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4"/>
  </p:notesMasterIdLst>
  <p:sldIdLst>
    <p:sldId id="295" r:id="rId2"/>
    <p:sldId id="410" r:id="rId3"/>
    <p:sldId id="385" r:id="rId4"/>
    <p:sldId id="403" r:id="rId5"/>
    <p:sldId id="404" r:id="rId6"/>
    <p:sldId id="405" r:id="rId7"/>
    <p:sldId id="406" r:id="rId8"/>
    <p:sldId id="407" r:id="rId9"/>
    <p:sldId id="387" r:id="rId10"/>
    <p:sldId id="408" r:id="rId11"/>
    <p:sldId id="409" r:id="rId12"/>
    <p:sldId id="411" r:id="rId13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6600CC"/>
    <a:srgbClr val="000000"/>
    <a:srgbClr val="669900"/>
    <a:srgbClr val="FF3300"/>
    <a:srgbClr val="808000"/>
    <a:srgbClr val="0033CC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581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/>
              <a:t>/12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226F965-7262-4F91-80CF-603A7198F8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6912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500462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章小结（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r>
              <a:rPr lang="zh-CN" altLang="en-US" sz="4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428728" y="2476494"/>
            <a:ext cx="157163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知识点：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00364" y="2666995"/>
            <a:ext cx="221457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双链表</a:t>
            </a:r>
            <a:endParaRPr lang="en-US" altLang="zh-CN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循环链表</a:t>
            </a:r>
            <a:endParaRPr lang="en-US" altLang="zh-CN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有序表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76230"/>
            <a:ext cx="6000792" cy="4912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 </a:t>
            </a:r>
            <a:r>
              <a:rPr lang="zh-CN" altLang="en-US" sz="2200" spc="5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利用二路归并思路可以提高相关算法的效率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5852" y="1333486"/>
            <a:ext cx="757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假设两个递增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有序表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单链表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ha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hc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（假设同一个单链表中不存在重复的元素）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。设计一个高效算法求它们的公共元素，将结果存放在单链表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hc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000232" y="3524250"/>
            <a:ext cx="4929222" cy="1764396"/>
            <a:chOff x="2000232" y="2783805"/>
            <a:chExt cx="4929222" cy="1323297"/>
          </a:xfrm>
        </p:grpSpPr>
        <p:sp>
          <p:nvSpPr>
            <p:cNvPr id="6" name="TextBox 5"/>
            <p:cNvSpPr txBox="1"/>
            <p:nvPr/>
          </p:nvSpPr>
          <p:spPr>
            <a:xfrm>
              <a:off x="2000232" y="2783805"/>
              <a:ext cx="492922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例如：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ha=(1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3)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hb=(2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4) 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0430" y="3783937"/>
              <a:ext cx="135732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solidFill>
                    <a:srgbClr val="0000FF"/>
                  </a:solidFill>
                </a:rPr>
                <a:t>hc=(2</a:t>
              </a:r>
              <a:r>
                <a:rPr lang="zh-CN" altLang="en-US" sz="2200">
                  <a:solidFill>
                    <a:srgbClr val="0000FF"/>
                  </a:solidFill>
                </a:rPr>
                <a:t>，</a:t>
              </a:r>
              <a:r>
                <a:rPr lang="en-US" altLang="zh-CN" sz="2200">
                  <a:solidFill>
                    <a:srgbClr val="0000FF"/>
                  </a:solidFill>
                </a:rPr>
                <a:t>3)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4071934" y="3286130"/>
              <a:ext cx="142876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3283872"/>
              <a:ext cx="1214446" cy="314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本算法</a:t>
              </a: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64986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635605"/>
            <a:ext cx="7429552" cy="576055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InterSect(LinkList *ha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 *hb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 *&amp;hc)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LinkList *pa=ha-&gt;next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*pb=hb-&gt;next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*s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*r;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hc=(LinkNode *)malloc(sizeof(LinkNode));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r=hc;				 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指向尾结点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(pa!=NULL &amp;&amp; pb!=NULL)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if (pa-&gt;data&lt;pb-&gt;data) pa=pa-&gt;next;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if (pa-&gt;data&gt;pb-&gt;data) pb=pb-&gt;next;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if (pa-&gt;data==pb-&gt;data)           	            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相同元素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{	s=(LinkNode *)malloc(sizeof(LinkNode));      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复制结点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s-&gt;data=pa-&gt;data;</a:t>
            </a:r>
            <a:endParaRPr lang="zh-CN" altLang="en-US" sz="2000">
              <a:solidFill>
                <a:srgbClr val="66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r-&gt;next=s;  r=s;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	pa=pa-&gt;next; pb=pb-&gt;next;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}</a:t>
            </a:r>
            <a:endParaRPr lang="zh-CN" altLang="en-US" sz="2000">
              <a:solidFill>
                <a:srgbClr val="66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r-&gt;next=NULL;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66815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643834" y="1071546"/>
            <a:ext cx="1500166" cy="4857784"/>
            <a:chOff x="6929454" y="1142990"/>
            <a:chExt cx="1500166" cy="3643338"/>
          </a:xfrm>
        </p:grpSpPr>
        <p:sp>
          <p:nvSpPr>
            <p:cNvPr id="5" name="右大括号 4"/>
            <p:cNvSpPr/>
            <p:nvPr/>
          </p:nvSpPr>
          <p:spPr>
            <a:xfrm>
              <a:off x="6929454" y="1142990"/>
              <a:ext cx="214314" cy="3643338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15206" y="2643188"/>
              <a:ext cx="1214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二路归并</a:t>
              </a:r>
              <a:r>
                <a:rPr lang="en-US" altLang="zh-CN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尾插法建表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071802" y="5000636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/>
              <a:t>/12</a:t>
            </a:r>
          </a:p>
        </p:txBody>
      </p:sp>
      <p:pic>
        <p:nvPicPr>
          <p:cNvPr id="1028" name="Picture 4" descr="https://ss0.bdstatic.com/70cFvHSh_Q1YnxGkpoWK1HF6hhy/it/u=1366533934,1875287696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2571744"/>
            <a:ext cx="2286016" cy="2043127"/>
          </a:xfrm>
          <a:prstGeom prst="rect">
            <a:avLst/>
          </a:prstGeom>
          <a:noFill/>
        </p:spPr>
      </p:pic>
      <p:pic>
        <p:nvPicPr>
          <p:cNvPr id="1026" name="Picture 2" descr="https://ss3.bdstatic.com/70cFv8Sh_Q1YnxGkpoWK1HF6hhy/it/u=2745835730,3634063697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85727"/>
            <a:ext cx="2428892" cy="43373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9524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10030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7356" y="1042892"/>
            <a:ext cx="185738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双 链 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28794" y="2185899"/>
            <a:ext cx="5857916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每个结点有指向前、后相邻结点的指针域。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2714612" y="2947904"/>
            <a:ext cx="3714776" cy="1131498"/>
            <a:chOff x="2714612" y="3000378"/>
            <a:chExt cx="3714776" cy="848624"/>
          </a:xfrm>
        </p:grpSpPr>
        <p:sp>
          <p:nvSpPr>
            <p:cNvPr id="25" name="下箭头 24"/>
            <p:cNvSpPr/>
            <p:nvPr/>
          </p:nvSpPr>
          <p:spPr>
            <a:xfrm>
              <a:off x="4214810" y="3000378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4612" y="3500445"/>
              <a:ext cx="3714776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通常，存储密度低于单链表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28662" y="410113"/>
            <a:ext cx="6429420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特点：方便查找一个结点的前、后相邻结点。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1538" y="1142985"/>
            <a:ext cx="5715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已知某个结点的地址，删除它的时间为</a:t>
            </a:r>
            <a:r>
              <a:rPr lang="en-US" altLang="zh-CN" sz="20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O(1)</a:t>
            </a:r>
            <a:r>
              <a:rPr lang="zh-CN" altLang="en-US" sz="20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28728" y="1809739"/>
            <a:ext cx="1714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删除过程：</a:t>
            </a:r>
          </a:p>
        </p:txBody>
      </p:sp>
      <p:sp>
        <p:nvSpPr>
          <p:cNvPr id="42" name="矩形 41"/>
          <p:cNvSpPr/>
          <p:nvPr/>
        </p:nvSpPr>
        <p:spPr>
          <a:xfrm>
            <a:off x="2428860" y="3238499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28926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071670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00496" y="3238499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00562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43306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72132" y="3238499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72198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214942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3139306" y="3587751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0800000">
            <a:off x="3286117" y="3401482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1571604" y="3589869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0800000">
            <a:off x="1718415" y="3403600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4707007" y="3594101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4853818" y="3407832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278643" y="3594101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10800000">
            <a:off x="6425454" y="3407832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58016" y="3143249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/>
                <a:ea typeface="宋体"/>
              </a:rPr>
              <a:t>…</a:t>
            </a:r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28662" y="3143249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/>
                <a:ea typeface="宋体"/>
              </a:rPr>
              <a:t>…</a:t>
            </a:r>
            <a:endParaRPr lang="zh-CN" altLang="en-US"/>
          </a:p>
        </p:txBody>
      </p:sp>
      <p:sp>
        <p:nvSpPr>
          <p:cNvPr id="69" name="弧形 68"/>
          <p:cNvSpPr/>
          <p:nvPr/>
        </p:nvSpPr>
        <p:spPr>
          <a:xfrm>
            <a:off x="3633781" y="2857496"/>
            <a:ext cx="642942" cy="762005"/>
          </a:xfrm>
          <a:prstGeom prst="arc">
            <a:avLst/>
          </a:prstGeom>
          <a:ln w="28575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714744" y="2666995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/>
              <a:t>p</a:t>
            </a:r>
            <a:endParaRPr lang="zh-CN" altLang="en-US" sz="2000" i="1"/>
          </a:p>
        </p:txBody>
      </p:sp>
      <p:sp>
        <p:nvSpPr>
          <p:cNvPr id="73" name="任意多边形 72"/>
          <p:cNvSpPr/>
          <p:nvPr/>
        </p:nvSpPr>
        <p:spPr>
          <a:xfrm>
            <a:off x="3086101" y="2599267"/>
            <a:ext cx="2390775" cy="855133"/>
          </a:xfrm>
          <a:custGeom>
            <a:avLst/>
            <a:gdLst>
              <a:gd name="connsiteX0" fmla="*/ 0 w 2390775"/>
              <a:gd name="connsiteY0" fmla="*/ 641350 h 641350"/>
              <a:gd name="connsiteX1" fmla="*/ 228600 w 2390775"/>
              <a:gd name="connsiteY1" fmla="*/ 269875 h 641350"/>
              <a:gd name="connsiteX2" fmla="*/ 942975 w 2390775"/>
              <a:gd name="connsiteY2" fmla="*/ 60325 h 641350"/>
              <a:gd name="connsiteX3" fmla="*/ 1771650 w 2390775"/>
              <a:gd name="connsiteY3" fmla="*/ 69850 h 641350"/>
              <a:gd name="connsiteX4" fmla="*/ 2390775 w 2390775"/>
              <a:gd name="connsiteY4" fmla="*/ 479425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641350">
                <a:moveTo>
                  <a:pt x="0" y="641350"/>
                </a:moveTo>
                <a:cubicBezTo>
                  <a:pt x="35719" y="504031"/>
                  <a:pt x="71438" y="366713"/>
                  <a:pt x="228600" y="269875"/>
                </a:cubicBezTo>
                <a:cubicBezTo>
                  <a:pt x="385763" y="173038"/>
                  <a:pt x="685800" y="93663"/>
                  <a:pt x="942975" y="60325"/>
                </a:cubicBezTo>
                <a:cubicBezTo>
                  <a:pt x="1200150" y="26988"/>
                  <a:pt x="1530350" y="0"/>
                  <a:pt x="1771650" y="69850"/>
                </a:cubicBezTo>
                <a:cubicBezTo>
                  <a:pt x="2012950" y="139700"/>
                  <a:pt x="2201862" y="309562"/>
                  <a:pt x="2390775" y="479425"/>
                </a:cubicBezTo>
              </a:path>
            </a:pathLst>
          </a:custGeom>
          <a:ln w="19050">
            <a:solidFill>
              <a:srgbClr val="FF00FF"/>
            </a:solidFill>
            <a:tailEnd type="stealth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>
          <a:xfrm>
            <a:off x="2990850" y="3543301"/>
            <a:ext cx="2438400" cy="842433"/>
          </a:xfrm>
          <a:custGeom>
            <a:avLst/>
            <a:gdLst>
              <a:gd name="connsiteX0" fmla="*/ 2438400 w 2438400"/>
              <a:gd name="connsiteY0" fmla="*/ 0 h 631825"/>
              <a:gd name="connsiteX1" fmla="*/ 2171700 w 2438400"/>
              <a:gd name="connsiteY1" fmla="*/ 400050 h 631825"/>
              <a:gd name="connsiteX2" fmla="*/ 1447800 w 2438400"/>
              <a:gd name="connsiteY2" fmla="*/ 581025 h 631825"/>
              <a:gd name="connsiteX3" fmla="*/ 581025 w 2438400"/>
              <a:gd name="connsiteY3" fmla="*/ 561975 h 631825"/>
              <a:gd name="connsiteX4" fmla="*/ 0 w 2438400"/>
              <a:gd name="connsiteY4" fmla="*/ 161925 h 631825"/>
              <a:gd name="connsiteX0" fmla="*/ 2438400 w 2438400"/>
              <a:gd name="connsiteY0" fmla="*/ 0 h 631825"/>
              <a:gd name="connsiteX1" fmla="*/ 2171700 w 2438400"/>
              <a:gd name="connsiteY1" fmla="*/ 400050 h 631825"/>
              <a:gd name="connsiteX2" fmla="*/ 1447800 w 2438400"/>
              <a:gd name="connsiteY2" fmla="*/ 581025 h 631825"/>
              <a:gd name="connsiteX3" fmla="*/ 581025 w 2438400"/>
              <a:gd name="connsiteY3" fmla="*/ 561975 h 631825"/>
              <a:gd name="connsiteX4" fmla="*/ 0 w 2438400"/>
              <a:gd name="connsiteY4" fmla="*/ 161925 h 63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631825">
                <a:moveTo>
                  <a:pt x="2438400" y="0"/>
                </a:moveTo>
                <a:cubicBezTo>
                  <a:pt x="2387600" y="151606"/>
                  <a:pt x="2336800" y="303213"/>
                  <a:pt x="2171700" y="400050"/>
                </a:cubicBezTo>
                <a:cubicBezTo>
                  <a:pt x="2006600" y="496888"/>
                  <a:pt x="1712912" y="554038"/>
                  <a:pt x="1447800" y="581025"/>
                </a:cubicBezTo>
                <a:cubicBezTo>
                  <a:pt x="1182688" y="608012"/>
                  <a:pt x="822325" y="631825"/>
                  <a:pt x="581025" y="561975"/>
                </a:cubicBezTo>
                <a:cubicBezTo>
                  <a:pt x="339725" y="492125"/>
                  <a:pt x="169862" y="327025"/>
                  <a:pt x="0" y="161925"/>
                </a:cubicBezTo>
              </a:path>
            </a:pathLst>
          </a:custGeom>
          <a:ln w="19050">
            <a:solidFill>
              <a:srgbClr val="FF00FF"/>
            </a:solidFill>
            <a:tailEnd type="stealth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28992" y="2095491"/>
            <a:ext cx="2928958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</a:rPr>
              <a:t>p</a:t>
            </a:r>
            <a:r>
              <a:rPr lang="en-US" altLang="zh-CN" sz="180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1800">
                <a:solidFill>
                  <a:srgbClr val="0000FF"/>
                </a:solidFill>
              </a:rPr>
              <a:t>&gt;prior</a:t>
            </a:r>
            <a:r>
              <a:rPr lang="en-US" altLang="zh-CN" sz="180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zh-CN" sz="1800">
                <a:solidFill>
                  <a:srgbClr val="0000FF"/>
                </a:solidFill>
              </a:rPr>
              <a:t>&gt;next=p</a:t>
            </a:r>
            <a:r>
              <a:rPr lang="en-US" altLang="zh-CN" sz="180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zh-CN" sz="1800">
                <a:solidFill>
                  <a:srgbClr val="0000FF"/>
                </a:solidFill>
              </a:rPr>
              <a:t>&gt;next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43240" y="4328385"/>
            <a:ext cx="2928958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</a:rPr>
              <a:t>p</a:t>
            </a:r>
            <a:r>
              <a:rPr lang="en-US" altLang="zh-CN" sz="180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1800">
                <a:solidFill>
                  <a:srgbClr val="0000FF"/>
                </a:solidFill>
              </a:rPr>
              <a:t>&gt;next</a:t>
            </a:r>
            <a:r>
              <a:rPr lang="en-US" altLang="zh-CN" sz="180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zh-CN" sz="1800">
                <a:solidFill>
                  <a:srgbClr val="0000FF"/>
                </a:solidFill>
              </a:rPr>
              <a:t>&gt;prior=p</a:t>
            </a:r>
            <a:r>
              <a:rPr lang="en-US" altLang="zh-CN" sz="180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zh-CN" sz="1800">
                <a:solidFill>
                  <a:srgbClr val="0000FF"/>
                </a:solidFill>
              </a:rPr>
              <a:t>&gt;prior</a:t>
            </a:r>
            <a:endParaRPr lang="zh-CN" altLang="en-US" sz="1800">
              <a:solidFill>
                <a:srgbClr val="0000FF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00034" y="4667259"/>
            <a:ext cx="7715304" cy="1437392"/>
            <a:chOff x="500034" y="3500444"/>
            <a:chExt cx="7715304" cy="1078044"/>
          </a:xfrm>
        </p:grpSpPr>
        <p:sp>
          <p:nvSpPr>
            <p:cNvPr id="34" name="TextBox 33"/>
            <p:cNvSpPr txBox="1"/>
            <p:nvPr/>
          </p:nvSpPr>
          <p:spPr>
            <a:xfrm>
              <a:off x="1357290" y="3839208"/>
              <a:ext cx="68580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修改</a:t>
              </a:r>
              <a:r>
                <a:rPr lang="en-US" altLang="zh-CN" sz="20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zh-CN" altLang="en-US" sz="20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结点前驱结点的</a:t>
              </a:r>
              <a:r>
                <a:rPr lang="en-US" altLang="zh-CN" sz="20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next</a:t>
              </a:r>
              <a:r>
                <a:rPr lang="zh-CN" altLang="en-US" sz="20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指针和</a:t>
              </a:r>
              <a:r>
                <a:rPr lang="en-US" altLang="zh-CN" sz="20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zh-CN" altLang="en-US" sz="20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结点后继结点的</a:t>
              </a:r>
              <a:r>
                <a:rPr lang="en-US" altLang="zh-CN" sz="20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prior</a:t>
              </a:r>
              <a:r>
                <a:rPr lang="zh-CN" altLang="en-US" sz="20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指针。</a:t>
              </a:r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034" y="3500444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66" grpId="0"/>
      <p:bldP spid="67" grpId="0"/>
      <p:bldP spid="69" grpId="0" animBg="1"/>
      <p:bldP spid="70" grpId="0"/>
      <p:bldP spid="73" grpId="0" animBg="1"/>
      <p:bldP spid="74" grpId="0" animBg="1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14348" y="613608"/>
            <a:ext cx="6715172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在某个结点的前、后插入一个结点的时间为</a:t>
            </a:r>
            <a:r>
              <a:rPr lang="en-US" altLang="zh-CN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O(1)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28794" y="3143249"/>
            <a:ext cx="2071702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sym typeface="Wingdings"/>
              </a:rPr>
              <a:t></a:t>
            </a:r>
            <a:r>
              <a:rPr lang="en-US" altLang="zh-CN" sz="1600">
                <a:solidFill>
                  <a:srgbClr val="0000FF"/>
                </a:solidFill>
              </a:rPr>
              <a:t>p</a:t>
            </a:r>
            <a:r>
              <a:rPr lang="en-US" altLang="zh-CN" sz="160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1600">
                <a:solidFill>
                  <a:srgbClr val="0000FF"/>
                </a:solidFill>
              </a:rPr>
              <a:t>&gt;prior</a:t>
            </a:r>
            <a:r>
              <a:rPr lang="en-US" altLang="zh-CN" sz="160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zh-CN" sz="1600">
                <a:solidFill>
                  <a:srgbClr val="0000FF"/>
                </a:solidFill>
              </a:rPr>
              <a:t>&gt;next=q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28728" y="1428736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前面插入过程：</a:t>
            </a:r>
          </a:p>
        </p:txBody>
      </p:sp>
      <p:sp>
        <p:nvSpPr>
          <p:cNvPr id="42" name="矩形 41"/>
          <p:cNvSpPr/>
          <p:nvPr/>
        </p:nvSpPr>
        <p:spPr>
          <a:xfrm>
            <a:off x="3143240" y="2476494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43306" y="2476494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86050" y="2476494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14876" y="2476494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14942" y="2476494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357686" y="2476494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071934" y="4191006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72000" y="4191006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714744" y="4191006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3853686" y="2825745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0800000">
            <a:off x="4000497" y="2639476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2285984" y="2827864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0800000">
            <a:off x="2432795" y="2641595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421387" y="2832096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5568198" y="2645827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43636" y="2381243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/>
                <a:ea typeface="宋体"/>
              </a:rPr>
              <a:t>…</a:t>
            </a:r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714480" y="2381243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/>
                <a:ea typeface="宋体"/>
              </a:rPr>
              <a:t>…</a:t>
            </a:r>
            <a:endParaRPr lang="zh-CN" altLang="en-US"/>
          </a:p>
        </p:txBody>
      </p:sp>
      <p:sp>
        <p:nvSpPr>
          <p:cNvPr id="69" name="弧形 68"/>
          <p:cNvSpPr/>
          <p:nvPr/>
        </p:nvSpPr>
        <p:spPr>
          <a:xfrm>
            <a:off x="4348161" y="2095491"/>
            <a:ext cx="642942" cy="762005"/>
          </a:xfrm>
          <a:prstGeom prst="arc">
            <a:avLst/>
          </a:prstGeom>
          <a:ln w="28575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429124" y="1904990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/>
              <a:t>p</a:t>
            </a:r>
            <a:endParaRPr lang="zh-CN" altLang="en-US" sz="2000" i="1"/>
          </a:p>
        </p:txBody>
      </p:sp>
      <p:cxnSp>
        <p:nvCxnSpPr>
          <p:cNvPr id="35" name="直接箭头连接符 34"/>
          <p:cNvCxnSpPr>
            <a:endCxn id="55" idx="1"/>
          </p:cNvCxnSpPr>
          <p:nvPr/>
        </p:nvCxnSpPr>
        <p:spPr>
          <a:xfrm>
            <a:off x="3286116" y="4381508"/>
            <a:ext cx="428628" cy="476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00364" y="4058095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/>
              <a:t>q</a:t>
            </a:r>
            <a:endParaRPr lang="zh-CN" altLang="en-US" sz="2000" i="1"/>
          </a:p>
        </p:txBody>
      </p:sp>
      <p:sp>
        <p:nvSpPr>
          <p:cNvPr id="50" name="任意多边形 49"/>
          <p:cNvSpPr/>
          <p:nvPr/>
        </p:nvSpPr>
        <p:spPr>
          <a:xfrm>
            <a:off x="3886201" y="2851145"/>
            <a:ext cx="219075" cy="1327128"/>
          </a:xfrm>
          <a:custGeom>
            <a:avLst/>
            <a:gdLst>
              <a:gd name="connsiteX0" fmla="*/ 0 w 219075"/>
              <a:gd name="connsiteY0" fmla="*/ 0 h 781050"/>
              <a:gd name="connsiteX1" fmla="*/ 95250 w 219075"/>
              <a:gd name="connsiteY1" fmla="*/ 581025 h 781050"/>
              <a:gd name="connsiteX2" fmla="*/ 219075 w 219075"/>
              <a:gd name="connsiteY2" fmla="*/ 781050 h 781050"/>
              <a:gd name="connsiteX0" fmla="*/ 0 w 219075"/>
              <a:gd name="connsiteY0" fmla="*/ 0 h 995346"/>
              <a:gd name="connsiteX1" fmla="*/ 95250 w 219075"/>
              <a:gd name="connsiteY1" fmla="*/ 581025 h 995346"/>
              <a:gd name="connsiteX2" fmla="*/ 219075 w 219075"/>
              <a:gd name="connsiteY2" fmla="*/ 995346 h 99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995346">
                <a:moveTo>
                  <a:pt x="0" y="0"/>
                </a:moveTo>
                <a:cubicBezTo>
                  <a:pt x="29369" y="225425"/>
                  <a:pt x="58738" y="415134"/>
                  <a:pt x="95250" y="581025"/>
                </a:cubicBezTo>
                <a:cubicBezTo>
                  <a:pt x="131762" y="746916"/>
                  <a:pt x="175418" y="960421"/>
                  <a:pt x="219075" y="995346"/>
                </a:cubicBezTo>
              </a:path>
            </a:pathLst>
          </a:cu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3533775" y="2978145"/>
            <a:ext cx="381000" cy="1422400"/>
          </a:xfrm>
          <a:custGeom>
            <a:avLst/>
            <a:gdLst>
              <a:gd name="connsiteX0" fmla="*/ 381000 w 381000"/>
              <a:gd name="connsiteY0" fmla="*/ 1066800 h 1066800"/>
              <a:gd name="connsiteX1" fmla="*/ 142875 w 381000"/>
              <a:gd name="connsiteY1" fmla="*/ 657225 h 1066800"/>
              <a:gd name="connsiteX2" fmla="*/ 0 w 3810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1066800">
                <a:moveTo>
                  <a:pt x="381000" y="1066800"/>
                </a:moveTo>
                <a:cubicBezTo>
                  <a:pt x="293687" y="950912"/>
                  <a:pt x="206375" y="835025"/>
                  <a:pt x="142875" y="657225"/>
                </a:cubicBezTo>
                <a:cubicBezTo>
                  <a:pt x="79375" y="479425"/>
                  <a:pt x="39687" y="239712"/>
                  <a:pt x="0" y="0"/>
                </a:cubicBezTo>
              </a:path>
            </a:pathLst>
          </a:cu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43042" y="3611521"/>
            <a:ext cx="2071702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sym typeface="Wingdings"/>
              </a:rPr>
              <a:t>q</a:t>
            </a:r>
            <a:r>
              <a:rPr lang="en-US" altLang="zh-CN" sz="160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1600">
                <a:solidFill>
                  <a:srgbClr val="0000FF"/>
                </a:solidFill>
              </a:rPr>
              <a:t>&gt;prior=p-&gt;prior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72066" y="3143249"/>
            <a:ext cx="142876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sym typeface="Wingdings"/>
              </a:rPr>
              <a:t>q</a:t>
            </a:r>
            <a:r>
              <a:rPr lang="en-US" altLang="zh-CN" sz="160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1600">
                <a:solidFill>
                  <a:srgbClr val="0000FF"/>
                </a:solidFill>
              </a:rPr>
              <a:t>&gt;next=p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19612" y="3524251"/>
            <a:ext cx="142876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sym typeface="Wingdings"/>
              </a:rPr>
              <a:t>p</a:t>
            </a:r>
            <a:r>
              <a:rPr lang="en-US" altLang="zh-CN" sz="160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1600">
                <a:solidFill>
                  <a:srgbClr val="0000FF"/>
                </a:solidFill>
              </a:rPr>
              <a:t>&gt;prior=q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4752976" y="2978146"/>
            <a:ext cx="390525" cy="1485900"/>
          </a:xfrm>
          <a:custGeom>
            <a:avLst/>
            <a:gdLst>
              <a:gd name="connsiteX0" fmla="*/ 0 w 390525"/>
              <a:gd name="connsiteY0" fmla="*/ 1114425 h 1114425"/>
              <a:gd name="connsiteX1" fmla="*/ 285750 w 390525"/>
              <a:gd name="connsiteY1" fmla="*/ 552450 h 1114425"/>
              <a:gd name="connsiteX2" fmla="*/ 390525 w 390525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25" h="1114425">
                <a:moveTo>
                  <a:pt x="0" y="1114425"/>
                </a:moveTo>
                <a:cubicBezTo>
                  <a:pt x="110331" y="926306"/>
                  <a:pt x="220663" y="738187"/>
                  <a:pt x="285750" y="552450"/>
                </a:cubicBezTo>
                <a:cubicBezTo>
                  <a:pt x="350837" y="366713"/>
                  <a:pt x="370681" y="183356"/>
                  <a:pt x="390525" y="0"/>
                </a:cubicBezTo>
              </a:path>
            </a:pathLst>
          </a:cu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4495800" y="2787646"/>
            <a:ext cx="139700" cy="1409700"/>
          </a:xfrm>
          <a:custGeom>
            <a:avLst/>
            <a:gdLst>
              <a:gd name="connsiteX0" fmla="*/ 95250 w 139700"/>
              <a:gd name="connsiteY0" fmla="*/ 0 h 1057275"/>
              <a:gd name="connsiteX1" fmla="*/ 123825 w 139700"/>
              <a:gd name="connsiteY1" fmla="*/ 504825 h 1057275"/>
              <a:gd name="connsiteX2" fmla="*/ 0 w 139700"/>
              <a:gd name="connsiteY2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057275">
                <a:moveTo>
                  <a:pt x="95250" y="0"/>
                </a:moveTo>
                <a:cubicBezTo>
                  <a:pt x="117475" y="164306"/>
                  <a:pt x="139700" y="328613"/>
                  <a:pt x="123825" y="504825"/>
                </a:cubicBezTo>
                <a:cubicBezTo>
                  <a:pt x="107950" y="681037"/>
                  <a:pt x="53975" y="869156"/>
                  <a:pt x="0" y="1057275"/>
                </a:cubicBezTo>
              </a:path>
            </a:pathLst>
          </a:cu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214414" y="4762509"/>
            <a:ext cx="5072098" cy="1437392"/>
            <a:chOff x="1214414" y="3571882"/>
            <a:chExt cx="5072098" cy="1078044"/>
          </a:xfrm>
        </p:grpSpPr>
        <p:sp>
          <p:nvSpPr>
            <p:cNvPr id="75" name="TextBox 74"/>
            <p:cNvSpPr txBox="1"/>
            <p:nvPr/>
          </p:nvSpPr>
          <p:spPr>
            <a:xfrm>
              <a:off x="2000232" y="3950922"/>
              <a:ext cx="4286280" cy="328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  <a:sym typeface="Wingdings"/>
                </a:rPr>
                <a:t>两步必须在之前完成</a:t>
              </a:r>
              <a:endParaRPr lang="zh-CN" altLang="en-US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4414" y="3571882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66" grpId="0"/>
      <p:bldP spid="67" grpId="0"/>
      <p:bldP spid="69" grpId="0" animBg="1"/>
      <p:bldP spid="70" grpId="0"/>
      <p:bldP spid="36" grpId="0"/>
      <p:bldP spid="50" grpId="0" animBg="1"/>
      <p:bldP spid="54" grpId="0" animBg="1"/>
      <p:bldP spid="56" grpId="0"/>
      <p:bldP spid="58" grpId="0"/>
      <p:bldP spid="68" grpId="0"/>
      <p:bldP spid="71" grpId="0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85723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90777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947640"/>
            <a:ext cx="221457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循  环 链 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28794" y="2137619"/>
            <a:ext cx="3929090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循环单链表：构成一个环。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2714612" y="2899624"/>
            <a:ext cx="2071702" cy="1074046"/>
            <a:chOff x="2714612" y="3000378"/>
            <a:chExt cx="2071702" cy="805535"/>
          </a:xfrm>
        </p:grpSpPr>
        <p:sp>
          <p:nvSpPr>
            <p:cNvPr id="25" name="下箭头 24"/>
            <p:cNvSpPr/>
            <p:nvPr/>
          </p:nvSpPr>
          <p:spPr>
            <a:xfrm>
              <a:off x="3643306" y="3000378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4612" y="3500445"/>
              <a:ext cx="2071702" cy="305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可以循环查找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5786" y="571481"/>
            <a:ext cx="5286412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循环双链表：构成两个环。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571604" y="1333486"/>
            <a:ext cx="4214842" cy="1566488"/>
            <a:chOff x="1571604" y="1000114"/>
            <a:chExt cx="4214842" cy="1174866"/>
          </a:xfrm>
        </p:grpSpPr>
        <p:sp>
          <p:nvSpPr>
            <p:cNvPr id="25" name="下箭头 24"/>
            <p:cNvSpPr/>
            <p:nvPr/>
          </p:nvSpPr>
          <p:spPr>
            <a:xfrm>
              <a:off x="2500298" y="1000114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71604" y="1500180"/>
              <a:ext cx="4214842" cy="67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Blip>
                  <a:blip r:embed="rId3"/>
                </a:buBlip>
              </a:pPr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可以循环查找</a:t>
              </a:r>
              <a:endPara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l">
                <a:buBlip>
                  <a:blip r:embed="rId3"/>
                </a:buBlip>
              </a:pPr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可以通过头结点快速找到尾结点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00298" y="2952745"/>
            <a:ext cx="3929090" cy="1428301"/>
            <a:chOff x="2500298" y="2214560"/>
            <a:chExt cx="3929090" cy="1071226"/>
          </a:xfrm>
        </p:grpSpPr>
        <p:sp>
          <p:nvSpPr>
            <p:cNvPr id="10" name="TextBox 9"/>
            <p:cNvSpPr txBox="1"/>
            <p:nvPr/>
          </p:nvSpPr>
          <p:spPr>
            <a:xfrm>
              <a:off x="2500298" y="2680717"/>
              <a:ext cx="3929090" cy="60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删除尾结点、在尾结点前后插入一个结点的时间均为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O(1)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。</a:t>
              </a:r>
            </a:p>
          </p:txBody>
        </p:sp>
        <p:sp>
          <p:nvSpPr>
            <p:cNvPr id="13" name="右弧形箭头 12"/>
            <p:cNvSpPr/>
            <p:nvPr/>
          </p:nvSpPr>
          <p:spPr>
            <a:xfrm>
              <a:off x="5357818" y="2214560"/>
              <a:ext cx="285752" cy="428628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85723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90777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947640"/>
            <a:ext cx="221457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 序 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3042" y="2092479"/>
            <a:ext cx="6286544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从逻辑结构看，有序表是线性表的一个子集。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143108" y="2857496"/>
            <a:ext cx="4071966" cy="2638657"/>
            <a:chOff x="2143108" y="2143122"/>
            <a:chExt cx="4071966" cy="1978993"/>
          </a:xfrm>
        </p:grpSpPr>
        <p:sp>
          <p:nvSpPr>
            <p:cNvPr id="7" name="下箭头 6"/>
            <p:cNvSpPr/>
            <p:nvPr/>
          </p:nvSpPr>
          <p:spPr>
            <a:xfrm>
              <a:off x="3786182" y="2143122"/>
              <a:ext cx="214314" cy="428628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3108" y="2714626"/>
              <a:ext cx="4071966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可以采用顺序表或者链表存储</a:t>
              </a:r>
            </a:p>
          </p:txBody>
        </p:sp>
        <p:sp>
          <p:nvSpPr>
            <p:cNvPr id="10" name="上箭头 9"/>
            <p:cNvSpPr/>
            <p:nvPr/>
          </p:nvSpPr>
          <p:spPr>
            <a:xfrm>
              <a:off x="3571868" y="3143254"/>
              <a:ext cx="214314" cy="357190"/>
            </a:xfrm>
            <a:prstGeom prst="up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00364" y="3629672"/>
              <a:ext cx="11999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有序</a:t>
              </a:r>
              <a:endParaRPr lang="en-US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顺序表</a:t>
              </a:r>
              <a:endParaRPr lang="zh-CN" altLang="en-US" sz="2200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4729390" y="3129606"/>
              <a:ext cx="214314" cy="357190"/>
            </a:xfrm>
            <a:prstGeom prst="up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57686" y="3629672"/>
              <a:ext cx="12858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有序</a:t>
              </a:r>
              <a:endParaRPr lang="en-US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链表</a:t>
              </a:r>
              <a:endParaRPr lang="zh-CN" altLang="en-US" sz="2200"/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05315"/>
            <a:ext cx="7286676" cy="5178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利用有序表的有序特性可以提高相关算法的效率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2976" y="1557821"/>
            <a:ext cx="7215238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假设一个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有序表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顺序表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存储。设计一个高效算法删除重复的元素。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928794" y="3081831"/>
            <a:ext cx="3857652" cy="1669145"/>
            <a:chOff x="2214546" y="2214560"/>
            <a:chExt cx="3857652" cy="1251859"/>
          </a:xfrm>
        </p:grpSpPr>
        <p:sp>
          <p:nvSpPr>
            <p:cNvPr id="6" name="TextBox 5"/>
            <p:cNvSpPr txBox="1"/>
            <p:nvPr/>
          </p:nvSpPr>
          <p:spPr>
            <a:xfrm>
              <a:off x="2214546" y="2214560"/>
              <a:ext cx="38576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例如：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L=(1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3) 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86116" y="3143254"/>
              <a:ext cx="17145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solidFill>
                    <a:srgbClr val="0000FF"/>
                  </a:solidFill>
                </a:rPr>
                <a:t>L=(1</a:t>
              </a:r>
              <a:r>
                <a:rPr lang="zh-CN" altLang="en-US" sz="2200">
                  <a:solidFill>
                    <a:srgbClr val="0000FF"/>
                  </a:solidFill>
                </a:rPr>
                <a:t>，</a:t>
              </a:r>
              <a:r>
                <a:rPr lang="en-US" altLang="zh-CN" sz="2200">
                  <a:solidFill>
                    <a:srgbClr val="0000FF"/>
                  </a:solidFill>
                </a:rPr>
                <a:t>2</a:t>
              </a:r>
              <a:r>
                <a:rPr lang="zh-CN" altLang="en-US" sz="2200">
                  <a:solidFill>
                    <a:srgbClr val="0000FF"/>
                  </a:solidFill>
                </a:rPr>
                <a:t>，</a:t>
              </a:r>
              <a:r>
                <a:rPr lang="en-US" altLang="zh-CN" sz="2200">
                  <a:solidFill>
                    <a:srgbClr val="0000FF"/>
                  </a:solidFill>
                </a:rPr>
                <a:t>3)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4071934" y="2714626"/>
              <a:ext cx="142876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2714627"/>
              <a:ext cx="1214446" cy="314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本算法</a:t>
              </a: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9407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6" y="377967"/>
            <a:ext cx="800105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利用前面介绍过的删除所有值为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的元素的算法思路：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42910" y="1148253"/>
            <a:ext cx="8143932" cy="3603652"/>
            <a:chOff x="642910" y="861189"/>
            <a:chExt cx="8143932" cy="2702739"/>
          </a:xfrm>
        </p:grpSpPr>
        <p:sp>
          <p:nvSpPr>
            <p:cNvPr id="8" name="TextBox 7"/>
            <p:cNvSpPr txBox="1"/>
            <p:nvPr/>
          </p:nvSpPr>
          <p:spPr>
            <a:xfrm>
              <a:off x="642910" y="861189"/>
              <a:ext cx="5786478" cy="2702739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altLang="zh-CN" sz="200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void deldupnode1(SqList *&amp;L)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{       int k=1,i;		</a:t>
              </a:r>
              <a:r>
                <a:rPr lang="en-US" altLang="zh-CN" sz="2000">
                  <a:solidFill>
                    <a:srgbClr val="00B0F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//k</a:t>
              </a:r>
              <a:r>
                <a:rPr lang="zh-CN" altLang="en-US" sz="2000">
                  <a:solidFill>
                    <a:srgbClr val="00B0F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记录保留的元素个数</a:t>
              </a:r>
            </a:p>
            <a:p>
              <a:pPr algn="l"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for  (i=1;i&lt;L-&gt;length;i++) 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	if (</a:t>
              </a:r>
              <a:r>
                <a:rPr lang="en-US" altLang="zh-CN" sz="200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L-&gt;data[i]!=L-&gt;data[i-1]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	{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	         L-&gt;data[k]=L-&gt;data[i];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	         k++;    	</a:t>
              </a:r>
              <a:r>
                <a:rPr lang="en-US" altLang="zh-CN" sz="2000">
                  <a:solidFill>
                    <a:srgbClr val="00B0F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//</a:t>
              </a:r>
              <a:r>
                <a:rPr lang="zh-CN" altLang="en-US" sz="2000">
                  <a:solidFill>
                    <a:srgbClr val="00B0F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保留的元素增</a:t>
              </a:r>
              <a:r>
                <a:rPr lang="en-US" altLang="zh-CN" sz="2000">
                  <a:solidFill>
                    <a:srgbClr val="00B0F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	}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L-&gt;length=k;	</a:t>
              </a:r>
              <a:r>
                <a:rPr lang="en-US" altLang="zh-CN" sz="2000">
                  <a:solidFill>
                    <a:srgbClr val="00B0F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//</a:t>
              </a:r>
              <a:r>
                <a:rPr lang="zh-CN" altLang="en-US" sz="2000">
                  <a:solidFill>
                    <a:srgbClr val="00B0F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顺序表</a:t>
              </a:r>
              <a:r>
                <a:rPr lang="en-US" altLang="zh-CN" sz="2000">
                  <a:solidFill>
                    <a:srgbClr val="00B0F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zh-CN" altLang="en-US" sz="2000">
                  <a:solidFill>
                    <a:srgbClr val="00B0F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的长度等于</a:t>
              </a:r>
              <a:r>
                <a:rPr lang="en-US" altLang="zh-CN" sz="2000">
                  <a:solidFill>
                    <a:srgbClr val="00B0F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}</a:t>
              </a: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6643702" y="964394"/>
              <a:ext cx="214314" cy="2571768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29454" y="2035964"/>
              <a:ext cx="18573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重建顺序表</a:t>
              </a:r>
              <a:r>
                <a:rPr lang="en-US" altLang="zh-CN" sz="20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</TotalTime>
  <Words>541</Words>
  <Application>Microsoft Office PowerPoint</Application>
  <PresentationFormat>全屏显示(4:3)</PresentationFormat>
  <Paragraphs>111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904</cp:revision>
  <dcterms:created xsi:type="dcterms:W3CDTF">2004-03-31T23:50:14Z</dcterms:created>
  <dcterms:modified xsi:type="dcterms:W3CDTF">2018-10-08T05:22:23Z</dcterms:modified>
</cp:coreProperties>
</file>