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5"/>
  </p:notesMasterIdLst>
  <p:sldIdLst>
    <p:sldId id="401" r:id="rId2"/>
    <p:sldId id="402" r:id="rId3"/>
    <p:sldId id="406" r:id="rId4"/>
    <p:sldId id="409" r:id="rId5"/>
    <p:sldId id="446" r:id="rId6"/>
    <p:sldId id="408" r:id="rId7"/>
    <p:sldId id="411" r:id="rId8"/>
    <p:sldId id="415" r:id="rId9"/>
    <p:sldId id="416" r:id="rId10"/>
    <p:sldId id="417" r:id="rId11"/>
    <p:sldId id="418" r:id="rId12"/>
    <p:sldId id="420" r:id="rId13"/>
    <p:sldId id="421" r:id="rId14"/>
    <p:sldId id="422" r:id="rId15"/>
    <p:sldId id="424" r:id="rId16"/>
    <p:sldId id="425" r:id="rId17"/>
    <p:sldId id="426" r:id="rId18"/>
    <p:sldId id="427" r:id="rId19"/>
    <p:sldId id="429" r:id="rId20"/>
    <p:sldId id="430" r:id="rId21"/>
    <p:sldId id="431" r:id="rId22"/>
    <p:sldId id="447" r:id="rId23"/>
    <p:sldId id="445" r:id="rId2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CCFF99"/>
    <a:srgbClr val="FF3300"/>
    <a:srgbClr val="33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32" autoAdjust="0"/>
  </p:normalViewPr>
  <p:slideViewPr>
    <p:cSldViewPr>
      <p:cViewPr varScale="1">
        <p:scale>
          <a:sx n="69" d="100"/>
          <a:sy n="69" d="100"/>
        </p:scale>
        <p:origin x="858" y="72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7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7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CED2C9B-1614-4416-AFE8-2E4682484F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41419-3A93-44C5-95B5-11E1DE99E6F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A0E8C-A94F-41E6-AEBC-807585AAF2C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F99F1-EB58-42E6-A7A0-0E4840AF3AA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3D44CA-C661-4344-B94D-DC1F7AE90F93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52D8D-FF28-4695-BD4A-E880B5DE93B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29C7F-FB60-45D4-B710-62D9026AA9F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7662-3CC1-47D0-BF49-3D0A7C949D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26A-AACB-4360-B173-71FD434BCD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A533-255C-47FE-BFCA-C208CB159F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56B8-1F7C-4CE7-BE21-BB32B99FE1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B560-F0D9-4085-B687-5A289DCDD4C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737F-4C85-4147-9379-5F2D9AC1461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31EE-89FE-474B-B74E-E02246A971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D02A-EA52-46EB-B2B6-AE3E5F4FAD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BC067DFE-42A7-4CB5-93C4-F2F97DA7580C}" type="slidenum">
              <a:rPr lang="en-US" altLang="zh-CN" smtClean="0"/>
              <a:pPr/>
              <a:t>‹#›</a:t>
            </a:fld>
            <a:r>
              <a:rPr lang="en-US" altLang="zh-CN"/>
              <a:t>/23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BA109C89-9724-4D4D-8524-55CD9F47AE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6912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94D5-556E-47A9-B232-3A7ADC8376A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8513-78EB-4EF6-81C0-69D230F218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22B74-E03E-411C-8A25-6755F06FE7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9750" y="2225283"/>
            <a:ext cx="8032778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线性表的顺序存储结构：把线性表中的所有元素按照顺序存储方法进行存储。</a:t>
            </a:r>
            <a:endParaRPr kumimoji="1" lang="en-US" altLang="zh-CN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74" name="Text Box 6" descr="蓝色面巾纸"/>
          <p:cNvSpPr txBox="1">
            <a:spLocks noChangeArrowheads="1"/>
          </p:cNvSpPr>
          <p:nvPr/>
        </p:nvSpPr>
        <p:spPr bwMode="auto">
          <a:xfrm>
            <a:off x="500034" y="1428736"/>
            <a:ext cx="5616575" cy="519112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2.2.1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线性表的顺序存储</a:t>
            </a: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—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顺序表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6" name="Text Box 4" descr="画布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57290" y="357166"/>
            <a:ext cx="6096000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2.2 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线性表的顺序存储结构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4071942"/>
            <a:ext cx="8143932" cy="646331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按逻辑顺序依次存储到存储器中</a:t>
            </a:r>
            <a:r>
              <a:rPr kumimoji="1" lang="zh-CN" altLang="en-US" sz="24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一片连续的存储空间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中。</a:t>
            </a:r>
            <a:endParaRPr lang="zh-CN" altLang="en-US" sz="2400"/>
          </a:p>
        </p:txBody>
      </p:sp>
      <p:sp>
        <p:nvSpPr>
          <p:cNvPr id="7" name="下箭头 6"/>
          <p:cNvSpPr/>
          <p:nvPr/>
        </p:nvSpPr>
        <p:spPr>
          <a:xfrm>
            <a:off x="3929058" y="3429000"/>
            <a:ext cx="288000" cy="50006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 rot="201083">
            <a:off x="1714480" y="2428868"/>
            <a:ext cx="4535487" cy="172621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ListLength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*L)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return(L-&gt;length);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b="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612" name="Text Box 1028"/>
          <p:cNvSpPr txBox="1">
            <a:spLocks noChangeArrowheads="1"/>
          </p:cNvSpPr>
          <p:nvPr/>
        </p:nvSpPr>
        <p:spPr bwMode="auto">
          <a:xfrm>
            <a:off x="468312" y="476250"/>
            <a:ext cx="8318529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）求线性表的长度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ListLength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该运算返回顺序表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的长度。实际上只需返回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length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成员的值即可。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10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14313" y="627063"/>
            <a:ext cx="8534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）输出线性表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DispList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该运算当线性表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不为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空时，顺序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显示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中各元素的值。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endParaRPr kumimoji="1" lang="zh-CN" altLang="en-US" sz="2400" dirty="0">
              <a:solidFill>
                <a:schemeClr val="tx2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785786" y="2000240"/>
            <a:ext cx="5975350" cy="329587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DispList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*L)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if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ListEmpty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(L)) return;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for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&lt;L-&gt;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length;i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algn="l"/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("%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("\n");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11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123974" y="1571612"/>
            <a:ext cx="5805480" cy="2680322"/>
          </a:xfrm>
          <a:prstGeom prst="rect">
            <a:avLst/>
          </a:prstGeom>
          <a:ln>
            <a:headEnd/>
            <a:tailEnd/>
          </a:ln>
          <a:scene3d>
            <a:camera prst="perspectiveFron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GetElem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*L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 i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ElemType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&amp;e)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    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&lt;1 ||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&gt;L-&gt;length)  return false;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e=L-&gt;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data[</a:t>
            </a:r>
            <a:r>
              <a:rPr kumimoji="1" lang="en-US" altLang="zh-CN" sz="2000" dirty="0" err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-1]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return true;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69637" name="Text Box 1029"/>
          <p:cNvSpPr txBox="1">
            <a:spLocks noChangeArrowheads="1"/>
          </p:cNvSpPr>
          <p:nvPr/>
        </p:nvSpPr>
        <p:spPr bwMode="auto">
          <a:xfrm>
            <a:off x="323850" y="188913"/>
            <a:ext cx="846299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）求某个数据元素值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GetElem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/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该运算返回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中第 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 err="1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kumimoji="1" lang="en-US" altLang="zh-CN" sz="2400" dirty="0" err="1">
                <a:ea typeface="楷体" pitchFamily="49" charset="-122"/>
                <a:cs typeface="Times New Roman" pitchFamily="18" charset="0"/>
              </a:rPr>
              <a:t>ListLength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(L)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）个元素的值，存放在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中。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85852" y="4400560"/>
            <a:ext cx="4968875" cy="1457332"/>
            <a:chOff x="1285852" y="4286256"/>
            <a:chExt cx="4968875" cy="1457332"/>
          </a:xfrm>
        </p:grpSpPr>
        <p:sp>
          <p:nvSpPr>
            <p:cNvPr id="69635" name="Text Box 1027"/>
            <p:cNvSpPr txBox="1">
              <a:spLocks noChangeArrowheads="1"/>
            </p:cNvSpPr>
            <p:nvPr/>
          </p:nvSpPr>
          <p:spPr bwMode="auto">
            <a:xfrm>
              <a:off x="1357290" y="5286388"/>
              <a:ext cx="41767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ea typeface="楷体" pitchFamily="49" charset="-122"/>
                  <a:cs typeface="Times New Roman" pitchFamily="18" charset="0"/>
                </a:rPr>
                <a:t>体现顺序表的</a:t>
              </a:r>
              <a:r>
                <a:rPr lang="zh-CN" altLang="en-US" sz="24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随机存取特性</a:t>
              </a:r>
            </a:p>
          </p:txBody>
        </p:sp>
        <p:sp>
          <p:nvSpPr>
            <p:cNvPr id="69638" name="Text Box 1030"/>
            <p:cNvSpPr txBox="1">
              <a:spLocks noChangeArrowheads="1"/>
            </p:cNvSpPr>
            <p:nvPr/>
          </p:nvSpPr>
          <p:spPr bwMode="auto">
            <a:xfrm>
              <a:off x="1285852" y="4286256"/>
              <a:ext cx="49688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本算法的时间复杂度为</a:t>
              </a:r>
              <a:r>
                <a:rPr kumimoji="1" lang="en-US" altLang="zh-CN" sz="2400" dirty="0">
                  <a:ea typeface="楷体" pitchFamily="49" charset="-122"/>
                  <a:cs typeface="Times New Roman" pitchFamily="18" charset="0"/>
                </a:rPr>
                <a:t>O(1)</a:t>
              </a:r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。</a:t>
              </a:r>
              <a:r>
                <a:rPr kumimoji="1" lang="zh-CN" altLang="en-US" sz="2400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 </a:t>
              </a:r>
              <a:endParaRPr lang="zh-CN" altLang="en-US" sz="24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>
              <a:off x="3214678" y="4786322"/>
              <a:ext cx="214314" cy="500066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12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000100" y="1928802"/>
            <a:ext cx="5786478" cy="292654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LocateElem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*L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while 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&lt;L-&gt;length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&amp;&amp;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L-&gt;data[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]!=e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++;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&gt;=L-&gt;length)  return 0;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else  return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81359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）按元素值</a:t>
            </a:r>
            <a:r>
              <a:rPr kumimoji="1" lang="zh-CN" altLang="en-US" sz="24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查找</a:t>
            </a:r>
            <a:r>
              <a:rPr kumimoji="1" lang="en-US" altLang="zh-CN" sz="24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LocateElem(L</a:t>
            </a:r>
            <a:r>
              <a:rPr kumimoji="1" lang="zh-CN" altLang="en-US" sz="24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4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/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该运算顺序查找第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个值域与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相等的元素的逻辑位序。若这样的元素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不存在，则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返回值为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13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762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8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）插入数据</a:t>
            </a:r>
            <a:r>
              <a:rPr kumimoji="1" lang="zh-CN" altLang="en-US" sz="24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en-US" altLang="zh-CN" sz="24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ListInsert(L</a:t>
            </a:r>
            <a:r>
              <a:rPr kumimoji="1" lang="zh-CN" altLang="en-US" sz="24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4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4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      </a:t>
            </a:r>
          </a:p>
        </p:txBody>
      </p:sp>
      <p:sp>
        <p:nvSpPr>
          <p:cNvPr id="54275" name="Text Box 1027"/>
          <p:cNvSpPr txBox="1">
            <a:spLocks noChangeArrowheads="1"/>
          </p:cNvSpPr>
          <p:nvPr/>
        </p:nvSpPr>
        <p:spPr bwMode="auto">
          <a:xfrm>
            <a:off x="468313" y="1052513"/>
            <a:ext cx="7991475" cy="100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　　该运算在顺序表</a:t>
            </a: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的第</a:t>
            </a:r>
            <a:r>
              <a:rPr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400" dirty="0" err="1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400" dirty="0" err="1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400" dirty="0" err="1">
                <a:ea typeface="楷体" pitchFamily="49" charset="-122"/>
                <a:cs typeface="Times New Roman" pitchFamily="18" charset="0"/>
              </a:rPr>
              <a:t>ListLength</a:t>
            </a: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(L)+1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）个位置上插入新的元素</a:t>
            </a:r>
            <a:r>
              <a:rPr lang="en-US" altLang="zh-CN" sz="24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。</a:t>
            </a: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    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Rectangle 54"/>
          <p:cNvSpPr>
            <a:spLocks noChangeArrowheads="1"/>
          </p:cNvSpPr>
          <p:nvPr/>
        </p:nvSpPr>
        <p:spPr bwMode="auto">
          <a:xfrm>
            <a:off x="2565374" y="4268781"/>
            <a:ext cx="576263" cy="50482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001687" y="2466968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412849" y="2466968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2598712" y="2466968"/>
            <a:ext cx="6223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i</a:t>
            </a:r>
            <a:r>
              <a:rPr lang="en-US" altLang="zh-CN" sz="200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5178399" y="2428868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n</a:t>
            </a:r>
            <a:r>
              <a:rPr lang="en-US" altLang="zh-CN" sz="200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5970562" y="2428868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n</a:t>
            </a:r>
            <a:endParaRPr lang="en-US" altLang="zh-CN" sz="2000">
              <a:solidFill>
                <a:srgbClr val="3333FF"/>
              </a:solidFill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3149574" y="2428868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>
                <a:solidFill>
                  <a:srgbClr val="3333FF"/>
                </a:solidFill>
              </a:rPr>
              <a:t>i</a:t>
            </a:r>
            <a:endParaRPr lang="en-US" altLang="zh-CN" sz="2000" dirty="0">
              <a:solidFill>
                <a:srgbClr val="3333FF"/>
              </a:solidFill>
            </a:endParaRP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928662" y="2900356"/>
            <a:ext cx="6049962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1073124" y="3021006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baseline="-2500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1504924" y="3021006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baseline="-25000">
                <a:solidFill>
                  <a:srgbClr val="FF00FF"/>
                </a:solidFill>
              </a:rPr>
              <a:t>2</a:t>
            </a:r>
          </a:p>
        </p:txBody>
      </p:sp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2008162" y="3021006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 baseline="-25000">
              <a:ea typeface="宋体" pitchFamily="2" charset="-122"/>
            </a:endParaRPr>
          </a:p>
        </p:txBody>
      </p: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2655862" y="3021006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</a:rPr>
              <a:t>i</a:t>
            </a: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3233712" y="3021006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</a:rPr>
              <a:t>i</a:t>
            </a:r>
            <a:r>
              <a:rPr lang="en-US" altLang="zh-CN" baseline="-25000">
                <a:solidFill>
                  <a:srgbClr val="FF00FF"/>
                </a:solidFill>
              </a:rPr>
              <a:t>+1</a:t>
            </a: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4457674" y="3021006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 baseline="-25000">
              <a:ea typeface="宋体" pitchFamily="2" charset="-122"/>
            </a:endParaRP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5249837" y="3021006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ea typeface="宋体" pitchFamily="2" charset="-122"/>
                <a:cs typeface="Times New Roman" pitchFamily="18" charset="0"/>
              </a:rPr>
              <a:t>n</a:t>
            </a:r>
            <a:endParaRPr lang="en-US" altLang="zh-CN" baseline="-2500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2690787" y="424496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/>
              <a:t>e</a:t>
            </a:r>
            <a:endParaRPr lang="en-US" altLang="zh-CN" baseline="-25000"/>
          </a:p>
        </p:txBody>
      </p: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3665512" y="2428868"/>
            <a:ext cx="7921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i</a:t>
            </a:r>
            <a:r>
              <a:rPr lang="en-US" altLang="zh-CN" sz="2000">
                <a:solidFill>
                  <a:srgbClr val="3333FF"/>
                </a:solidFill>
              </a:rPr>
              <a:t>+1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auto">
          <a:xfrm>
            <a:off x="3954437" y="4629143"/>
            <a:ext cx="1944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插入完成</a:t>
            </a:r>
          </a:p>
        </p:txBody>
      </p:sp>
      <p:sp>
        <p:nvSpPr>
          <p:cNvPr id="22" name="Rectangle 50"/>
          <p:cNvSpPr>
            <a:spLocks noChangeArrowheads="1"/>
          </p:cNvSpPr>
          <p:nvPr/>
        </p:nvSpPr>
        <p:spPr bwMode="auto">
          <a:xfrm>
            <a:off x="7265962" y="2900356"/>
            <a:ext cx="1441450" cy="72072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7554887" y="2466968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length</a:t>
            </a: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7626324" y="3044818"/>
            <a:ext cx="719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n</a:t>
            </a:r>
          </a:p>
        </p:txBody>
      </p: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7626324" y="3100381"/>
            <a:ext cx="719138" cy="3048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/>
              <a:t>n</a:t>
            </a:r>
            <a:r>
              <a:rPr lang="en-US" altLang="zh-CN" sz="2000" dirty="0" err="1"/>
              <a:t>+1</a:t>
            </a:r>
            <a:endParaRPr lang="en-US" altLang="zh-CN" sz="2000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14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79 0.00625 C 0.05868 0.00601 0.07274 0.00601 0.07813 0.00625 " pathEditMode="relative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0.07864 -1.8518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0185 L 0.06302 0.001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0.05504 -4.81481E-6 " pathEditMode="relative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-0.00185 L -0.00382 -0.178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1" grpId="0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500034" y="571480"/>
            <a:ext cx="8215338" cy="566930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ListInsert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*&amp;L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e)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j;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&lt;1 ||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length+1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--;		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将顺序表逻辑序号转化为物理序号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(j=L-&gt;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length;j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i;j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--)	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false;		//</a:t>
            </a: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参数错误时返回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ta[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..n]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元素后移一个位置</a:t>
            </a:r>
          </a:p>
          <a:p>
            <a:pPr algn="l">
              <a:lnSpc>
                <a:spcPct val="110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L-&gt;data[j]=L-&gt;data[j-1];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L-&gt;data[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]=e;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插入元素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L-&gt;length++;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顺序表长度增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true;			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成功插入返回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285728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latin typeface="楷体" pitchFamily="49" charset="-122"/>
                <a:ea typeface="楷体" pitchFamily="49" charset="-122"/>
              </a:rPr>
              <a:t>插入算法如下：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15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675688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对于本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算法来说，元素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移动的次数不仅与表长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en-US" altLang="zh-CN" sz="24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400">
                <a:ea typeface="楷体" pitchFamily="49" charset="-122"/>
                <a:cs typeface="Times New Roman" pitchFamily="18" charset="0"/>
              </a:rPr>
              <a:t>length=</a:t>
            </a:r>
            <a:r>
              <a:rPr kumimoji="1" lang="en-US" altLang="zh-CN" sz="24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有关，而且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与插入位置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有关：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    </a:t>
            </a:r>
            <a:endParaRPr kumimoji="1"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85720" y="2001034"/>
            <a:ext cx="4319587" cy="1610527"/>
            <a:chOff x="285720" y="2001034"/>
            <a:chExt cx="4319587" cy="1610527"/>
          </a:xfrm>
        </p:grpSpPr>
        <p:sp>
          <p:nvSpPr>
            <p:cNvPr id="23586" name="Text Box 1058"/>
            <p:cNvSpPr txBox="1">
              <a:spLocks noChangeArrowheads="1"/>
            </p:cNvSpPr>
            <p:nvPr/>
          </p:nvSpPr>
          <p:spPr bwMode="auto">
            <a:xfrm>
              <a:off x="285720" y="3214686"/>
              <a:ext cx="43195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算法最好时间复杂度为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O(1)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1570810" y="2643182"/>
              <a:ext cx="128588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356100" y="2572538"/>
            <a:ext cx="4319588" cy="1039023"/>
            <a:chOff x="4356100" y="2572538"/>
            <a:chExt cx="4319588" cy="1039023"/>
          </a:xfrm>
        </p:grpSpPr>
        <p:sp>
          <p:nvSpPr>
            <p:cNvPr id="23587" name="Text Box 1059"/>
            <p:cNvSpPr txBox="1">
              <a:spLocks noChangeArrowheads="1"/>
            </p:cNvSpPr>
            <p:nvPr/>
          </p:nvSpPr>
          <p:spPr bwMode="auto">
            <a:xfrm>
              <a:off x="4356100" y="3214686"/>
              <a:ext cx="43195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算法最坏时间复杂度为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5250661" y="2893215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857224" y="2038641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en-US" altLang="zh-CN" sz="2400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>
                <a:ea typeface="楷体" pitchFamily="49" charset="-122"/>
                <a:cs typeface="Times New Roman" pitchFamily="18" charset="0"/>
              </a:rPr>
              <a:t>=1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时，移动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次数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4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，达到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最大值。　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57224" y="1500174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en-US" altLang="zh-CN" sz="2400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400" i="1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 err="1"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时，移动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次数为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；</a:t>
            </a:r>
            <a:endParaRPr lang="zh-CN" altLang="en-US" sz="2400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16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ext Box 2"/>
          <p:cNvSpPr txBox="1">
            <a:spLocks noChangeArrowheads="1"/>
          </p:cNvSpPr>
          <p:nvPr/>
        </p:nvSpPr>
        <p:spPr bwMode="auto">
          <a:xfrm>
            <a:off x="250825" y="115888"/>
            <a:ext cx="8675688" cy="118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平均情况分析：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　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baseline="-250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baseline="-25000" dirty="0" err="1"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    …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 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116013" y="1195388"/>
            <a:ext cx="6048375" cy="1189037"/>
            <a:chOff x="703" y="890"/>
            <a:chExt cx="3810" cy="749"/>
          </a:xfrm>
        </p:grpSpPr>
        <p:sp>
          <p:nvSpPr>
            <p:cNvPr id="300039" name="Line 7"/>
            <p:cNvSpPr>
              <a:spLocks noChangeShapeType="1"/>
            </p:cNvSpPr>
            <p:nvPr/>
          </p:nvSpPr>
          <p:spPr bwMode="auto">
            <a:xfrm flipV="1">
              <a:off x="708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0" name="Line 8"/>
            <p:cNvSpPr>
              <a:spLocks noChangeShapeType="1"/>
            </p:cNvSpPr>
            <p:nvPr/>
          </p:nvSpPr>
          <p:spPr bwMode="auto">
            <a:xfrm flipV="1">
              <a:off x="1156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1" name="Line 9"/>
            <p:cNvSpPr>
              <a:spLocks noChangeShapeType="1"/>
            </p:cNvSpPr>
            <p:nvPr/>
          </p:nvSpPr>
          <p:spPr bwMode="auto">
            <a:xfrm flipV="1">
              <a:off x="1655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2" name="Line 10"/>
            <p:cNvSpPr>
              <a:spLocks noChangeShapeType="1"/>
            </p:cNvSpPr>
            <p:nvPr/>
          </p:nvSpPr>
          <p:spPr bwMode="auto">
            <a:xfrm flipV="1">
              <a:off x="2381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3" name="Line 11"/>
            <p:cNvSpPr>
              <a:spLocks noChangeShapeType="1"/>
            </p:cNvSpPr>
            <p:nvPr/>
          </p:nvSpPr>
          <p:spPr bwMode="auto">
            <a:xfrm flipV="1">
              <a:off x="2880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4" name="Line 12"/>
            <p:cNvSpPr>
              <a:spLocks noChangeShapeType="1"/>
            </p:cNvSpPr>
            <p:nvPr/>
          </p:nvSpPr>
          <p:spPr bwMode="auto">
            <a:xfrm flipV="1">
              <a:off x="3470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5" name="Line 13"/>
            <p:cNvSpPr>
              <a:spLocks noChangeShapeType="1"/>
            </p:cNvSpPr>
            <p:nvPr/>
          </p:nvSpPr>
          <p:spPr bwMode="auto">
            <a:xfrm flipV="1">
              <a:off x="3969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6" name="Line 14"/>
            <p:cNvSpPr>
              <a:spLocks noChangeShapeType="1"/>
            </p:cNvSpPr>
            <p:nvPr/>
          </p:nvSpPr>
          <p:spPr bwMode="auto">
            <a:xfrm flipV="1">
              <a:off x="4356" y="890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0047" name="Text Box 15"/>
            <p:cNvSpPr txBox="1">
              <a:spLocks noChangeArrowheads="1"/>
            </p:cNvSpPr>
            <p:nvPr/>
          </p:nvSpPr>
          <p:spPr bwMode="auto">
            <a:xfrm>
              <a:off x="1156" y="1389"/>
              <a:ext cx="3357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在线性表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中共有</a:t>
              </a:r>
              <a:r>
                <a:rPr kumimoji="1" lang="en-US" altLang="zh-CN" sz="2000" i="1" dirty="0" err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dirty="0" err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+1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个可以插入元素的地方</a:t>
              </a:r>
            </a:p>
          </p:txBody>
        </p:sp>
        <p:sp>
          <p:nvSpPr>
            <p:cNvPr id="300048" name="AutoShape 16"/>
            <p:cNvSpPr>
              <a:spLocks/>
            </p:cNvSpPr>
            <p:nvPr/>
          </p:nvSpPr>
          <p:spPr bwMode="auto">
            <a:xfrm rot="16200000">
              <a:off x="2426" y="-606"/>
              <a:ext cx="227" cy="3674"/>
            </a:xfrm>
            <a:prstGeom prst="leftBrace">
              <a:avLst>
                <a:gd name="adj1" fmla="val 134875"/>
                <a:gd name="adj2" fmla="val 50000"/>
              </a:avLst>
            </a:prstGeom>
            <a:noFill/>
            <a:ln w="38100">
              <a:solidFill>
                <a:srgbClr val="339933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0050" name="Text Box 18"/>
          <p:cNvSpPr txBox="1">
            <a:spLocks noChangeArrowheads="1"/>
          </p:cNvSpPr>
          <p:nvPr/>
        </p:nvSpPr>
        <p:spPr bwMode="auto">
          <a:xfrm>
            <a:off x="250825" y="3213100"/>
            <a:ext cx="8497888" cy="83099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此时需要将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～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的元素均后移一个位置，共移动</a:t>
            </a:r>
            <a:r>
              <a:rPr kumimoji="1" lang="en-US" altLang="zh-CN" sz="24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 dirty="0">
                <a:solidFill>
                  <a:srgbClr val="FF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4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个元素。　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0051" name="Text Box 19"/>
          <p:cNvSpPr txBox="1">
            <a:spLocks noChangeArrowheads="1"/>
          </p:cNvSpPr>
          <p:nvPr/>
        </p:nvSpPr>
        <p:spPr bwMode="auto">
          <a:xfrm>
            <a:off x="684213" y="5949950"/>
            <a:ext cx="78486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因此插入算法的平均时间复杂度为</a:t>
            </a:r>
            <a:r>
              <a:rPr kumimoji="1" lang="en-US" altLang="zh-CN" sz="2400"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sz="24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50900" y="2500306"/>
            <a:ext cx="6308739" cy="714375"/>
            <a:chOff x="850900" y="2500306"/>
            <a:chExt cx="6308739" cy="714375"/>
          </a:xfrm>
        </p:grpSpPr>
        <p:sp>
          <p:nvSpPr>
            <p:cNvPr id="300038" name="Text Box 6"/>
            <p:cNvSpPr txBox="1">
              <a:spLocks noChangeArrowheads="1"/>
            </p:cNvSpPr>
            <p:nvPr/>
          </p:nvSpPr>
          <p:spPr bwMode="auto">
            <a:xfrm>
              <a:off x="850900" y="2676525"/>
              <a:ext cx="604837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在插入元素</a:t>
              </a:r>
              <a:r>
                <a:rPr kumimoji="1" lang="en-US" altLang="zh-CN" sz="2400" i="1" dirty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400" i="1" baseline="-25000" dirty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时，若为等概率情况，则</a:t>
              </a:r>
              <a:r>
                <a:rPr kumimoji="1" lang="en-US" altLang="zh-CN" sz="2400" i="1" dirty="0">
                  <a:ea typeface="楷体" pitchFamily="49" charset="-122"/>
                  <a:cs typeface="Times New Roman" pitchFamily="18" charset="0"/>
                </a:rPr>
                <a:t>p</a:t>
              </a:r>
              <a:r>
                <a:rPr kumimoji="1" lang="en-US" altLang="zh-CN" sz="2400" i="1" baseline="-25000" dirty="0">
                  <a:ea typeface="楷体" pitchFamily="49" charset="-122"/>
                  <a:cs typeface="Times New Roman" pitchFamily="18" charset="0"/>
                </a:rPr>
                <a:t>i </a:t>
              </a:r>
              <a:r>
                <a:rPr kumimoji="1" lang="en-US" altLang="zh-CN" sz="2400" dirty="0">
                  <a:ea typeface="楷体" pitchFamily="49" charset="-122"/>
                  <a:cs typeface="Times New Roman" pitchFamily="18" charset="0"/>
                </a:rPr>
                <a:t>=</a:t>
              </a:r>
              <a:endParaRPr lang="en-US" altLang="zh-CN" sz="2400" dirty="0">
                <a:ea typeface="楷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6572264" y="2500306"/>
            <a:ext cx="587375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3" imgW="291960" imgH="355320" progId="">
                    <p:embed/>
                  </p:oleObj>
                </mc:Choice>
                <mc:Fallback>
                  <p:oleObj name="Equation" r:id="rId3" imgW="291960" imgH="35532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2264" y="2500306"/>
                          <a:ext cx="587375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323850" y="4046538"/>
            <a:ext cx="8135938" cy="1790700"/>
            <a:chOff x="323850" y="4046538"/>
            <a:chExt cx="8135938" cy="1790700"/>
          </a:xfrm>
        </p:grpSpPr>
        <p:sp>
          <p:nvSpPr>
            <p:cNvPr id="300053" name="Text Box 21"/>
            <p:cNvSpPr txBox="1">
              <a:spLocks noChangeArrowheads="1"/>
            </p:cNvSpPr>
            <p:nvPr/>
          </p:nvSpPr>
          <p:spPr bwMode="auto">
            <a:xfrm>
              <a:off x="323850" y="4046538"/>
              <a:ext cx="8135938" cy="83099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　　所以在长度为</a:t>
              </a:r>
              <a:r>
                <a:rPr kumimoji="1" lang="en-US" altLang="zh-CN" sz="2400" i="1" dirty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的线性表中插入一个元素时所需移动元素的平均次数为：  </a:t>
              </a:r>
              <a:endParaRPr lang="zh-CN" altLang="en-US" sz="2400" dirty="0">
                <a:ea typeface="楷体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1981200" y="4846638"/>
            <a:ext cx="4318000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quation" r:id="rId5" imgW="2158920" imgH="495000" progId="">
                    <p:embed/>
                  </p:oleObj>
                </mc:Choice>
                <mc:Fallback>
                  <p:oleObj name="Equation" r:id="rId5" imgW="2158920" imgH="49500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200" y="4846638"/>
                          <a:ext cx="4318000" cy="990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17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50" grpId="0"/>
      <p:bldP spid="3000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784860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9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）删除数据</a:t>
            </a:r>
            <a:r>
              <a:rPr kumimoji="1" lang="zh-CN" altLang="en-US" sz="24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en-US" altLang="zh-CN" sz="24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ListDelete(L</a:t>
            </a:r>
            <a:r>
              <a:rPr kumimoji="1" lang="zh-CN" altLang="en-US" sz="24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4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4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       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23850" y="981075"/>
            <a:ext cx="84963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　　该运算删除顺序表</a:t>
            </a: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的第</a:t>
            </a:r>
            <a:r>
              <a:rPr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400" dirty="0" err="1"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400" dirty="0" err="1"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400" dirty="0" err="1">
                <a:ea typeface="楷体" pitchFamily="49" charset="-122"/>
                <a:cs typeface="Times New Roman" pitchFamily="18" charset="0"/>
              </a:rPr>
              <a:t>ListLength</a:t>
            </a: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(L)</a:t>
            </a:r>
            <a:r>
              <a:rPr lang="zh-CN" altLang="en-US" sz="2400" dirty="0">
                <a:ea typeface="楷体" pitchFamily="49" charset="-122"/>
                <a:cs typeface="Times New Roman" pitchFamily="18" charset="0"/>
              </a:rPr>
              <a:t>）个元素。</a:t>
            </a:r>
            <a:r>
              <a:rPr lang="en-US" altLang="zh-CN" sz="2400" dirty="0">
                <a:ea typeface="楷体" pitchFamily="49" charset="-122"/>
                <a:cs typeface="Times New Roman" pitchFamily="18" charset="0"/>
              </a:rPr>
              <a:t>      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1978025" y="4005254"/>
            <a:ext cx="647700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6725" y="2181216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77888" y="2181216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76450" y="2181216"/>
            <a:ext cx="503238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i</a:t>
            </a:r>
            <a:r>
              <a:rPr lang="en-US" altLang="zh-CN" sz="200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94375" y="2143116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n</a:t>
            </a:r>
            <a:r>
              <a:rPr lang="en-US" altLang="zh-CN" sz="200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665413" y="2143116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 err="1">
                <a:solidFill>
                  <a:srgbClr val="3333FF"/>
                </a:solidFill>
              </a:rPr>
              <a:t>i</a:t>
            </a:r>
            <a:endParaRPr lang="en-US" altLang="zh-CN" sz="2000" dirty="0">
              <a:solidFill>
                <a:srgbClr val="3333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3700" y="2614604"/>
            <a:ext cx="6553200" cy="720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38163" y="2735254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baseline="-2500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69963" y="2735254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baseline="-25000">
                <a:solidFill>
                  <a:srgbClr val="FF00FF"/>
                </a:solidFill>
              </a:rPr>
              <a:t>2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473200" y="2735254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 baseline="-25000">
              <a:ea typeface="宋体" pitchFamily="2" charset="-122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698750" y="2735254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</a:rPr>
              <a:t>i</a:t>
            </a:r>
            <a:r>
              <a:rPr lang="en-US" altLang="zh-CN" baseline="-25000">
                <a:solidFill>
                  <a:srgbClr val="FF00FF"/>
                </a:solidFill>
              </a:rPr>
              <a:t>+1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706813" y="2735254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 baseline="-25000">
              <a:ea typeface="宋体" pitchFamily="2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865813" y="2735254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ea typeface="宋体" pitchFamily="2" charset="-122"/>
                <a:cs typeface="Times New Roman" pitchFamily="18" charset="0"/>
              </a:rPr>
              <a:t>n</a:t>
            </a:r>
            <a:endParaRPr lang="en-US" altLang="zh-CN" baseline="-2500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120900" y="2735254"/>
            <a:ext cx="504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i</a:t>
            </a:r>
            <a:endParaRPr lang="en-US" altLang="zh-CN" i="1" baseline="-25000" dirty="0">
              <a:solidFill>
                <a:srgbClr val="FF0000"/>
              </a:solidFill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546225" y="4005254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/>
              <a:t>e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049838" y="2143116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3333FF"/>
                </a:solidFill>
              </a:rPr>
              <a:t>n</a:t>
            </a:r>
            <a:r>
              <a:rPr lang="en-US" altLang="zh-CN" sz="2000" dirty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 dirty="0">
                <a:solidFill>
                  <a:srgbClr val="3333FF"/>
                </a:solidFill>
              </a:rPr>
              <a:t>2</a:t>
            </a: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5146675" y="2760654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FF00FF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i="1" baseline="-25000">
                <a:solidFill>
                  <a:srgbClr val="FF00FF"/>
                </a:solidFill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i="1" baseline="-25000">
                <a:solidFill>
                  <a:srgbClr val="FF00FF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baseline="-25000">
                <a:solidFill>
                  <a:srgbClr val="FF00FF"/>
                </a:solidFill>
                <a:ea typeface="宋体" pitchFamily="2" charset="-122"/>
                <a:cs typeface="Times New Roman" pitchFamily="18" charset="0"/>
              </a:rPr>
              <a:t>1</a:t>
            </a:r>
            <a:endParaRPr lang="en-US" altLang="zh-CN" baseline="-2500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7307263" y="2614604"/>
            <a:ext cx="1441450" cy="72072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7596188" y="2181216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length</a:t>
            </a: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7667625" y="2759066"/>
            <a:ext cx="719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n</a:t>
            </a: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7667625" y="2786058"/>
            <a:ext cx="719138" cy="3048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/>
              <a:t>n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 dirty="0"/>
              <a:t>1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3419475" y="4846629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删除完成</a:t>
            </a:r>
            <a:endParaRPr lang="zh-CN" altLang="en-US" dirty="0">
              <a:solidFill>
                <a:srgbClr val="FF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18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1 0.01227 L -0.00381 0.180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06302 -1.8518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00185 L -0.10244 -2.59259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-0.08663 1.85185E-6 " pathEditMode="relative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-0.08664 -1.85185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4" grpId="0" animBg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9751" y="714356"/>
            <a:ext cx="8104215" cy="501675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ListDelete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i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&lt;1 ||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&gt;L-&gt;length)	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参数错误时返回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false;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--;			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将顺序表逻辑序号转化为物理序号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e=L-&gt;data[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(j=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&lt;L-&gt;length-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..n-1]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元素前移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L-&gt;data[j]=L-&gt;data[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L-&gt;length--;		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顺序表长度减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return true;			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成功删除返回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true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285728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latin typeface="楷体" pitchFamily="49" charset="-122"/>
                <a:ea typeface="楷体" pitchFamily="49" charset="-122"/>
              </a:rPr>
              <a:t>删除算法如下：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19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3778250" y="620713"/>
            <a:ext cx="2738438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</a:p>
          <a:p>
            <a:r>
              <a:rPr kumimoji="1" lang="en-US" altLang="zh-CN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en-US" altLang="zh-CN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275460" name="AutoShape 4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5286380" y="1916113"/>
            <a:ext cx="13684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直接映射</a:t>
            </a: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2770188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331152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38512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275465" name="Rectangle 9"/>
          <p:cNvSpPr>
            <a:spLocks noChangeArrowheads="1"/>
          </p:cNvSpPr>
          <p:nvPr/>
        </p:nvSpPr>
        <p:spPr bwMode="auto">
          <a:xfrm>
            <a:off x="43926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49307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54721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75468" name="Rectangle 12"/>
          <p:cNvSpPr>
            <a:spLocks noChangeArrowheads="1"/>
          </p:cNvSpPr>
          <p:nvPr/>
        </p:nvSpPr>
        <p:spPr bwMode="auto">
          <a:xfrm>
            <a:off x="6010275" y="3317875"/>
            <a:ext cx="13684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737870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endParaRPr lang="en-US" altLang="zh-CN">
              <a:solidFill>
                <a:srgbClr val="660066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5470" name="Text Box 14"/>
          <p:cNvSpPr txBox="1">
            <a:spLocks noChangeArrowheads="1"/>
          </p:cNvSpPr>
          <p:nvPr/>
        </p:nvSpPr>
        <p:spPr bwMode="auto">
          <a:xfrm>
            <a:off x="6215074" y="2746375"/>
            <a:ext cx="151288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MaxSize</a:t>
            </a:r>
            <a:r>
              <a:rPr lang="en-US" altLang="zh-CN" sz="200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75471" name="Line 15"/>
          <p:cNvSpPr>
            <a:spLocks noChangeShapeType="1"/>
          </p:cNvSpPr>
          <p:nvPr/>
        </p:nvSpPr>
        <p:spPr bwMode="auto">
          <a:xfrm>
            <a:off x="6972311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72" name="Text Box 16"/>
          <p:cNvSpPr txBox="1">
            <a:spLocks noChangeArrowheads="1"/>
          </p:cNvSpPr>
          <p:nvPr/>
        </p:nvSpPr>
        <p:spPr bwMode="auto">
          <a:xfrm>
            <a:off x="2817813" y="2746375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</a:rPr>
              <a:t>0</a:t>
            </a:r>
          </a:p>
        </p:txBody>
      </p:sp>
      <p:sp>
        <p:nvSpPr>
          <p:cNvPr id="275473" name="Text Box 17"/>
          <p:cNvSpPr txBox="1">
            <a:spLocks noChangeArrowheads="1"/>
          </p:cNvSpPr>
          <p:nvPr/>
        </p:nvSpPr>
        <p:spPr bwMode="auto">
          <a:xfrm>
            <a:off x="3228975" y="2746375"/>
            <a:ext cx="50323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75474" name="Text Box 18"/>
          <p:cNvSpPr txBox="1">
            <a:spLocks noChangeArrowheads="1"/>
          </p:cNvSpPr>
          <p:nvPr/>
        </p:nvSpPr>
        <p:spPr bwMode="auto">
          <a:xfrm>
            <a:off x="4427538" y="2746375"/>
            <a:ext cx="5762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i</a:t>
            </a:r>
            <a:r>
              <a:rPr lang="en-US" altLang="zh-CN" sz="200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75475" name="Text Box 19"/>
          <p:cNvSpPr txBox="1">
            <a:spLocks noChangeArrowheads="1"/>
          </p:cNvSpPr>
          <p:nvPr/>
        </p:nvSpPr>
        <p:spPr bwMode="auto">
          <a:xfrm>
            <a:off x="5429256" y="2746375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3333FF"/>
                </a:solidFill>
              </a:rPr>
              <a:t>n</a:t>
            </a:r>
            <a:r>
              <a:rPr lang="en-US" altLang="zh-CN" sz="200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000">
                <a:solidFill>
                  <a:srgbClr val="3333FF"/>
                </a:solidFill>
              </a:rPr>
              <a:t>1</a:t>
            </a:r>
          </a:p>
        </p:txBody>
      </p:sp>
      <p:sp>
        <p:nvSpPr>
          <p:cNvPr id="275476" name="AutoShape 20"/>
          <p:cNvSpPr>
            <a:spLocks/>
          </p:cNvSpPr>
          <p:nvPr/>
        </p:nvSpPr>
        <p:spPr bwMode="auto">
          <a:xfrm rot="5400000">
            <a:off x="5076032" y="1807369"/>
            <a:ext cx="144462" cy="4318000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477" name="Text Box 21"/>
          <p:cNvSpPr txBox="1">
            <a:spLocks noChangeArrowheads="1"/>
          </p:cNvSpPr>
          <p:nvPr/>
        </p:nvSpPr>
        <p:spPr bwMode="auto">
          <a:xfrm>
            <a:off x="4643438" y="4071942"/>
            <a:ext cx="10080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</a:rPr>
              <a:t>data</a:t>
            </a:r>
          </a:p>
        </p:txBody>
      </p:sp>
      <p:sp>
        <p:nvSpPr>
          <p:cNvPr id="275478" name="Text Box 22"/>
          <p:cNvSpPr txBox="1">
            <a:spLocks noChangeArrowheads="1"/>
          </p:cNvSpPr>
          <p:nvPr/>
        </p:nvSpPr>
        <p:spPr bwMode="auto">
          <a:xfrm>
            <a:off x="7137426" y="4071942"/>
            <a:ext cx="114935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</a:rPr>
              <a:t>length</a:t>
            </a:r>
          </a:p>
        </p:txBody>
      </p:sp>
      <p:sp>
        <p:nvSpPr>
          <p:cNvPr id="275479" name="Line 23"/>
          <p:cNvSpPr>
            <a:spLocks noChangeShapeType="1"/>
          </p:cNvSpPr>
          <p:nvPr/>
        </p:nvSpPr>
        <p:spPr bwMode="auto">
          <a:xfrm flipV="1">
            <a:off x="7667625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80" name="Text Box 24"/>
          <p:cNvSpPr txBox="1">
            <a:spLocks noChangeArrowheads="1"/>
          </p:cNvSpPr>
          <p:nvPr/>
        </p:nvSpPr>
        <p:spPr bwMode="auto">
          <a:xfrm>
            <a:off x="4286248" y="4643446"/>
            <a:ext cx="172878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顺序表</a:t>
            </a:r>
          </a:p>
        </p:txBody>
      </p:sp>
      <p:sp>
        <p:nvSpPr>
          <p:cNvPr id="275481" name="Text Box 25"/>
          <p:cNvSpPr txBox="1">
            <a:spLocks noChangeArrowheads="1"/>
          </p:cNvSpPr>
          <p:nvPr/>
        </p:nvSpPr>
        <p:spPr bwMode="auto">
          <a:xfrm>
            <a:off x="900113" y="1125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275482" name="Text Box 26"/>
          <p:cNvSpPr txBox="1">
            <a:spLocks noChangeArrowheads="1"/>
          </p:cNvSpPr>
          <p:nvPr/>
        </p:nvSpPr>
        <p:spPr bwMode="auto">
          <a:xfrm>
            <a:off x="842949" y="3284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275483" name="AutoShape 27"/>
          <p:cNvSpPr>
            <a:spLocks noChangeArrowheads="1"/>
          </p:cNvSpPr>
          <p:nvPr/>
        </p:nvSpPr>
        <p:spPr bwMode="auto">
          <a:xfrm>
            <a:off x="1619250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57158" y="500042"/>
            <a:ext cx="8218488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对于本算法来说，元素移动的次数也与表长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和删除元素的位置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有关：　　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879725" y="49736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kumimoji="1" lang="zh-CN" altLang="zh-CN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1819470"/>
            <a:ext cx="607223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40000"/>
              </a:lnSpc>
              <a:buBlip>
                <a:blip r:embed="rId2"/>
              </a:buBlip>
            </a:pP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en-US" altLang="zh-CN" sz="2400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4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时，移动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次数为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；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2428868"/>
            <a:ext cx="628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en-US" altLang="zh-CN" sz="2400" i="1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>
                <a:ea typeface="楷体" pitchFamily="49" charset="-122"/>
                <a:cs typeface="Times New Roman" pitchFamily="18" charset="0"/>
              </a:rPr>
              <a:t>=1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时，移动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次数为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2357430"/>
            <a:ext cx="4319588" cy="1468445"/>
            <a:chOff x="785786" y="2357430"/>
            <a:chExt cx="4319588" cy="1468445"/>
          </a:xfrm>
        </p:grpSpPr>
        <p:sp>
          <p:nvSpPr>
            <p:cNvPr id="98309" name="Text Box 5"/>
            <p:cNvSpPr txBox="1">
              <a:spLocks noChangeArrowheads="1"/>
            </p:cNvSpPr>
            <p:nvPr/>
          </p:nvSpPr>
          <p:spPr bwMode="auto">
            <a:xfrm>
              <a:off x="785786" y="3429000"/>
              <a:ext cx="43195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删除算法最好时间复杂度为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O(1)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 rot="5400000" flipH="1" flipV="1">
              <a:off x="1536679" y="2892421"/>
              <a:ext cx="107157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572000" y="2786058"/>
            <a:ext cx="4319587" cy="1039817"/>
            <a:chOff x="4572000" y="2786058"/>
            <a:chExt cx="4319587" cy="1039817"/>
          </a:xfrm>
        </p:grpSpPr>
        <p:sp>
          <p:nvSpPr>
            <p:cNvPr id="98312" name="Text Box 8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4319587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删除算法最坏时间复杂度为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O(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0800000">
              <a:off x="4572000" y="2786058"/>
              <a:ext cx="1500198" cy="64294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20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879725" y="49736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kumimoji="1" lang="zh-CN" altLang="zh-CN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01063" name="Text Box 7"/>
          <p:cNvSpPr txBox="1">
            <a:spLocks noChangeArrowheads="1"/>
          </p:cNvSpPr>
          <p:nvPr/>
        </p:nvSpPr>
        <p:spPr bwMode="auto">
          <a:xfrm>
            <a:off x="360363" y="117475"/>
            <a:ext cx="8675687" cy="118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平均情况分析：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　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baseline="-25000" dirty="0" err="1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baseline="-25000" dirty="0" err="1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baseline="-25000" dirty="0" err="1"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    …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 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850900" y="2533650"/>
            <a:ext cx="6048375" cy="603250"/>
            <a:chOff x="536" y="1596"/>
            <a:chExt cx="3810" cy="380"/>
          </a:xfrm>
        </p:grpSpPr>
        <p:graphicFrame>
          <p:nvGraphicFramePr>
            <p:cNvPr id="301061" name="Object 5"/>
            <p:cNvGraphicFramePr>
              <a:graphicFrameLocks noChangeAspect="1"/>
            </p:cNvGraphicFramePr>
            <p:nvPr/>
          </p:nvGraphicFramePr>
          <p:xfrm>
            <a:off x="4105" y="1596"/>
            <a:ext cx="143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Equation" r:id="rId3" imgW="152280" imgH="406080" progId="">
                    <p:embed/>
                  </p:oleObj>
                </mc:Choice>
                <mc:Fallback>
                  <p:oleObj name="Equation" r:id="rId3" imgW="152280" imgH="40608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1596"/>
                          <a:ext cx="143" cy="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1066" name="Text Box 10"/>
            <p:cNvSpPr txBox="1">
              <a:spLocks noChangeArrowheads="1"/>
            </p:cNvSpPr>
            <p:nvPr/>
          </p:nvSpPr>
          <p:spPr bwMode="auto">
            <a:xfrm>
              <a:off x="536" y="1638"/>
              <a:ext cx="3810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在删除元素</a:t>
              </a:r>
              <a:r>
                <a:rPr kumimoji="1" lang="en-US" altLang="zh-CN" sz="2400" i="1" dirty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400" i="1" baseline="-25000" dirty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时，若为等概率情况，则</a:t>
              </a:r>
              <a:r>
                <a:rPr kumimoji="1" lang="en-US" altLang="zh-CN" sz="2400" i="1" dirty="0">
                  <a:ea typeface="楷体" pitchFamily="49" charset="-122"/>
                  <a:cs typeface="Times New Roman" pitchFamily="18" charset="0"/>
                </a:rPr>
                <a:t>p</a:t>
              </a:r>
              <a:r>
                <a:rPr kumimoji="1" lang="en-US" altLang="zh-CN" sz="2400" i="1" baseline="-25000" dirty="0">
                  <a:ea typeface="楷体" pitchFamily="49" charset="-122"/>
                  <a:cs typeface="Times New Roman" pitchFamily="18" charset="0"/>
                </a:rPr>
                <a:t>i </a:t>
              </a:r>
              <a:r>
                <a:rPr kumimoji="1" lang="en-US" altLang="zh-CN" sz="2400" dirty="0">
                  <a:ea typeface="楷体" pitchFamily="49" charset="-122"/>
                  <a:cs typeface="Times New Roman" pitchFamily="18" charset="0"/>
                </a:rPr>
                <a:t>=</a:t>
              </a:r>
              <a:endParaRPr lang="en-US" altLang="zh-CN" sz="24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366838" y="1320800"/>
            <a:ext cx="5726112" cy="1136650"/>
            <a:chOff x="861" y="832"/>
            <a:chExt cx="3607" cy="716"/>
          </a:xfrm>
        </p:grpSpPr>
        <p:sp>
          <p:nvSpPr>
            <p:cNvPr id="301068" name="Line 12"/>
            <p:cNvSpPr>
              <a:spLocks noChangeShapeType="1"/>
            </p:cNvSpPr>
            <p:nvPr/>
          </p:nvSpPr>
          <p:spPr bwMode="auto">
            <a:xfrm flipV="1">
              <a:off x="930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1069" name="Line 13"/>
            <p:cNvSpPr>
              <a:spLocks noChangeShapeType="1"/>
            </p:cNvSpPr>
            <p:nvPr/>
          </p:nvSpPr>
          <p:spPr bwMode="auto">
            <a:xfrm flipV="1">
              <a:off x="1474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1071" name="Line 15"/>
            <p:cNvSpPr>
              <a:spLocks noChangeShapeType="1"/>
            </p:cNvSpPr>
            <p:nvPr/>
          </p:nvSpPr>
          <p:spPr bwMode="auto">
            <a:xfrm flipV="1">
              <a:off x="2603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1073" name="Line 17"/>
            <p:cNvSpPr>
              <a:spLocks noChangeShapeType="1"/>
            </p:cNvSpPr>
            <p:nvPr/>
          </p:nvSpPr>
          <p:spPr bwMode="auto">
            <a:xfrm flipV="1">
              <a:off x="3288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1074" name="Line 18"/>
            <p:cNvSpPr>
              <a:spLocks noChangeShapeType="1"/>
            </p:cNvSpPr>
            <p:nvPr/>
          </p:nvSpPr>
          <p:spPr bwMode="auto">
            <a:xfrm flipV="1">
              <a:off x="4263" y="832"/>
              <a:ext cx="0" cy="181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1076" name="Text Box 20"/>
            <p:cNvSpPr txBox="1">
              <a:spLocks noChangeArrowheads="1"/>
            </p:cNvSpPr>
            <p:nvPr/>
          </p:nvSpPr>
          <p:spPr bwMode="auto">
            <a:xfrm>
              <a:off x="1111" y="1298"/>
              <a:ext cx="3357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在线性表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中共有</a:t>
              </a:r>
              <a:r>
                <a:rPr kumimoji="1" lang="en-US" altLang="zh-CN" sz="2000" i="1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个可以删除元素的地方</a:t>
              </a:r>
            </a:p>
          </p:txBody>
        </p:sp>
        <p:sp>
          <p:nvSpPr>
            <p:cNvPr id="301077" name="AutoShape 21"/>
            <p:cNvSpPr>
              <a:spLocks/>
            </p:cNvSpPr>
            <p:nvPr/>
          </p:nvSpPr>
          <p:spPr bwMode="auto">
            <a:xfrm rot="16200000">
              <a:off x="2477" y="-566"/>
              <a:ext cx="216" cy="3447"/>
            </a:xfrm>
            <a:prstGeom prst="leftBrace">
              <a:avLst>
                <a:gd name="adj1" fmla="val 132986"/>
                <a:gd name="adj2" fmla="val 50000"/>
              </a:avLst>
            </a:prstGeom>
            <a:noFill/>
            <a:ln w="38100">
              <a:solidFill>
                <a:srgbClr val="339933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1078" name="Text Box 22"/>
          <p:cNvSpPr txBox="1">
            <a:spLocks noChangeArrowheads="1"/>
          </p:cNvSpPr>
          <p:nvPr/>
        </p:nvSpPr>
        <p:spPr bwMode="auto">
          <a:xfrm>
            <a:off x="250825" y="3213100"/>
            <a:ext cx="7777163" cy="97872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　　此时需要将</a:t>
            </a:r>
            <a:r>
              <a:rPr kumimoji="1" lang="en-US" altLang="zh-CN" sz="24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 err="1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baseline="-25000" dirty="0" err="1"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～</a:t>
            </a:r>
            <a:r>
              <a:rPr kumimoji="1" lang="en-US" altLang="zh-CN" sz="24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400" i="1" baseline="-25000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的元素均前移一个位置，共移动</a:t>
            </a:r>
            <a:r>
              <a:rPr kumimoji="1" lang="en-US" altLang="zh-CN" sz="24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 dirty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4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4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kumimoji="1" lang="en-US" altLang="zh-CN" sz="24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)+1=</a:t>
            </a:r>
            <a:r>
              <a:rPr kumimoji="1" lang="en-US" altLang="zh-CN" sz="2400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 dirty="0">
                <a:solidFill>
                  <a:srgbClr val="FF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400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个元素。　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95288" y="4149726"/>
            <a:ext cx="8135937" cy="1651001"/>
            <a:chOff x="249" y="2614"/>
            <a:chExt cx="5125" cy="1040"/>
          </a:xfrm>
        </p:grpSpPr>
        <p:graphicFrame>
          <p:nvGraphicFramePr>
            <p:cNvPr id="301059" name="Object 3"/>
            <p:cNvGraphicFramePr>
              <a:graphicFrameLocks noChangeAspect="1"/>
            </p:cNvGraphicFramePr>
            <p:nvPr/>
          </p:nvGraphicFramePr>
          <p:xfrm>
            <a:off x="1647" y="3076"/>
            <a:ext cx="2148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Equation" r:id="rId5" imgW="1841400" imgH="495000" progId="">
                    <p:embed/>
                  </p:oleObj>
                </mc:Choice>
                <mc:Fallback>
                  <p:oleObj name="Equation" r:id="rId5" imgW="1841400" imgH="49500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7" y="3076"/>
                          <a:ext cx="2148" cy="5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1081" name="Text Box 25"/>
            <p:cNvSpPr txBox="1">
              <a:spLocks noChangeArrowheads="1"/>
            </p:cNvSpPr>
            <p:nvPr/>
          </p:nvSpPr>
          <p:spPr bwMode="auto">
            <a:xfrm>
              <a:off x="249" y="2614"/>
              <a:ext cx="5125" cy="52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　　所以在长度为</a:t>
              </a:r>
              <a:r>
                <a:rPr kumimoji="1" lang="en-US" altLang="zh-CN" sz="2400" i="1" dirty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zh-CN" altLang="en-US" sz="2400" dirty="0">
                  <a:ea typeface="楷体" pitchFamily="49" charset="-122"/>
                  <a:cs typeface="Times New Roman" pitchFamily="18" charset="0"/>
                </a:rPr>
                <a:t>的线性表中删除一个元素时所需移动元素的平均次数为：  </a:t>
              </a:r>
              <a:endParaRPr lang="zh-CN" altLang="en-US" sz="24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301082" name="Text Box 26"/>
          <p:cNvSpPr txBox="1">
            <a:spLocks noChangeArrowheads="1"/>
          </p:cNvSpPr>
          <p:nvPr/>
        </p:nvSpPr>
        <p:spPr bwMode="auto">
          <a:xfrm>
            <a:off x="684213" y="5949950"/>
            <a:ext cx="78486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因此删除算法的平均时间复杂度为</a:t>
            </a:r>
            <a:r>
              <a:rPr kumimoji="1" lang="en-US" altLang="zh-CN" sz="2400"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sz="24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40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40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21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78" grpId="0"/>
      <p:bldP spid="30108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142984"/>
            <a:ext cx="8143932" cy="2579507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假如有一个学生表，每个学生包含学号、姓名和分数。你如何设计相应的学生顺序表？</a:t>
            </a:r>
            <a:endParaRPr lang="en-US" altLang="zh-CN" sz="24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如果需要对该学生表进行插入、修改和删除运算，你如何实现相关算法？</a:t>
            </a:r>
            <a:endParaRPr lang="en-US" altLang="zh-CN" sz="24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22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23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026"/>
          <p:cNvSpPr txBox="1">
            <a:spLocks noChangeArrowheads="1"/>
          </p:cNvSpPr>
          <p:nvPr/>
        </p:nvSpPr>
        <p:spPr bwMode="auto">
          <a:xfrm>
            <a:off x="1071538" y="928670"/>
            <a:ext cx="4643470" cy="1910880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{   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length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 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顺序表类型</a:t>
            </a: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</a:p>
        </p:txBody>
      </p:sp>
      <p:sp>
        <p:nvSpPr>
          <p:cNvPr id="67587" name="Text Box 1027"/>
          <p:cNvSpPr txBox="1">
            <a:spLocks noChangeArrowheads="1"/>
          </p:cNvSpPr>
          <p:nvPr/>
        </p:nvSpPr>
        <p:spPr bwMode="auto">
          <a:xfrm>
            <a:off x="500034" y="3071810"/>
            <a:ext cx="80724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其中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成员存放元素，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length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成员存放线性表的实际长度。</a:t>
            </a: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714348" y="214290"/>
            <a:ext cx="2643206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楷体" pitchFamily="49" charset="-122"/>
                <a:ea typeface="楷体" pitchFamily="49" charset="-122"/>
              </a:rPr>
              <a:t>顺序表类型定义：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3042" y="4143380"/>
            <a:ext cx="5929354" cy="60016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20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说明：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注意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逻辑位序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物理位序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相差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3</a:t>
            </a:fld>
            <a:r>
              <a:rPr lang="en-US" altLang="zh-CN"/>
              <a:t>/23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6314" y="142852"/>
            <a:ext cx="264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这里，假设</a:t>
            </a: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>
                <a:solidFill>
                  <a:srgbClr val="7030A0"/>
                </a:solidFill>
                <a:ea typeface="楷体" pitchFamily="49" charset="-122"/>
                <a:cs typeface="Times New Roman" pitchFamily="18" charset="0"/>
              </a:rPr>
              <a:t>char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类型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8" idx="1"/>
          </p:cNvCxnSpPr>
          <p:nvPr/>
        </p:nvCxnSpPr>
        <p:spPr>
          <a:xfrm rot="10800000" flipV="1">
            <a:off x="2643174" y="496794"/>
            <a:ext cx="2143140" cy="1003379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857224" y="2357430"/>
            <a:ext cx="5786478" cy="3631763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a[]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  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整体建立顺序表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L=(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L-&gt;data[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L-&gt;length=n;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}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468312" y="928670"/>
            <a:ext cx="2889241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1</a:t>
            </a:r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、建立</a:t>
            </a:r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顺序表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857224" y="1679023"/>
            <a:ext cx="671517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 i="1"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400">
                <a:ea typeface="楷体" pitchFamily="49" charset="-122"/>
                <a:cs typeface="Times New Roman" pitchFamily="18" charset="0"/>
              </a:rPr>
              <a:t>[0..</a:t>
            </a:r>
            <a:r>
              <a:rPr lang="en-US" altLang="zh-CN" sz="2400" i="1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40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400">
                <a:ea typeface="楷体" pitchFamily="49" charset="-122"/>
                <a:cs typeface="Times New Roman" pitchFamily="18" charset="0"/>
              </a:rPr>
              <a:t>1]  </a:t>
            </a:r>
            <a:r>
              <a:rPr lang="en-US" altLang="zh-CN" sz="2400">
                <a:ea typeface="楷体" pitchFamily="49" charset="-122"/>
                <a:cs typeface="Times New Roman" pitchFamily="18" charset="0"/>
                <a:sym typeface="Wingdings"/>
              </a:rPr>
              <a:t>  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顺序表</a:t>
            </a:r>
            <a:r>
              <a:rPr lang="en-US" altLang="zh-CN" sz="2400">
                <a:ea typeface="楷体" pitchFamily="49" charset="-122"/>
                <a:cs typeface="Times New Roman" pitchFamily="18" charset="0"/>
              </a:rPr>
              <a:t>L    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─  </a:t>
            </a:r>
            <a:r>
              <a:rPr lang="zh-CN" altLang="en-US" sz="24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整体创建顺序表</a:t>
            </a:r>
            <a:r>
              <a:rPr lang="zh-CN" altLang="en-US" sz="240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14743" y="2845921"/>
            <a:ext cx="4929222" cy="1000132"/>
            <a:chOff x="3857620" y="2714620"/>
            <a:chExt cx="4929222" cy="1000132"/>
          </a:xfrm>
        </p:grpSpPr>
        <p:cxnSp>
          <p:nvCxnSpPr>
            <p:cNvPr id="6" name="直接箭头连接符 5"/>
            <p:cNvCxnSpPr/>
            <p:nvPr/>
          </p:nvCxnSpPr>
          <p:spPr>
            <a:xfrm rot="10800000">
              <a:off x="3857620" y="2714620"/>
              <a:ext cx="3429024" cy="57150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215206" y="3006866"/>
              <a:ext cx="1571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传递顺序表指针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4</a:t>
            </a:fld>
            <a:r>
              <a:rPr lang="en-US" altLang="zh-CN"/>
              <a:t>/23</a:t>
            </a:r>
          </a:p>
        </p:txBody>
      </p:sp>
      <p:sp>
        <p:nvSpPr>
          <p:cNvPr id="9" name="Text Box 2" descr="信纸"/>
          <p:cNvSpPr txBox="1">
            <a:spLocks noChangeArrowheads="1"/>
          </p:cNvSpPr>
          <p:nvPr/>
        </p:nvSpPr>
        <p:spPr bwMode="auto">
          <a:xfrm>
            <a:off x="285720" y="214290"/>
            <a:ext cx="421484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2.2.2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顺序表运算的实现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29124" y="2928934"/>
            <a:ext cx="3643338" cy="1428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顺序表</a:t>
            </a:r>
          </a:p>
        </p:txBody>
      </p:sp>
      <p:sp>
        <p:nvSpPr>
          <p:cNvPr id="5" name="矩形 4"/>
          <p:cNvSpPr/>
          <p:nvPr/>
        </p:nvSpPr>
        <p:spPr>
          <a:xfrm>
            <a:off x="2285984" y="2500306"/>
            <a:ext cx="1071570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？？？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480" y="2500306"/>
            <a:ext cx="57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L</a:t>
            </a:r>
            <a:endParaRPr lang="zh-CN" alt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071934" y="2500306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1010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681319"/>
            <a:ext cx="3357586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  <a:sym typeface="Wingdings"/>
              </a:rPr>
              <a:t>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顺序表指针的含义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86380" y="2457386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楷体" pitchFamily="49" charset="-122"/>
                <a:cs typeface="Times New Roman" pitchFamily="18" charset="0"/>
              </a:rPr>
              <a:t>顺序表的空间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2976" y="4214818"/>
            <a:ext cx="4786346" cy="2004198"/>
            <a:chOff x="1214414" y="4282322"/>
            <a:chExt cx="4786346" cy="2004198"/>
          </a:xfrm>
        </p:grpSpPr>
        <p:sp>
          <p:nvSpPr>
            <p:cNvPr id="13" name="下箭头 12"/>
            <p:cNvSpPr/>
            <p:nvPr/>
          </p:nvSpPr>
          <p:spPr>
            <a:xfrm>
              <a:off x="3500430" y="4282322"/>
              <a:ext cx="252000" cy="504000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357422" y="4857760"/>
              <a:ext cx="3643338" cy="142876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顺序表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4414" y="4714884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L</a:t>
              </a:r>
              <a:endParaRPr lang="zh-CN" altLang="en-US" i="1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643042" y="5000636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000100" y="1142984"/>
            <a:ext cx="4429156" cy="8256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SqList  *L;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L=(SqList *)malloc(sizeof(SqList));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57422" y="2559044"/>
            <a:ext cx="928694" cy="40011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1010</a:t>
            </a:r>
            <a:endParaRPr lang="zh-CN" altLang="en-US"/>
          </a:p>
        </p:txBody>
      </p:sp>
      <p:sp>
        <p:nvSpPr>
          <p:cNvPr id="22" name="下弧形箭头 21"/>
          <p:cNvSpPr/>
          <p:nvPr/>
        </p:nvSpPr>
        <p:spPr>
          <a:xfrm rot="10800000">
            <a:off x="2928926" y="2143116"/>
            <a:ext cx="1571636" cy="357190"/>
          </a:xfrm>
          <a:prstGeom prst="curved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12" y="5445641"/>
            <a:ext cx="2071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ea typeface="楷体" pitchFamily="49" charset="-122"/>
                <a:cs typeface="Times New Roman" pitchFamily="18" charset="0"/>
              </a:rPr>
              <a:t>通过顺序表指针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操作顺序表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5</a:t>
            </a:fld>
            <a:r>
              <a:rPr lang="en-US" altLang="zh-CN"/>
              <a:t>/23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5720" y="109815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算法参数说明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/>
      <p:bldP spid="20" grpId="0" animBg="1"/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6</a:t>
            </a:fld>
            <a:r>
              <a:rPr lang="en-US" altLang="zh-CN"/>
              <a:t>/23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428604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latin typeface="楷体" pitchFamily="49" charset="-122"/>
                <a:ea typeface="楷体" pitchFamily="49" charset="-122"/>
                <a:sym typeface="Wingdings"/>
              </a:rPr>
              <a:t>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顺序表指针引用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1142984"/>
            <a:ext cx="6715172" cy="430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CreateList</a:t>
            </a:r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 *&amp;L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a[]</a:t>
            </a:r>
            <a:r>
              <a:rPr lang="zh-CN" altLang="en-US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n)  </a:t>
            </a:r>
            <a:endParaRPr lang="en-US" altLang="zh-CN" sz="22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 flipH="1" flipV="1">
            <a:off x="4021162" y="1735154"/>
            <a:ext cx="24283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9278" y="1857364"/>
            <a:ext cx="43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引用参数：将执行结果回传给实参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8662" y="2857496"/>
            <a:ext cx="7572428" cy="93871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引用符号“</a:t>
            </a:r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”放在形参</a:t>
            </a:r>
            <a:r>
              <a:rPr lang="en-US" altLang="zh-CN" sz="2200" i="1"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的前面。</a:t>
            </a:r>
            <a:endParaRPr lang="en-US" altLang="zh-CN" sz="220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2200">
                <a:ea typeface="楷体" pitchFamily="49" charset="-122"/>
                <a:cs typeface="Times New Roman" pitchFamily="18" charset="0"/>
              </a:rPr>
              <a:t>输出型参数均为使用“</a:t>
            </a:r>
            <a:r>
              <a:rPr lang="en-US" altLang="zh-CN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”，不论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参数值是否改变。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2400" y="976313"/>
            <a:ext cx="8686800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）初始化线性表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InitList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该运算的结果是构造一个空的线性表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。实际上只需将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length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成员设置为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即可。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endParaRPr kumimoji="1"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4464051" cy="5663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2</a:t>
            </a:r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、顺序</a:t>
            </a:r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表基本运算算法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714348" y="2786058"/>
            <a:ext cx="6480175" cy="237254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L)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L=(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　　　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分配存放线性表的顺序表空间</a:t>
            </a:r>
          </a:p>
          <a:p>
            <a:pPr algn="l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L-&gt;length=0;</a:t>
            </a:r>
          </a:p>
          <a:p>
            <a:pPr algn="l"/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7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857224" y="1928802"/>
            <a:ext cx="4535487" cy="172621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DestroyList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*&amp;L)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free(L);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15367" name="Text Box 1031"/>
          <p:cNvSpPr txBox="1">
            <a:spLocks noChangeArrowheads="1"/>
          </p:cNvSpPr>
          <p:nvPr/>
        </p:nvSpPr>
        <p:spPr bwMode="auto">
          <a:xfrm>
            <a:off x="395288" y="333375"/>
            <a:ext cx="8064500" cy="131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）销毁线性表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DestroyList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该运算的结果是释放线性表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占用的内存空间。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28596" y="3143248"/>
            <a:ext cx="4786346" cy="2971878"/>
            <a:chOff x="428596" y="3143248"/>
            <a:chExt cx="4786346" cy="2971878"/>
          </a:xfrm>
        </p:grpSpPr>
        <p:sp>
          <p:nvSpPr>
            <p:cNvPr id="10" name="TextBox 9"/>
            <p:cNvSpPr txBox="1"/>
            <p:nvPr/>
          </p:nvSpPr>
          <p:spPr>
            <a:xfrm>
              <a:off x="428596" y="4100460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L</a:t>
              </a:r>
              <a:endParaRPr lang="zh-CN" altLang="en-US" i="1" dirty="0"/>
            </a:p>
          </p:txBody>
        </p:sp>
        <p:sp>
          <p:nvSpPr>
            <p:cNvPr id="15366" name="Text Box 1030"/>
            <p:cNvSpPr txBox="1">
              <a:spLocks noChangeArrowheads="1"/>
            </p:cNvSpPr>
            <p:nvPr/>
          </p:nvSpPr>
          <p:spPr bwMode="auto">
            <a:xfrm>
              <a:off x="1571604" y="5715016"/>
              <a:ext cx="33575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free(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释放</a:t>
              </a:r>
              <a:r>
                <a:rPr lang="en-US" altLang="zh-CN" sz="2000" i="1" dirty="0">
                  <a:ea typeface="楷体" pitchFamily="49" charset="-122"/>
                  <a:cs typeface="Times New Roman" pitchFamily="18" charset="0"/>
                </a:rPr>
                <a:t>L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所指向的空间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571604" y="4143380"/>
              <a:ext cx="3643338" cy="14287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顺序表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857224" y="4286256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下箭头 12"/>
            <p:cNvSpPr/>
            <p:nvPr/>
          </p:nvSpPr>
          <p:spPr>
            <a:xfrm>
              <a:off x="1857356" y="3143248"/>
              <a:ext cx="142876" cy="785818"/>
            </a:xfrm>
            <a:prstGeom prst="down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8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 rot="432643">
            <a:off x="1000100" y="2571744"/>
            <a:ext cx="4752975" cy="178777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600000" scaled="0"/>
            <a:tileRect/>
          </a:gradFill>
          <a:ln>
            <a:headEnd/>
            <a:tailEnd/>
          </a:ln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ListEmpty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SqList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*L)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return(L-&gt;length==0);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784860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）判定是否为空表</a:t>
            </a:r>
            <a:r>
              <a:rPr kumimoji="1" lang="en-US" altLang="zh-CN" sz="2400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ListEmpty</a:t>
            </a: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(L)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该运算返回一个值表示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是否为空表。若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为空表，则返回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true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，否则返回</a:t>
            </a:r>
            <a:r>
              <a:rPr kumimoji="1" lang="en-US" altLang="zh-CN" sz="2400" dirty="0">
                <a:ea typeface="楷体" pitchFamily="49" charset="-122"/>
                <a:cs typeface="Times New Roman" pitchFamily="18" charset="0"/>
              </a:rPr>
              <a:t>false</a:t>
            </a:r>
            <a:r>
              <a:rPr kumimoji="1" lang="zh-CN" altLang="en-US" sz="2400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4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7DFE-42A7-4CB5-93C4-F2F97DA7580C}" type="slidenum">
              <a:rPr lang="en-US" altLang="zh-CN" smtClean="0"/>
              <a:pPr/>
              <a:t>9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1978</TotalTime>
  <Words>1267</Words>
  <Application>Microsoft Office PowerPoint</Application>
  <PresentationFormat>全屏显示(4:3)</PresentationFormat>
  <Paragraphs>243</Paragraphs>
  <Slides>23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 Unicode MS</vt:lpstr>
      <vt:lpstr>楷体</vt:lpstr>
      <vt:lpstr>楷体_GB2312</vt:lpstr>
      <vt:lpstr>隶书</vt:lpstr>
      <vt:lpstr>宋体</vt:lpstr>
      <vt:lpstr>Arial</vt:lpstr>
      <vt:lpstr>Calibri</vt:lpstr>
      <vt:lpstr>Times New Roman</vt:lpstr>
      <vt:lpstr>Wingdings</vt:lpstr>
      <vt:lpstr>黑体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866</cp:revision>
  <dcterms:created xsi:type="dcterms:W3CDTF">2004-04-02T09:54:37Z</dcterms:created>
  <dcterms:modified xsi:type="dcterms:W3CDTF">2018-09-17T02:31:02Z</dcterms:modified>
</cp:coreProperties>
</file>