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handoutMasterIdLst>
    <p:handoutMasterId r:id="rId19"/>
  </p:handoutMasterIdLst>
  <p:sldIdLst>
    <p:sldId id="432" r:id="rId2"/>
    <p:sldId id="450" r:id="rId3"/>
    <p:sldId id="433" r:id="rId4"/>
    <p:sldId id="434" r:id="rId5"/>
    <p:sldId id="435" r:id="rId6"/>
    <p:sldId id="436" r:id="rId7"/>
    <p:sldId id="437" r:id="rId8"/>
    <p:sldId id="438" r:id="rId9"/>
    <p:sldId id="449" r:id="rId10"/>
    <p:sldId id="439" r:id="rId11"/>
    <p:sldId id="446" r:id="rId12"/>
    <p:sldId id="447" r:id="rId13"/>
    <p:sldId id="442" r:id="rId14"/>
    <p:sldId id="443" r:id="rId15"/>
    <p:sldId id="448" r:id="rId16"/>
    <p:sldId id="445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FF"/>
    <a:srgbClr val="FF00FF"/>
    <a:srgbClr val="CCFF99"/>
    <a:srgbClr val="FF3300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78AB-0B06-44C3-9873-E09F42787F2C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3221F-9D20-49B8-88B8-144ECA9408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5F527-C4C2-4523-9D48-AB0EF134BB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/>
              <a:t>/16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4D84DCBA-5F78-4E53-B9C3-7B0E8D5B7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 descr="蓝色面巾纸"/>
          <p:cNvSpPr txBox="1">
            <a:spLocks noChangeArrowheads="1"/>
          </p:cNvSpPr>
          <p:nvPr/>
        </p:nvSpPr>
        <p:spPr bwMode="auto">
          <a:xfrm>
            <a:off x="500034" y="571480"/>
            <a:ext cx="4071965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2.2.3  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顺序表算法设计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643050"/>
            <a:ext cx="8001056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顺序表算法设计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：数据采用顺序表存储，利用顺序表的基本操作来完成求解任务。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582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2-4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顺序表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个整数。设计一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个算法，以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第一个元素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为分界线（</a:t>
            </a:r>
            <a:r>
              <a:rPr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基准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），将所有小于等于它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的元素移到该元素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的前面，将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所有大于它的元素移到该元素的后面。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91465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35150" y="2924175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无序整数序列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08175" y="3644900"/>
            <a:ext cx="4654550" cy="1296988"/>
            <a:chOff x="1908175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851275" y="3644900"/>
              <a:ext cx="363535" cy="49848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08175" y="4437063"/>
              <a:ext cx="16557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>
                  <a:solidFill>
                    <a:srgbClr val="FF00FF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779838" y="4437063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30700" y="4429125"/>
              <a:ext cx="22320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&gt;</a:t>
              </a:r>
              <a:r>
                <a:rPr lang="en-US" altLang="zh-CN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792163" y="316865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-539750" y="3030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2304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52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7352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670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31670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6718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6718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1036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1036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6085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6085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0403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0403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54513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5451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5975350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5975350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48017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6480175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863600" y="2659063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</a:rPr>
              <a:t>pivot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32025" y="3663950"/>
            <a:ext cx="360363" cy="765175"/>
            <a:chOff x="1746" y="1174"/>
            <a:chExt cx="227" cy="482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480175" y="3671888"/>
            <a:ext cx="360363" cy="765175"/>
            <a:chOff x="4422" y="1179"/>
            <a:chExt cx="227" cy="482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533538" y="982318"/>
            <a:ext cx="48958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pivot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=L</a:t>
            </a:r>
            <a:r>
              <a:rPr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&gt;data[0]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（基准）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从后向前找</a:t>
            </a:r>
            <a:r>
              <a:rPr lang="zh-CN" altLang="en-US" sz="220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从前向后找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&gt;pivot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的元素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1605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643570" y="1571612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6357950" y="1500174"/>
            <a:ext cx="1800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两者交换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15582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195513" y="4508500"/>
            <a:ext cx="4376738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  <a:r>
                <a:rPr lang="zh-CN" altLang="en-US"/>
                <a:t>　</a:t>
              </a:r>
              <a:r>
                <a:rPr lang="en-US" altLang="zh-CN"/>
                <a:t>0</a:t>
              </a:r>
              <a:r>
                <a:rPr lang="zh-CN" altLang="en-US"/>
                <a:t>　</a:t>
              </a:r>
              <a:r>
                <a:rPr lang="en-US" altLang="zh-CN"/>
                <a:t>2</a:t>
              </a:r>
              <a:r>
                <a:rPr lang="zh-CN" altLang="en-US"/>
                <a:t>　</a:t>
              </a:r>
              <a:r>
                <a:rPr lang="en-US" altLang="zh-CN"/>
                <a:t>3</a:t>
              </a:r>
              <a:r>
                <a:rPr lang="zh-CN" altLang="en-US"/>
                <a:t>　</a:t>
              </a:r>
              <a:r>
                <a:rPr lang="en-US" altLang="zh-CN" sz="2800">
                  <a:solidFill>
                    <a:srgbClr val="FF3300"/>
                  </a:solidFill>
                </a:rPr>
                <a:t>3</a:t>
              </a:r>
              <a:r>
                <a:rPr lang="zh-CN" altLang="en-US"/>
                <a:t>　</a:t>
              </a:r>
              <a:r>
                <a:rPr lang="en-US" altLang="zh-CN"/>
                <a:t>5</a:t>
              </a:r>
              <a:r>
                <a:rPr lang="zh-CN" altLang="en-US"/>
                <a:t>　</a:t>
              </a:r>
              <a:r>
                <a:rPr lang="en-US" altLang="zh-CN"/>
                <a:t>7</a:t>
              </a:r>
              <a:r>
                <a:rPr lang="zh-CN" altLang="en-US"/>
                <a:t>　</a:t>
              </a:r>
              <a:r>
                <a:rPr lang="en-US" altLang="zh-CN"/>
                <a:t>4</a:t>
              </a:r>
              <a:r>
                <a:rPr lang="zh-CN" altLang="en-US"/>
                <a:t>　</a:t>
              </a:r>
              <a:r>
                <a:rPr lang="en-US" altLang="zh-CN"/>
                <a:t>6</a:t>
              </a:r>
              <a:r>
                <a:rPr lang="zh-CN" altLang="en-US"/>
                <a:t>　</a:t>
              </a:r>
              <a:r>
                <a:rPr lang="en-US" altLang="zh-CN"/>
                <a:t>8</a:t>
              </a: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5720" y="142852"/>
            <a:ext cx="3714776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（前后交换法）：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4" grpId="0" animBg="1"/>
      <p:bldP spid="166926" grpId="0" animBg="1"/>
      <p:bldP spid="166930" grpId="0" animBg="1"/>
      <p:bldP spid="166936" grpId="0" animBg="1"/>
      <p:bldP spid="166949" grpId="0" animBg="1"/>
      <p:bldP spid="1669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50825" y="214290"/>
            <a:ext cx="8642350" cy="6547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72000" rIns="144000" bIns="72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*&amp;L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j=L-&gt;length-1; 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tmp;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ElemType pivot=L-&gt;data[0];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data[0]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(i&lt;j)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while (i&lt;j &amp;&amp; L-&gt;data[j]&gt;pivot)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j--;	  	 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从后向前扫描，找一个</a:t>
            </a:r>
            <a:r>
              <a:rPr lang="zh-CN" altLang="en-US">
                <a:solidFill>
                  <a:srgbClr val="00B0F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(i&lt;j &amp;&amp; L-&gt;data[i]&lt;=pivot)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i++;	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从前向后扫描，找一个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&gt;pivot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 (i&lt;j)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tmp=L-&gt;data[i];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//L-&gt;data[i]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L-&gt;data[i]=L-&gt;data[j];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L-&gt;data[j]=tmp;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tmp=L-&gt;data[0];  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//L-&gt;data[0]</a:t>
            </a:r>
            <a:r>
              <a:rPr lang="en-US" altLang="zh-CN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 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L-&gt;data[0]=L-&gt;data[j];   L-&gt;data[j]=tmp;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3240"/>
            <a:ext cx="863600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701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2750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7068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2116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6434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1482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55800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60848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6515100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7019925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714348" y="2673653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339933"/>
                </a:solidFill>
              </a:rPr>
              <a:t>pivot</a:t>
            </a:r>
            <a:r>
              <a:rPr lang="zh-CN" altLang="en-US" sz="2000">
                <a:solidFill>
                  <a:srgbClr val="339933"/>
                </a:solidFill>
              </a:rPr>
              <a:t>（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基准</a:t>
            </a:r>
            <a:r>
              <a:rPr lang="zh-CN" altLang="en-US" sz="2000">
                <a:solidFill>
                  <a:srgbClr val="339933"/>
                </a:solidFill>
              </a:rPr>
              <a:t>）</a:t>
            </a:r>
            <a:endParaRPr lang="en-US" altLang="zh-CN" sz="2000">
              <a:solidFill>
                <a:srgbClr val="339933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71775" y="3678540"/>
            <a:ext cx="360363" cy="765175"/>
            <a:chOff x="1746" y="1174"/>
            <a:chExt cx="227" cy="48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019925" y="3686478"/>
            <a:ext cx="360363" cy="765175"/>
            <a:chOff x="4422" y="1179"/>
            <a:chExt cx="227" cy="48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28" y="910880"/>
            <a:ext cx="555148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pivot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=L</a:t>
            </a:r>
            <a:r>
              <a:rPr lang="en-US" altLang="zh-CN" sz="2200">
                <a:latin typeface="+mn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&gt;data[0]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（基准）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从后向前找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小于等于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的元素：前移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从前向后找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的元素：后移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747961" y="4545315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0</a:t>
              </a:r>
              <a:r>
                <a:rPr lang="zh-CN" altLang="en-US" dirty="0"/>
                <a:t>　</a:t>
              </a:r>
              <a:r>
                <a:rPr lang="en-US" altLang="zh-CN" dirty="0"/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2</a:t>
              </a:r>
              <a:r>
                <a:rPr lang="zh-CN" altLang="en-US" dirty="0"/>
                <a:t>　</a:t>
              </a:r>
              <a:r>
                <a:rPr lang="en-US" altLang="zh-CN" dirty="0"/>
                <a:t>1</a:t>
              </a:r>
              <a:r>
                <a:rPr lang="zh-CN" altLang="en-US" dirty="0"/>
                <a:t>　</a:t>
              </a:r>
              <a:r>
                <a:rPr lang="en-US" altLang="zh-CN" sz="2800" dirty="0">
                  <a:solidFill>
                    <a:srgbClr val="FF3300"/>
                  </a:solidFill>
                </a:rPr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5</a:t>
              </a:r>
              <a:r>
                <a:rPr lang="zh-CN" altLang="en-US" dirty="0"/>
                <a:t>　</a:t>
              </a:r>
              <a:r>
                <a:rPr lang="en-US" altLang="zh-CN" dirty="0"/>
                <a:t>7</a:t>
              </a:r>
              <a:r>
                <a:rPr lang="zh-CN" altLang="en-US" dirty="0"/>
                <a:t>　</a:t>
              </a:r>
              <a:r>
                <a:rPr lang="en-US" altLang="zh-CN" dirty="0"/>
                <a:t>4</a:t>
              </a:r>
              <a:r>
                <a:rPr lang="zh-CN" altLang="en-US" dirty="0"/>
                <a:t>　</a:t>
              </a:r>
              <a:r>
                <a:rPr lang="en-US" altLang="zh-CN" dirty="0"/>
                <a:t>6</a:t>
              </a:r>
              <a:r>
                <a:rPr lang="zh-CN" altLang="en-US" dirty="0"/>
                <a:t>　</a:t>
              </a:r>
              <a:r>
                <a:rPr lang="en-US" altLang="zh-CN" dirty="0"/>
                <a:t>8</a:t>
              </a:r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142844" y="71414"/>
            <a:ext cx="392909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（前后交换法） ：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611060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算法时间复杂度为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9" grpId="0" animBg="1"/>
      <p:bldP spid="274443" grpId="0" animBg="1"/>
      <p:bldP spid="274445" grpId="0" animBg="1"/>
      <p:bldP spid="274449" grpId="0" animBg="1"/>
      <p:bldP spid="27445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32453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move2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j=L-&gt;length-1;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pivot=L-&gt;data[0];	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data[0]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&lt;j)</a:t>
            </a:r>
            <a:endParaRPr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while (j&gt;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data[j]&gt;pivot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j--;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从右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向左扫描，找</a:t>
            </a:r>
            <a:r>
              <a:rPr lang="zh-CN" altLang="en-US">
                <a:solidFill>
                  <a:srgbClr val="FF00FF"/>
                </a:solidFill>
                <a:latin typeface="+mj-ea"/>
                <a:cs typeface="Times New Roman" pitchFamily="18" charset="0"/>
              </a:rPr>
              <a:t>≤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data[j]</a:t>
            </a: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]=L-&gt;data[j];	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]&lt;=pivot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从左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向右扫描，找</a:t>
            </a:r>
            <a:r>
              <a:rPr lang="en-US" altLang="zh-CN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的记录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]=pivot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	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放置</a:t>
            </a:r>
            <a:r>
              <a:rPr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基准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85786" y="1357298"/>
            <a:ext cx="7643866" cy="195438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两个记录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交换：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tmp=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=tmp;  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多个相邻记录</a:t>
            </a:r>
            <a:r>
              <a:rPr lang="zh-CN" altLang="en-US" sz="22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连续交换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，如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/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位置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和位置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的元素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  </a:t>
            </a:r>
            <a:r>
              <a:rPr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   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需要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 i="1"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/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位置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和位置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的元素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  </a:t>
            </a:r>
            <a:r>
              <a:rPr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   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需要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                                                      </a:t>
            </a:r>
            <a:endParaRPr lang="zh-CN" altLang="en-US" sz="22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500042"/>
            <a:ext cx="41434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为什么解法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比解法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更好？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4414" y="4214818"/>
            <a:ext cx="5572164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而采用：</a:t>
            </a:r>
            <a:endParaRPr lang="en-US" altLang="zh-CN" sz="22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tmp=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200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=tmp;   4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性能得到提高。</a:t>
            </a:r>
            <a:endParaRPr lang="zh-CN" altLang="en-US" sz="22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572264" y="3357562"/>
            <a:ext cx="1571636" cy="900176"/>
            <a:chOff x="6572264" y="3357562"/>
            <a:chExt cx="1571636" cy="900176"/>
          </a:xfrm>
        </p:grpSpPr>
        <p:sp>
          <p:nvSpPr>
            <p:cNvPr id="32" name="下箭头 31"/>
            <p:cNvSpPr/>
            <p:nvPr/>
          </p:nvSpPr>
          <p:spPr>
            <a:xfrm>
              <a:off x="7215206" y="3357562"/>
              <a:ext cx="285752" cy="42862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72264" y="385762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ea typeface="楷体" pitchFamily="49" charset="-122"/>
                  <a:cs typeface="Times New Roman" pitchFamily="18" charset="0"/>
                  <a:sym typeface="Wingdings"/>
                </a:rPr>
                <a:t>共</a:t>
              </a:r>
              <a:r>
                <a:rPr lang="en-US" altLang="zh-CN">
                  <a:ea typeface="楷体" pitchFamily="49" charset="-122"/>
                  <a:cs typeface="Times New Roman" pitchFamily="18" charset="0"/>
                  <a:sym typeface="Wingdings"/>
                </a:rPr>
                <a:t>6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次移动</a:t>
              </a:r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68313" y="764072"/>
            <a:ext cx="8153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2-3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已知长度为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的线性表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采用顺序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存储结构。设计一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、空间复杂度为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的算法，该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算法删除线性表中所有值为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的数据元素。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611188" y="2191405"/>
            <a:ext cx="8137525" cy="2023413"/>
            <a:chOff x="611188" y="3624542"/>
            <a:chExt cx="8137525" cy="2023413"/>
          </a:xfrm>
        </p:grpSpPr>
        <p:sp>
          <p:nvSpPr>
            <p:cNvPr id="144386" name="Text Box 2"/>
            <p:cNvSpPr txBox="1">
              <a:spLocks noChangeArrowheads="1"/>
            </p:cNvSpPr>
            <p:nvPr/>
          </p:nvSpPr>
          <p:spPr bwMode="auto">
            <a:xfrm>
              <a:off x="611188" y="4170627"/>
              <a:ext cx="8137525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如果每删除一个值为</a:t>
              </a:r>
              <a:r>
                <a:rPr lang="en-US" altLang="zh-CN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的元素都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进行移动，其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时间复杂度为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3000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，空间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复杂度为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</a:p>
            <a:p>
              <a:pPr marL="457200" indent="-457200"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如果借助一个新的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顺序表，存放将</a:t>
              </a:r>
              <a:r>
                <a:rPr lang="en-US" altLang="zh-CN" i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中所有不为</a:t>
              </a:r>
              <a:r>
                <a:rPr lang="en-US" altLang="zh-CN" i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的元素，其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时间复杂度为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，空间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复杂度为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144387" name="Text Box 3"/>
            <p:cNvSpPr txBox="1">
              <a:spLocks noChangeArrowheads="1"/>
            </p:cNvSpPr>
            <p:nvPr/>
          </p:nvSpPr>
          <p:spPr bwMode="auto">
            <a:xfrm>
              <a:off x="611188" y="3624542"/>
              <a:ext cx="56165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以下两种方法都</a:t>
              </a:r>
              <a:r>
                <a:rPr lang="zh-CN" altLang="en-US" sz="2400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不满足要求</a:t>
              </a: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：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280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解法一（重建法）：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设删除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所有值等于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元素后的顺序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表为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，显然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包含在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中，为此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重用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空间。</a:t>
            </a:r>
          </a:p>
          <a:p>
            <a:pPr algn="l">
              <a:lnSpc>
                <a:spcPct val="140000"/>
              </a:lnSpc>
            </a:pPr>
            <a:r>
              <a:rPr lang="zh-CN" altLang="en-US" sz="240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扫描顺序表</a:t>
            </a:r>
            <a:r>
              <a:rPr lang="en-US" altLang="zh-CN" sz="24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，重建</a:t>
            </a:r>
            <a:r>
              <a:rPr lang="en-US" altLang="zh-CN" sz="24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只</a:t>
            </a:r>
            <a:r>
              <a:rPr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包含不等于</a:t>
            </a:r>
            <a:r>
              <a:rPr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00113" y="2636838"/>
            <a:ext cx="4679950" cy="827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900113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620838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042988" y="2789238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7637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30591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465638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900112" y="1484313"/>
            <a:ext cx="7958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删除所有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的元素（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记录保留的元素个数，初值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）：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339975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29464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3686172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43561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1403351" y="4303671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k</a:t>
            </a:r>
            <a:r>
              <a:rPr lang="en-US" altLang="zh-CN"/>
              <a:t>=3</a:t>
            </a:r>
            <a:r>
              <a:rPr lang="zh-CN" altLang="en-US"/>
              <a:t>，</a:t>
            </a:r>
            <a:r>
              <a:rPr lang="en-US" altLang="zh-CN"/>
              <a:t>L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dirty="0"/>
              <a:t>&gt;length=</a:t>
            </a: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414588" y="27892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ea typeface="+mj-ea"/>
                <a:cs typeface="Arial Unicode MS" pitchFamily="34" charset="-122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ea typeface="+mj-ea"/>
              <a:cs typeface="Arial Unicode MS" pitchFamily="34" charset="-122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79388" y="476250"/>
            <a:ext cx="7129462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）演示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6227763" y="2636838"/>
            <a:ext cx="1441450" cy="79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516688" y="2205038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6588125" y="2857500"/>
            <a:ext cx="719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6588125" y="2857496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3348038" y="5029154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3744913" y="28019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/>
              <a:t>k</a:t>
            </a:r>
            <a:r>
              <a:rPr lang="en-US" altLang="zh-CN"/>
              <a:t>=0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0833 -0.03333 0.01684 -0.06643 0.00694 -0.08148 C -0.00295 -0.09652 -0.04462 -0.10463 -0.05973 -0.09074 C -0.07483 -0.07685 -0.07848 -0.01736 -0.08334 0.0018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-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6 -0.02454 0.01111 -0.04907 0.00417 -0.06667 C -0.00278 -0.08426 -0.02135 -0.10301 -0.04167 -0.10555 C -0.06198 -0.1081 -0.10017 -0.09907 -0.11806 -0.08148 C -0.13594 -0.06389 -0.14236 -0.03194 -0.14861 0 " pathEditMode="relative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58" grpId="1"/>
      <p:bldP spid="279559" grpId="1"/>
      <p:bldP spid="279560" grpId="0"/>
      <p:bldP spid="279562" grpId="0"/>
      <p:bldP spid="279568" grpId="0"/>
      <p:bldP spid="279569" grpId="0" animBg="1"/>
      <p:bldP spid="279569" grpId="1" animBg="1"/>
      <p:bldP spid="279574" grpId="0" animBg="1"/>
      <p:bldP spid="279575" grpId="0"/>
      <p:bldP spid="279561" grpId="0" animBg="1"/>
      <p:bldP spid="279561" grpId="1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064500" cy="409342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delnode1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记录值不等于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的元素个数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(i=0;i&lt;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</a:t>
            </a:r>
            <a:r>
              <a:rPr lang="en-US" altLang="zh-CN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若当前元素不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，将其插入</a:t>
            </a:r>
            <a:r>
              <a:rPr lang="en-US" altLang="zh-CN" sz="2000" i="1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endParaRPr lang="zh-CN" altLang="en-US" sz="2000" dirty="0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data[k]=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k++;		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的元素增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&gt;length=k;		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</a:t>
            </a:r>
            <a:r>
              <a:rPr lang="en-US" altLang="zh-CN" sz="2000" i="1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68292" name="AutoShape 4"/>
          <p:cNvSpPr>
            <a:spLocks noChangeArrowheads="1"/>
          </p:cNvSpPr>
          <p:nvPr/>
        </p:nvSpPr>
        <p:spPr bwMode="auto">
          <a:xfrm>
            <a:off x="2285984" y="5715016"/>
            <a:ext cx="2209800" cy="714380"/>
          </a:xfrm>
          <a:prstGeom prst="wedgeRectCallout">
            <a:avLst>
              <a:gd name="adj1" fmla="val -31324"/>
              <a:gd name="adj2" fmla="val -14734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：类似于建顺序表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82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解法二（前移法）：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顺序表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元素个数，一边扫描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一边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统计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值。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kumimoji="1"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不为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的元素前移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个位置，最后修改</a:t>
            </a:r>
            <a:r>
              <a:rPr kumimoji="1" lang="en-US" altLang="zh-CN" sz="24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长度。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00113" y="2447901"/>
            <a:ext cx="6118225" cy="827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28662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620838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928662" y="2600301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700213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138481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744913" y="2613001"/>
            <a:ext cx="504825" cy="519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itchFamily="34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4465638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00112" y="1295376"/>
            <a:ext cx="7458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删除所有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的元素（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记录删除的元素个数，初值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339975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30607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711572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43561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2414588" y="2613001"/>
            <a:ext cx="50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=1</a:t>
            </a:r>
            <a:endParaRPr lang="en-US" altLang="zh-CN" baseline="-25000" dirty="0"/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=2</a:t>
            </a:r>
            <a:endParaRPr lang="en-US" altLang="zh-CN" baseline="-25000" dirty="0"/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429124" y="3671832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顺序表长度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=6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=3</a:t>
            </a:r>
            <a:endParaRPr lang="en-US" altLang="zh-CN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250825" y="341229"/>
            <a:ext cx="7129463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）演示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4238" y="2447901"/>
            <a:ext cx="1441450" cy="792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7523163" y="2016101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7594600" y="2668564"/>
            <a:ext cx="719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7594600" y="2663801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4000496" y="4572008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85 L -0.07795 -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0301 L -0.14549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  <p:bldP spid="281606" grpId="0"/>
      <p:bldP spid="281607" grpId="0"/>
      <p:bldP spid="281608" grpId="0" animBg="1"/>
      <p:bldP spid="281608" grpId="1" animBg="1"/>
      <p:bldP spid="281609" grpId="0"/>
      <p:bldP spid="281615" grpId="0" animBg="1"/>
      <p:bldP spid="281616" grpId="0" animBg="1"/>
      <p:bldP spid="281616" grpId="1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/>
      <p:bldP spid="281627" grpId="0" animBg="1"/>
      <p:bldP spid="2816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74720" y="142852"/>
            <a:ext cx="4176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00034" y="841134"/>
            <a:ext cx="7920037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delnode2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k=0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       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记录值等于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的元素个数</a:t>
            </a: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(i&lt;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if 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]==x)  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当前元素值为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k++;</a:t>
            </a: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当前元素不为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时将其前移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-k] = 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&gt;length-=k;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</a:t>
            </a:r>
            <a:r>
              <a:rPr kumimoji="1" lang="en-US" altLang="zh-CN" sz="2000" i="1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长度递减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1472" y="928670"/>
            <a:ext cx="8175653" cy="133256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z="240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4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为什么说上述两个算法都能够满足题目的要求？</a:t>
            </a:r>
            <a:endParaRPr kumimoji="1" lang="en-US" altLang="zh-CN" sz="24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</TotalTime>
  <Words>835</Words>
  <Application>Microsoft Office PowerPoint</Application>
  <PresentationFormat>全屏显示(4:3)</PresentationFormat>
  <Paragraphs>206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 Unicode MS</vt:lpstr>
      <vt:lpstr>楷体</vt:lpstr>
      <vt:lpstr>楷体_GB2312</vt:lpstr>
      <vt:lpstr>隶书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黑体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892</cp:revision>
  <dcterms:created xsi:type="dcterms:W3CDTF">2004-04-02T09:54:37Z</dcterms:created>
  <dcterms:modified xsi:type="dcterms:W3CDTF">2018-09-17T02:09:31Z</dcterms:modified>
</cp:coreProperties>
</file>