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9"/>
  </p:notesMasterIdLst>
  <p:sldIdLst>
    <p:sldId id="518" r:id="rId2"/>
    <p:sldId id="519" r:id="rId3"/>
    <p:sldId id="520" r:id="rId4"/>
    <p:sldId id="521" r:id="rId5"/>
    <p:sldId id="522" r:id="rId6"/>
    <p:sldId id="523" r:id="rId7"/>
    <p:sldId id="507" r:id="rId8"/>
    <p:sldId id="514" r:id="rId9"/>
    <p:sldId id="515" r:id="rId10"/>
    <p:sldId id="516" r:id="rId11"/>
    <p:sldId id="517" r:id="rId12"/>
    <p:sldId id="341" r:id="rId13"/>
    <p:sldId id="342" r:id="rId14"/>
    <p:sldId id="343" r:id="rId15"/>
    <p:sldId id="506" r:id="rId16"/>
    <p:sldId id="524" r:id="rId17"/>
    <p:sldId id="488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FF"/>
    <a:srgbClr val="0000FF"/>
    <a:srgbClr val="C00000"/>
    <a:srgbClr val="FF3300"/>
    <a:srgbClr val="006600"/>
    <a:srgbClr val="33CC33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9" autoAdjust="0"/>
    <p:restoredTop sz="89442" autoAdjust="0"/>
  </p:normalViewPr>
  <p:slideViewPr>
    <p:cSldViewPr>
      <p:cViewPr varScale="1">
        <p:scale>
          <a:sx n="65" d="100"/>
          <a:sy n="65" d="100"/>
        </p:scale>
        <p:origin x="1374" y="78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D2337-66CA-426D-9B39-3CEA29F05436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90005-2B6E-4130-AA36-77404CAEAB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90005-2B6E-4130-AA36-77404CAEAB7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54CA-4A17-4199-94A3-6AFD040768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4BC1-B3FB-4C54-8B12-82C4E9A80A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10C-1207-4021-BB37-1EFBC768E7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F341-B5DF-4974-B2F0-D2F4C8A8C9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76FD-D88B-4895-870C-A291ADB30F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8D00-D702-4BB6-8790-7832FF3B3F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142-A6E1-4953-999D-B838F3F295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873E-E663-4FBF-B6F0-FAF43354F1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BD3F3EC2-762F-4585-9ABE-3D0BD98F40C0}" type="slidenum">
              <a:rPr lang="en-US" altLang="zh-CN" smtClean="0"/>
              <a:pPr/>
              <a:t>‹#›</a:t>
            </a:fld>
            <a:r>
              <a:rPr lang="en-US" altLang="zh-CN"/>
              <a:t>/17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B81B1C00-E024-47C7-AF24-98A3727101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6912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B7C-3B4E-4EBE-8609-75F6CD7311A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7AF0-D07F-45BB-8F68-4BC5B1E3E0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CE70-992F-41EB-8166-46DEE7BDC1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00100" y="2315234"/>
            <a:ext cx="4572032" cy="2129023"/>
            <a:chOff x="1000100" y="2315234"/>
            <a:chExt cx="4572032" cy="2129023"/>
          </a:xfrm>
        </p:grpSpPr>
        <p:sp>
          <p:nvSpPr>
            <p:cNvPr id="95234" name="Text Box 2"/>
            <p:cNvSpPr txBox="1">
              <a:spLocks noChangeArrowheads="1"/>
            </p:cNvSpPr>
            <p:nvPr/>
          </p:nvSpPr>
          <p:spPr bwMode="auto">
            <a:xfrm>
              <a:off x="1000100" y="2315234"/>
              <a:ext cx="4460877" cy="6955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</a:t>
              </a:r>
              <a:r>
                <a:rPr kumimoji="1" lang="en-US" altLang="zh-CN" dirty="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 </a:t>
              </a:r>
              <a:r>
                <a:rPr kumimoji="1" lang="zh-CN" altLang="en-US" dirty="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以查找为基础的算法设计</a:t>
              </a:r>
              <a:endParaRPr kumimoji="1" lang="zh-CN" altLang="en-US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14414" y="3243928"/>
              <a:ext cx="43577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按照</a:t>
              </a:r>
              <a:r>
                <a:rPr lang="zh-CN" altLang="en-US">
                  <a:latin typeface="楷体" pitchFamily="49" charset="-122"/>
                  <a:ea typeface="楷体" pitchFamily="49" charset="-122"/>
                </a:rPr>
                <a:t>条件进行结点查找</a:t>
              </a:r>
              <a:r>
                <a:rPr lang="en-US" altLang="zh-CN" dirty="0">
                  <a:latin typeface="楷体" pitchFamily="49" charset="-122"/>
                  <a:ea typeface="楷体" pitchFamily="49" charset="-122"/>
                </a:rPr>
                <a:t>;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进行插入或者删除操作。</a:t>
              </a:r>
            </a:p>
          </p:txBody>
        </p: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7158" y="334012"/>
            <a:ext cx="467677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4</a:t>
            </a:r>
            <a:r>
              <a:rPr kumimoji="1" lang="zh-CN" altLang="en-US" sz="280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、单链表的算法设计方法</a:t>
            </a:r>
            <a:r>
              <a:rPr kumimoji="1" lang="zh-CN" altLang="en-US" sz="280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</a:t>
            </a:r>
            <a:endParaRPr kumimoji="1" lang="zh-CN" altLang="en-US" sz="2800" dirty="0">
              <a:solidFill>
                <a:srgbClr val="FF33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142984"/>
            <a:ext cx="8215370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单链表的算法设计是线性表链式存储结构算法设计的基础，是需要重点掌握的内容。这里总结一般的算法设计方法。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28596" y="500042"/>
            <a:ext cx="7285027" cy="224676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 (p!=NULL)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      q=p-&gt;next;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p-&gt;next=L-&gt;next;</a:t>
            </a:r>
          </a:p>
          <a:p>
            <a:pPr algn="l"/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L-&gt;next=p;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p=q;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857224" y="2928934"/>
            <a:ext cx="6338924" cy="2286016"/>
            <a:chOff x="857224" y="2928934"/>
            <a:chExt cx="6338924" cy="2286016"/>
          </a:xfrm>
        </p:grpSpPr>
        <p:sp>
          <p:nvSpPr>
            <p:cNvPr id="5" name="Rectangle 32"/>
            <p:cNvSpPr>
              <a:spLocks noChangeArrowheads="1"/>
            </p:cNvSpPr>
            <p:nvPr/>
          </p:nvSpPr>
          <p:spPr bwMode="auto">
            <a:xfrm>
              <a:off x="1484287" y="484823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" name="Rectangle 33"/>
            <p:cNvSpPr>
              <a:spLocks noChangeArrowheads="1"/>
            </p:cNvSpPr>
            <p:nvPr/>
          </p:nvSpPr>
          <p:spPr bwMode="auto">
            <a:xfrm>
              <a:off x="1844649" y="484823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  <a:endParaRPr lang="zh-CN" altLang="zh-CN" sz="1800" dirty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7" name="Line 34"/>
            <p:cNvSpPr>
              <a:spLocks noChangeShapeType="1"/>
            </p:cNvSpPr>
            <p:nvPr/>
          </p:nvSpPr>
          <p:spPr bwMode="auto">
            <a:xfrm>
              <a:off x="1136624" y="5027625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857224" y="4848238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3081390" y="384017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" name="Rectangle 37"/>
            <p:cNvSpPr>
              <a:spLocks noChangeArrowheads="1"/>
            </p:cNvSpPr>
            <p:nvPr/>
          </p:nvSpPr>
          <p:spPr bwMode="auto">
            <a:xfrm>
              <a:off x="3441753" y="3840173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1" name="Rectangle 39"/>
            <p:cNvSpPr>
              <a:spLocks noChangeArrowheads="1"/>
            </p:cNvSpPr>
            <p:nvPr/>
          </p:nvSpPr>
          <p:spPr bwMode="auto">
            <a:xfrm>
              <a:off x="4149778" y="3840173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" name="Rectangle 40"/>
            <p:cNvSpPr>
              <a:spLocks noChangeArrowheads="1"/>
            </p:cNvSpPr>
            <p:nvPr/>
          </p:nvSpPr>
          <p:spPr bwMode="auto">
            <a:xfrm>
              <a:off x="4510140" y="384017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3" name="Line 41"/>
            <p:cNvSpPr>
              <a:spLocks noChangeShapeType="1"/>
            </p:cNvSpPr>
            <p:nvPr/>
          </p:nvSpPr>
          <p:spPr bwMode="auto">
            <a:xfrm flipV="1">
              <a:off x="3643307" y="4019560"/>
              <a:ext cx="5191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 dirty="0"/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6475423" y="3840173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Rectangle 43"/>
            <p:cNvSpPr>
              <a:spLocks noChangeArrowheads="1"/>
            </p:cNvSpPr>
            <p:nvPr/>
          </p:nvSpPr>
          <p:spPr bwMode="auto">
            <a:xfrm>
              <a:off x="6835785" y="384017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16" name="Freeform 49"/>
            <p:cNvSpPr>
              <a:spLocks/>
            </p:cNvSpPr>
            <p:nvPr/>
          </p:nvSpPr>
          <p:spPr bwMode="auto">
            <a:xfrm>
              <a:off x="4619678" y="4019560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Freeform 44"/>
            <p:cNvSpPr>
              <a:spLocks/>
            </p:cNvSpPr>
            <p:nvPr/>
          </p:nvSpPr>
          <p:spPr bwMode="auto">
            <a:xfrm>
              <a:off x="6000760" y="4017973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50"/>
            <p:cNvSpPr txBox="1">
              <a:spLocks noChangeArrowheads="1"/>
            </p:cNvSpPr>
            <p:nvPr/>
          </p:nvSpPr>
          <p:spPr bwMode="auto">
            <a:xfrm>
              <a:off x="5321354" y="3635381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latin typeface="Arial"/>
                  <a:ea typeface="宋体" pitchFamily="2" charset="-122"/>
                </a:rPr>
                <a:t>…</a:t>
              </a:r>
              <a:endParaRPr lang="en-US" altLang="zh-CN" sz="3200" b="0" dirty="0">
                <a:latin typeface="Verdana" pitchFamily="34" charset="0"/>
                <a:ea typeface="宋体" pitchFamily="2" charset="-122"/>
              </a:endParaRPr>
            </a:p>
          </p:txBody>
        </p:sp>
        <p:cxnSp>
          <p:nvCxnSpPr>
            <p:cNvPr id="20" name="直接箭头连接符 19"/>
            <p:cNvCxnSpPr>
              <a:endCxn id="9" idx="0"/>
            </p:cNvCxnSpPr>
            <p:nvPr/>
          </p:nvCxnSpPr>
          <p:spPr>
            <a:xfrm rot="5400000">
              <a:off x="3121464" y="3640546"/>
              <a:ext cx="339735" cy="595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49652" y="328612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</a:t>
              </a:r>
              <a:endParaRPr lang="zh-CN" altLang="en-US" sz="2000" dirty="0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2324100" y="4072469"/>
              <a:ext cx="660400" cy="658283"/>
            </a:xfrm>
            <a:custGeom>
              <a:avLst/>
              <a:gdLst>
                <a:gd name="connsiteX0" fmla="*/ 660400 w 660400"/>
                <a:gd name="connsiteY0" fmla="*/ 10583 h 658283"/>
                <a:gd name="connsiteX1" fmla="*/ 482600 w 660400"/>
                <a:gd name="connsiteY1" fmla="*/ 35983 h 658283"/>
                <a:gd name="connsiteX2" fmla="*/ 203200 w 660400"/>
                <a:gd name="connsiteY2" fmla="*/ 226483 h 658283"/>
                <a:gd name="connsiteX3" fmla="*/ 0 w 660400"/>
                <a:gd name="connsiteY3" fmla="*/ 658283 h 65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400" h="658283">
                  <a:moveTo>
                    <a:pt x="660400" y="10583"/>
                  </a:moveTo>
                  <a:cubicBezTo>
                    <a:pt x="609600" y="5291"/>
                    <a:pt x="558800" y="0"/>
                    <a:pt x="482600" y="35983"/>
                  </a:cubicBezTo>
                  <a:cubicBezTo>
                    <a:pt x="406400" y="71966"/>
                    <a:pt x="283633" y="122766"/>
                    <a:pt x="203200" y="226483"/>
                  </a:cubicBezTo>
                  <a:cubicBezTo>
                    <a:pt x="122767" y="330200"/>
                    <a:pt x="61383" y="494241"/>
                    <a:pt x="0" y="658283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2571736" y="4429132"/>
              <a:ext cx="18716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头插法建表</a:t>
              </a:r>
            </a:p>
          </p:txBody>
        </p:sp>
        <p:sp>
          <p:nvSpPr>
            <p:cNvPr id="24" name="下箭头 23"/>
            <p:cNvSpPr/>
            <p:nvPr/>
          </p:nvSpPr>
          <p:spPr>
            <a:xfrm>
              <a:off x="2357422" y="2928934"/>
              <a:ext cx="285752" cy="642942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10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另一种解法</a:t>
            </a:r>
          </a:p>
        </p:txBody>
      </p:sp>
      <p:sp>
        <p:nvSpPr>
          <p:cNvPr id="3" name="Rectangle 32"/>
          <p:cNvSpPr>
            <a:spLocks noChangeArrowheads="1"/>
          </p:cNvSpPr>
          <p:nvPr/>
        </p:nvSpPr>
        <p:spPr bwMode="auto">
          <a:xfrm>
            <a:off x="2065325" y="171448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425687" y="171448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dirty="0">
              <a:solidFill>
                <a:srgbClr val="0000FF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" name="Line 34"/>
          <p:cNvSpPr>
            <a:spLocks noChangeShapeType="1"/>
          </p:cNvSpPr>
          <p:nvPr/>
        </p:nvSpPr>
        <p:spPr bwMode="auto">
          <a:xfrm>
            <a:off x="1717662" y="1893875"/>
            <a:ext cx="360363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1438262" y="1714488"/>
            <a:ext cx="268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L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314894" y="1697033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endParaRPr lang="zh-CN" altLang="zh-CN" sz="1800" baseline="-25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Rectangle 37"/>
          <p:cNvSpPr>
            <a:spLocks noChangeArrowheads="1"/>
          </p:cNvSpPr>
          <p:nvPr/>
        </p:nvSpPr>
        <p:spPr bwMode="auto">
          <a:xfrm>
            <a:off x="4675257" y="1697033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5383282" y="1697033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endParaRPr lang="en-US" altLang="zh-CN" sz="1800" baseline="-25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5743644" y="1697033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1" name="Line 41"/>
          <p:cNvSpPr>
            <a:spLocks noChangeShapeType="1"/>
          </p:cNvSpPr>
          <p:nvPr/>
        </p:nvSpPr>
        <p:spPr bwMode="auto">
          <a:xfrm flipV="1">
            <a:off x="4876811" y="1876420"/>
            <a:ext cx="51917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7708927" y="1697033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180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endParaRPr lang="zh-CN" altLang="zh-CN" sz="1800" i="1" baseline="-25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Rectangle 43"/>
          <p:cNvSpPr>
            <a:spLocks noChangeArrowheads="1"/>
          </p:cNvSpPr>
          <p:nvPr/>
        </p:nvSpPr>
        <p:spPr bwMode="auto">
          <a:xfrm>
            <a:off x="8069289" y="1697033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</a:p>
        </p:txBody>
      </p:sp>
      <p:sp>
        <p:nvSpPr>
          <p:cNvPr id="14" name="Freeform 49"/>
          <p:cNvSpPr>
            <a:spLocks/>
          </p:cNvSpPr>
          <p:nvPr/>
        </p:nvSpPr>
        <p:spPr bwMode="auto">
          <a:xfrm>
            <a:off x="5853182" y="1876420"/>
            <a:ext cx="48736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Freeform 44"/>
          <p:cNvSpPr>
            <a:spLocks/>
          </p:cNvSpPr>
          <p:nvPr/>
        </p:nvSpPr>
        <p:spPr bwMode="auto">
          <a:xfrm>
            <a:off x="7234264" y="1874833"/>
            <a:ext cx="48736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6554858" y="1492241"/>
            <a:ext cx="720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0" dirty="0">
                <a:latin typeface="Arial"/>
                <a:ea typeface="宋体" pitchFamily="2" charset="-122"/>
              </a:rPr>
              <a:t>…</a:t>
            </a:r>
            <a:endParaRPr lang="en-US" altLang="zh-CN" sz="3200" b="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14678" y="245744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</a:t>
            </a:r>
            <a:endParaRPr lang="zh-CN" altLang="en-US" sz="2000" dirty="0"/>
          </a:p>
        </p:txBody>
      </p:sp>
      <p:cxnSp>
        <p:nvCxnSpPr>
          <p:cNvPr id="23" name="直接箭头连接符 22"/>
          <p:cNvCxnSpPr/>
          <p:nvPr/>
        </p:nvCxnSpPr>
        <p:spPr>
          <a:xfrm rot="5400000" flipH="1" flipV="1">
            <a:off x="3265478" y="2319330"/>
            <a:ext cx="428628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05306" y="2448712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q</a:t>
            </a:r>
            <a:endParaRPr lang="zh-CN" altLang="en-US" sz="2000" dirty="0"/>
          </a:p>
        </p:txBody>
      </p:sp>
      <p:cxnSp>
        <p:nvCxnSpPr>
          <p:cNvPr id="25" name="直接箭头连接符 24"/>
          <p:cNvCxnSpPr/>
          <p:nvPr/>
        </p:nvCxnSpPr>
        <p:spPr>
          <a:xfrm rot="5400000" flipH="1" flipV="1">
            <a:off x="4356106" y="2310598"/>
            <a:ext cx="428628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76876" y="2461412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</a:t>
            </a:r>
            <a:endParaRPr lang="zh-CN" altLang="en-US" sz="2000" dirty="0"/>
          </a:p>
        </p:txBody>
      </p:sp>
      <p:cxnSp>
        <p:nvCxnSpPr>
          <p:cNvPr id="27" name="直接箭头连接符 26"/>
          <p:cNvCxnSpPr/>
          <p:nvPr/>
        </p:nvCxnSpPr>
        <p:spPr>
          <a:xfrm rot="5400000" flipH="1" flipV="1">
            <a:off x="5427676" y="2323298"/>
            <a:ext cx="428628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3208333" y="171448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zh-CN" altLang="zh-CN" sz="1800" baseline="-25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3568696" y="171448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0" name="Line 41"/>
          <p:cNvSpPr>
            <a:spLocks noChangeShapeType="1"/>
          </p:cNvSpPr>
          <p:nvPr/>
        </p:nvSpPr>
        <p:spPr bwMode="auto">
          <a:xfrm flipV="1">
            <a:off x="2679573" y="1900219"/>
            <a:ext cx="51917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41"/>
          <p:cNvSpPr>
            <a:spLocks noChangeShapeType="1"/>
          </p:cNvSpPr>
          <p:nvPr/>
        </p:nvSpPr>
        <p:spPr bwMode="auto">
          <a:xfrm flipV="1">
            <a:off x="3786134" y="1882764"/>
            <a:ext cx="51917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3683000" y="1286933"/>
            <a:ext cx="1638300" cy="618067"/>
          </a:xfrm>
          <a:custGeom>
            <a:avLst/>
            <a:gdLst>
              <a:gd name="connsiteX0" fmla="*/ 1244600 w 1638300"/>
              <a:gd name="connsiteY0" fmla="*/ 592667 h 618067"/>
              <a:gd name="connsiteX1" fmla="*/ 1511300 w 1638300"/>
              <a:gd name="connsiteY1" fmla="*/ 541867 h 618067"/>
              <a:gd name="connsiteX2" fmla="*/ 1485900 w 1638300"/>
              <a:gd name="connsiteY2" fmla="*/ 135467 h 618067"/>
              <a:gd name="connsiteX3" fmla="*/ 596900 w 1638300"/>
              <a:gd name="connsiteY3" fmla="*/ 46567 h 618067"/>
              <a:gd name="connsiteX4" fmla="*/ 0 w 1638300"/>
              <a:gd name="connsiteY4" fmla="*/ 414867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300" h="618067">
                <a:moveTo>
                  <a:pt x="1244600" y="592667"/>
                </a:moveTo>
                <a:cubicBezTo>
                  <a:pt x="1357841" y="605367"/>
                  <a:pt x="1471083" y="618067"/>
                  <a:pt x="1511300" y="541867"/>
                </a:cubicBezTo>
                <a:cubicBezTo>
                  <a:pt x="1551517" y="465667"/>
                  <a:pt x="1638300" y="218017"/>
                  <a:pt x="1485900" y="135467"/>
                </a:cubicBezTo>
                <a:cubicBezTo>
                  <a:pt x="1333500" y="52917"/>
                  <a:pt x="844550" y="0"/>
                  <a:pt x="596900" y="46567"/>
                </a:cubicBezTo>
                <a:cubicBezTo>
                  <a:pt x="349250" y="93134"/>
                  <a:pt x="174625" y="254000"/>
                  <a:pt x="0" y="414867"/>
                </a:cubicBezTo>
              </a:path>
            </a:pathLst>
          </a:cu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85852" y="3429000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这种解法远不如前面解法清晰！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11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285720" y="431567"/>
            <a:ext cx="8358246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80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kumimoji="1" lang="en-US" altLang="zh-CN" sz="280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】</a:t>
            </a:r>
            <a:r>
              <a:rPr kumimoji="1" lang="en-US" altLang="zh-CN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假设</a:t>
            </a:r>
            <a:r>
              <a:rPr kumimoji="1" lang="zh-CN" altLang="zh-CN" dirty="0">
                <a:ea typeface="楷体" pitchFamily="49" charset="-122"/>
                <a:cs typeface="Times New Roman" pitchFamily="18" charset="0"/>
              </a:rPr>
              <a:t>有一</a:t>
            </a:r>
            <a:r>
              <a:rPr kumimoji="1" lang="zh-CN" altLang="zh-CN">
                <a:ea typeface="楷体" pitchFamily="49" charset="-122"/>
                <a:cs typeface="Times New Roman" pitchFamily="18" charset="0"/>
              </a:rPr>
              <a:t>个带头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结点</a:t>
            </a:r>
            <a:r>
              <a:rPr kumimoji="1" lang="zh-CN" altLang="zh-CN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zh-CN" dirty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={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baseline="-250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latin typeface="宋体"/>
                <a:ea typeface="宋体"/>
                <a:cs typeface="Times New Roman" pitchFamily="18" charset="0"/>
              </a:rPr>
              <a:t>…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i="1" baseline="-2500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。设计一个算法将其拆分成两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个带头结点的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　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={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latin typeface="宋体"/>
                <a:ea typeface="宋体"/>
                <a:cs typeface="Times New Roman" pitchFamily="18" charset="0"/>
              </a:rPr>
              <a:t>…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L2={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i="1" baseline="-2500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i="1" baseline="-2500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-25000"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latin typeface="宋体"/>
                <a:ea typeface="宋体"/>
                <a:cs typeface="Times New Roman" pitchFamily="18" charset="0"/>
              </a:rPr>
              <a:t>…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baseline="-250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要求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使用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的头结点。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928662" y="3295648"/>
            <a:ext cx="7143800" cy="2538405"/>
            <a:chOff x="928662" y="3295648"/>
            <a:chExt cx="7143800" cy="2538405"/>
          </a:xfrm>
        </p:grpSpPr>
        <p:sp>
          <p:nvSpPr>
            <p:cNvPr id="3" name="Rectangle 32"/>
            <p:cNvSpPr>
              <a:spLocks noChangeArrowheads="1"/>
            </p:cNvSpPr>
            <p:nvPr/>
          </p:nvSpPr>
          <p:spPr bwMode="auto">
            <a:xfrm>
              <a:off x="1662137" y="339563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>
              <a:off x="2022499" y="339563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" name="Line 34"/>
            <p:cNvSpPr>
              <a:spLocks noChangeShapeType="1"/>
            </p:cNvSpPr>
            <p:nvPr/>
          </p:nvSpPr>
          <p:spPr bwMode="auto">
            <a:xfrm>
              <a:off x="1314474" y="3575026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Text Box 35"/>
            <p:cNvSpPr txBox="1">
              <a:spLocks noChangeArrowheads="1"/>
            </p:cNvSpPr>
            <p:nvPr/>
          </p:nvSpPr>
          <p:spPr bwMode="auto">
            <a:xfrm>
              <a:off x="1035074" y="3395639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7" name="Rectangle 36"/>
            <p:cNvSpPr>
              <a:spLocks noChangeArrowheads="1"/>
            </p:cNvSpPr>
            <p:nvPr/>
          </p:nvSpPr>
          <p:spPr bwMode="auto">
            <a:xfrm>
              <a:off x="2795638" y="339563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" name="Rectangle 37"/>
            <p:cNvSpPr>
              <a:spLocks noChangeArrowheads="1"/>
            </p:cNvSpPr>
            <p:nvPr/>
          </p:nvSpPr>
          <p:spPr bwMode="auto">
            <a:xfrm>
              <a:off x="3156001" y="339563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9" name="Freeform 38"/>
            <p:cNvSpPr>
              <a:spLocks/>
            </p:cNvSpPr>
            <p:nvPr/>
          </p:nvSpPr>
          <p:spPr bwMode="auto">
            <a:xfrm>
              <a:off x="2201887" y="3573439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3864026" y="339563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auto">
            <a:xfrm>
              <a:off x="4224388" y="339563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>
              <a:off x="3516363" y="3575026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7351737" y="339563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1800" i="1" baseline="-25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7712099" y="339563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20" name="Freeform 49"/>
            <p:cNvSpPr>
              <a:spLocks/>
            </p:cNvSpPr>
            <p:nvPr/>
          </p:nvSpPr>
          <p:spPr bwMode="auto">
            <a:xfrm>
              <a:off x="4333926" y="3575026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auto">
            <a:xfrm>
              <a:off x="5137159" y="3295648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5" name="Rectangle 39"/>
            <p:cNvSpPr>
              <a:spLocks noChangeArrowheads="1"/>
            </p:cNvSpPr>
            <p:nvPr/>
          </p:nvSpPr>
          <p:spPr bwMode="auto">
            <a:xfrm>
              <a:off x="6240521" y="3390895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6600883" y="339089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>
              <a:off x="5892858" y="3570282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Freeform 44"/>
            <p:cNvSpPr>
              <a:spLocks/>
            </p:cNvSpPr>
            <p:nvPr/>
          </p:nvSpPr>
          <p:spPr bwMode="auto">
            <a:xfrm>
              <a:off x="6877074" y="3573439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下箭头 27"/>
            <p:cNvSpPr/>
            <p:nvPr/>
          </p:nvSpPr>
          <p:spPr>
            <a:xfrm>
              <a:off x="4500562" y="4071942"/>
              <a:ext cx="357190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1627163" y="4705362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1987525" y="470536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1279500" y="4884749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928662" y="4705362"/>
              <a:ext cx="5540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err="1">
                  <a:ea typeface="宋体" pitchFamily="2" charset="-122"/>
                  <a:cs typeface="Times New Roman" pitchFamily="18" charset="0"/>
                </a:rPr>
                <a:t>L</a:t>
              </a:r>
              <a:r>
                <a:rPr lang="en-US" altLang="zh-CN" sz="1800" baseline="-25000" dirty="0" err="1"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1800" baseline="-25000" dirty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2760664" y="470536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3121027" y="4705362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>
              <a:off x="2166913" y="4883162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3829052" y="4705362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4189414" y="470536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3481389" y="4884749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7316763" y="4705362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7677125" y="470536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1" name="Freeform 49"/>
            <p:cNvSpPr>
              <a:spLocks/>
            </p:cNvSpPr>
            <p:nvPr/>
          </p:nvSpPr>
          <p:spPr bwMode="auto">
            <a:xfrm>
              <a:off x="4298952" y="4884749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Text Box 50"/>
            <p:cNvSpPr txBox="1">
              <a:spLocks noChangeArrowheads="1"/>
            </p:cNvSpPr>
            <p:nvPr/>
          </p:nvSpPr>
          <p:spPr bwMode="auto">
            <a:xfrm>
              <a:off x="5102185" y="4605371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6205547" y="4700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lang="en-US" altLang="zh-CN" sz="1800" baseline="-25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6565909" y="4700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5857884" y="4880005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6842100" y="4883162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Rectangle 32"/>
            <p:cNvSpPr>
              <a:spLocks noChangeArrowheads="1"/>
            </p:cNvSpPr>
            <p:nvPr/>
          </p:nvSpPr>
          <p:spPr bwMode="auto">
            <a:xfrm>
              <a:off x="1627163" y="54673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8" name="Rectangle 33"/>
            <p:cNvSpPr>
              <a:spLocks noChangeArrowheads="1"/>
            </p:cNvSpPr>
            <p:nvPr/>
          </p:nvSpPr>
          <p:spPr bwMode="auto">
            <a:xfrm>
              <a:off x="1987525" y="54673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9" name="Line 34"/>
            <p:cNvSpPr>
              <a:spLocks noChangeShapeType="1"/>
            </p:cNvSpPr>
            <p:nvPr/>
          </p:nvSpPr>
          <p:spPr bwMode="auto">
            <a:xfrm>
              <a:off x="1279500" y="5646728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Text Box 35"/>
            <p:cNvSpPr txBox="1">
              <a:spLocks noChangeArrowheads="1"/>
            </p:cNvSpPr>
            <p:nvPr/>
          </p:nvSpPr>
          <p:spPr bwMode="auto">
            <a:xfrm>
              <a:off x="928662" y="5467341"/>
              <a:ext cx="55404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err="1">
                  <a:ea typeface="宋体" pitchFamily="2" charset="-122"/>
                  <a:cs typeface="Times New Roman" pitchFamily="18" charset="0"/>
                </a:rPr>
                <a:t>L</a:t>
              </a:r>
              <a:r>
                <a:rPr lang="en-US" altLang="zh-CN" sz="1800" baseline="-25000" dirty="0" err="1"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1800" baseline="-25000" dirty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1" name="Rectangle 36"/>
            <p:cNvSpPr>
              <a:spLocks noChangeArrowheads="1"/>
            </p:cNvSpPr>
            <p:nvPr/>
          </p:nvSpPr>
          <p:spPr bwMode="auto">
            <a:xfrm>
              <a:off x="2760664" y="54673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1800" i="1" baseline="-25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lang="zh-CN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2" name="Rectangle 37"/>
            <p:cNvSpPr>
              <a:spLocks noChangeArrowheads="1"/>
            </p:cNvSpPr>
            <p:nvPr/>
          </p:nvSpPr>
          <p:spPr bwMode="auto">
            <a:xfrm>
              <a:off x="3121027" y="54673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>
              <a:off x="2166913" y="564514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Rectangle 39"/>
            <p:cNvSpPr>
              <a:spLocks noChangeArrowheads="1"/>
            </p:cNvSpPr>
            <p:nvPr/>
          </p:nvSpPr>
          <p:spPr bwMode="auto">
            <a:xfrm>
              <a:off x="3829052" y="54673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1800" i="1" baseline="-25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lang="en-US" altLang="zh-CN" sz="1800" baseline="-25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</a:p>
          </p:txBody>
        </p:sp>
        <p:sp>
          <p:nvSpPr>
            <p:cNvPr id="55" name="Rectangle 40"/>
            <p:cNvSpPr>
              <a:spLocks noChangeArrowheads="1"/>
            </p:cNvSpPr>
            <p:nvPr/>
          </p:nvSpPr>
          <p:spPr bwMode="auto">
            <a:xfrm>
              <a:off x="4189414" y="54673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6" name="Line 41"/>
            <p:cNvSpPr>
              <a:spLocks noChangeShapeType="1"/>
            </p:cNvSpPr>
            <p:nvPr/>
          </p:nvSpPr>
          <p:spPr bwMode="auto">
            <a:xfrm>
              <a:off x="3481389" y="56467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Rectangle 42"/>
            <p:cNvSpPr>
              <a:spLocks noChangeArrowheads="1"/>
            </p:cNvSpPr>
            <p:nvPr/>
          </p:nvSpPr>
          <p:spPr bwMode="auto">
            <a:xfrm>
              <a:off x="7316763" y="54673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8" name="Rectangle 43"/>
            <p:cNvSpPr>
              <a:spLocks noChangeArrowheads="1"/>
            </p:cNvSpPr>
            <p:nvPr/>
          </p:nvSpPr>
          <p:spPr bwMode="auto">
            <a:xfrm>
              <a:off x="7677125" y="54673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4298952" y="564672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Text Box 50"/>
            <p:cNvSpPr txBox="1">
              <a:spLocks noChangeArrowheads="1"/>
            </p:cNvSpPr>
            <p:nvPr/>
          </p:nvSpPr>
          <p:spPr bwMode="auto">
            <a:xfrm>
              <a:off x="5102185" y="5367350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1" name="Rectangle 39"/>
            <p:cNvSpPr>
              <a:spLocks noChangeArrowheads="1"/>
            </p:cNvSpPr>
            <p:nvPr/>
          </p:nvSpPr>
          <p:spPr bwMode="auto">
            <a:xfrm>
              <a:off x="6205547" y="5462597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2" name="Rectangle 40"/>
            <p:cNvSpPr>
              <a:spLocks noChangeArrowheads="1"/>
            </p:cNvSpPr>
            <p:nvPr/>
          </p:nvSpPr>
          <p:spPr bwMode="auto">
            <a:xfrm>
              <a:off x="6565909" y="5462597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3" name="Line 41"/>
            <p:cNvSpPr>
              <a:spLocks noChangeShapeType="1"/>
            </p:cNvSpPr>
            <p:nvPr/>
          </p:nvSpPr>
          <p:spPr bwMode="auto">
            <a:xfrm>
              <a:off x="5857884" y="5641984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/>
            </p:cNvSpPr>
            <p:nvPr/>
          </p:nvSpPr>
          <p:spPr bwMode="auto">
            <a:xfrm>
              <a:off x="6842100" y="564514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12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6106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利用原单链表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的所有结点通过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改变指针域重组成单链表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由于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相对顺序与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的相同，所以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采用尾插法建立单链表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由于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相对顺序与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的相反，所以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采用头插法建立单链表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952625" y="45799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312988" y="45799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>
            <a:off x="1604963" y="4759325"/>
            <a:ext cx="360362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1162050" y="4579938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err="1">
                <a:ea typeface="宋体" pitchFamily="2" charset="-122"/>
                <a:cs typeface="Times New Roman" pitchFamily="18" charset="0"/>
              </a:rPr>
              <a:t>L1</a:t>
            </a: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2530475" y="35258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2890838" y="35258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3598863" y="35258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3959225" y="35258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3251200" y="37052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6011863" y="35258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6372225" y="35258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</a:p>
        </p:txBody>
      </p:sp>
      <p:sp>
        <p:nvSpPr>
          <p:cNvPr id="92176" name="Freeform 16"/>
          <p:cNvSpPr>
            <a:spLocks/>
          </p:cNvSpPr>
          <p:nvPr/>
        </p:nvSpPr>
        <p:spPr bwMode="auto">
          <a:xfrm>
            <a:off x="5537200" y="3703638"/>
            <a:ext cx="48736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2339975" y="29972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ea typeface="宋体" pitchFamily="2" charset="-122"/>
              </a:rPr>
              <a:t>p</a:t>
            </a:r>
          </a:p>
        </p:txBody>
      </p:sp>
      <p:sp>
        <p:nvSpPr>
          <p:cNvPr id="92180" name="Freeform 20"/>
          <p:cNvSpPr>
            <a:spLocks/>
          </p:cNvSpPr>
          <p:nvPr/>
        </p:nvSpPr>
        <p:spPr bwMode="auto">
          <a:xfrm>
            <a:off x="4068763" y="3705225"/>
            <a:ext cx="48736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4716463" y="3284538"/>
            <a:ext cx="720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0">
                <a:latin typeface="Arial"/>
                <a:ea typeface="宋体" pitchFamily="2" charset="-122"/>
              </a:rPr>
              <a:t>…</a:t>
            </a:r>
            <a:endParaRPr lang="en-US" altLang="zh-CN" sz="3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83" name="Rectangle 23"/>
          <p:cNvSpPr>
            <a:spLocks noChangeArrowheads="1"/>
          </p:cNvSpPr>
          <p:nvPr/>
        </p:nvSpPr>
        <p:spPr bwMode="auto">
          <a:xfrm>
            <a:off x="1952625" y="522128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2312988" y="522128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85" name="Line 25"/>
          <p:cNvSpPr>
            <a:spLocks noChangeShapeType="1"/>
          </p:cNvSpPr>
          <p:nvPr/>
        </p:nvSpPr>
        <p:spPr bwMode="auto">
          <a:xfrm>
            <a:off x="1604963" y="5400675"/>
            <a:ext cx="360362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2186" name="Text Box 26"/>
          <p:cNvSpPr txBox="1">
            <a:spLocks noChangeArrowheads="1"/>
          </p:cNvSpPr>
          <p:nvPr/>
        </p:nvSpPr>
        <p:spPr bwMode="auto">
          <a:xfrm>
            <a:off x="1162050" y="5221288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ea typeface="宋体" pitchFamily="2" charset="-122"/>
                <a:cs typeface="Times New Roman" pitchFamily="18" charset="0"/>
              </a:rPr>
              <a:t>L2</a:t>
            </a:r>
          </a:p>
        </p:txBody>
      </p:sp>
      <p:grpSp>
        <p:nvGrpSpPr>
          <p:cNvPr id="92194" name="Group 34"/>
          <p:cNvGrpSpPr>
            <a:grpSpLocks/>
          </p:cNvGrpSpPr>
          <p:nvPr/>
        </p:nvGrpSpPr>
        <p:grpSpPr bwMode="auto">
          <a:xfrm>
            <a:off x="2746375" y="3932238"/>
            <a:ext cx="2689225" cy="1368425"/>
            <a:chOff x="1730" y="1842"/>
            <a:chExt cx="1694" cy="862"/>
          </a:xfrm>
        </p:grpSpPr>
        <p:sp>
          <p:nvSpPr>
            <p:cNvPr id="92188" name="Freeform 28"/>
            <p:cNvSpPr>
              <a:spLocks/>
            </p:cNvSpPr>
            <p:nvPr/>
          </p:nvSpPr>
          <p:spPr bwMode="auto">
            <a:xfrm>
              <a:off x="1730" y="1842"/>
              <a:ext cx="680" cy="862"/>
            </a:xfrm>
            <a:custGeom>
              <a:avLst/>
              <a:gdLst/>
              <a:ahLst/>
              <a:cxnLst>
                <a:cxn ang="0">
                  <a:pos x="680" y="0"/>
                </a:cxn>
                <a:cxn ang="0">
                  <a:pos x="670" y="202"/>
                </a:cxn>
                <a:cxn ang="0">
                  <a:pos x="646" y="341"/>
                </a:cxn>
                <a:cxn ang="0">
                  <a:pos x="590" y="478"/>
                </a:cxn>
                <a:cxn ang="0">
                  <a:pos x="522" y="594"/>
                </a:cxn>
                <a:cxn ang="0">
                  <a:pos x="438" y="690"/>
                </a:cxn>
                <a:cxn ang="0">
                  <a:pos x="346" y="762"/>
                </a:cxn>
                <a:cxn ang="0">
                  <a:pos x="234" y="814"/>
                </a:cxn>
                <a:cxn ang="0">
                  <a:pos x="0" y="862"/>
                </a:cxn>
              </a:cxnLst>
              <a:rect l="0" t="0" r="r" b="b"/>
              <a:pathLst>
                <a:path w="680" h="862">
                  <a:moveTo>
                    <a:pt x="680" y="0"/>
                  </a:moveTo>
                  <a:lnTo>
                    <a:pt x="670" y="202"/>
                  </a:lnTo>
                  <a:lnTo>
                    <a:pt x="646" y="341"/>
                  </a:lnTo>
                  <a:lnTo>
                    <a:pt x="590" y="478"/>
                  </a:lnTo>
                  <a:lnTo>
                    <a:pt x="522" y="594"/>
                  </a:lnTo>
                  <a:lnTo>
                    <a:pt x="438" y="690"/>
                  </a:lnTo>
                  <a:lnTo>
                    <a:pt x="346" y="762"/>
                  </a:lnTo>
                  <a:lnTo>
                    <a:pt x="234" y="814"/>
                  </a:lnTo>
                  <a:lnTo>
                    <a:pt x="0" y="862"/>
                  </a:ln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189" name="Text Box 29"/>
            <p:cNvSpPr txBox="1">
              <a:spLocks noChangeArrowheads="1"/>
            </p:cNvSpPr>
            <p:nvPr/>
          </p:nvSpPr>
          <p:spPr bwMode="auto">
            <a:xfrm>
              <a:off x="2245" y="2296"/>
              <a:ext cx="11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头插法建表</a:t>
              </a:r>
            </a:p>
          </p:txBody>
        </p:sp>
      </p:grpSp>
      <p:grpSp>
        <p:nvGrpSpPr>
          <p:cNvPr id="92193" name="Group 33"/>
          <p:cNvGrpSpPr>
            <a:grpSpLocks/>
          </p:cNvGrpSpPr>
          <p:nvPr/>
        </p:nvGrpSpPr>
        <p:grpSpPr bwMode="auto">
          <a:xfrm>
            <a:off x="1692275" y="4003675"/>
            <a:ext cx="1871663" cy="647700"/>
            <a:chOff x="1066" y="1887"/>
            <a:chExt cx="1179" cy="408"/>
          </a:xfrm>
        </p:grpSpPr>
        <p:sp>
          <p:nvSpPr>
            <p:cNvPr id="92187" name="Freeform 27"/>
            <p:cNvSpPr>
              <a:spLocks/>
            </p:cNvSpPr>
            <p:nvPr/>
          </p:nvSpPr>
          <p:spPr bwMode="auto">
            <a:xfrm>
              <a:off x="1730" y="1887"/>
              <a:ext cx="278" cy="408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278" y="136"/>
                </a:cxn>
                <a:cxn ang="0">
                  <a:pos x="274" y="197"/>
                </a:cxn>
                <a:cxn ang="0">
                  <a:pos x="254" y="269"/>
                </a:cxn>
                <a:cxn ang="0">
                  <a:pos x="214" y="321"/>
                </a:cxn>
                <a:cxn ang="0">
                  <a:pos x="170" y="369"/>
                </a:cxn>
                <a:cxn ang="0">
                  <a:pos x="0" y="408"/>
                </a:cxn>
              </a:cxnLst>
              <a:rect l="0" t="0" r="r" b="b"/>
              <a:pathLst>
                <a:path w="278" h="408">
                  <a:moveTo>
                    <a:pt x="272" y="0"/>
                  </a:moveTo>
                  <a:lnTo>
                    <a:pt x="278" y="136"/>
                  </a:lnTo>
                  <a:lnTo>
                    <a:pt x="274" y="197"/>
                  </a:lnTo>
                  <a:lnTo>
                    <a:pt x="254" y="269"/>
                  </a:lnTo>
                  <a:lnTo>
                    <a:pt x="214" y="321"/>
                  </a:lnTo>
                  <a:lnTo>
                    <a:pt x="170" y="369"/>
                  </a:lnTo>
                  <a:lnTo>
                    <a:pt x="0" y="408"/>
                  </a:ln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190" name="Text Box 30"/>
            <p:cNvSpPr txBox="1">
              <a:spLocks noChangeArrowheads="1"/>
            </p:cNvSpPr>
            <p:nvPr/>
          </p:nvSpPr>
          <p:spPr bwMode="auto">
            <a:xfrm>
              <a:off x="1066" y="1888"/>
              <a:ext cx="11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尾插法建表</a:t>
              </a:r>
            </a:p>
          </p:txBody>
        </p:sp>
      </p:grpSp>
      <p:sp>
        <p:nvSpPr>
          <p:cNvPr id="92191" name="Line 31"/>
          <p:cNvSpPr>
            <a:spLocks noChangeShapeType="1"/>
          </p:cNvSpPr>
          <p:nvPr/>
        </p:nvSpPr>
        <p:spPr bwMode="auto">
          <a:xfrm>
            <a:off x="2700338" y="3141663"/>
            <a:ext cx="0" cy="358775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13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49239" y="333375"/>
            <a:ext cx="8680479" cy="206476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split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*&amp;L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 *&amp;L1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*p=L-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*q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个数据结点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=L;	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利用原来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的头结点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r1=L1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始终指向</a:t>
            </a:r>
            <a:r>
              <a:rPr kumimoji="1" lang="en-US" altLang="zh-CN" sz="2000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的尾结点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L2=(LinkNode *)malloc(sizeof(LinkNode));    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en-US" altLang="zh-CN" sz="2000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的头结点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</a:t>
            </a:r>
            <a:r>
              <a:rPr kumimoji="1" lang="en-US" altLang="zh-CN" sz="2000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的指针域为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  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952625" y="45799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2988" y="45799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604963" y="4759325"/>
            <a:ext cx="360362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162050" y="4579938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err="1">
                <a:ea typeface="宋体" pitchFamily="2" charset="-122"/>
                <a:cs typeface="Times New Roman" pitchFamily="18" charset="0"/>
              </a:rPr>
              <a:t>L1</a:t>
            </a: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30475" y="385445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890838" y="385445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598863" y="385445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959225" y="385445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3251200" y="403384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011863" y="385445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6372225" y="385445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5537200" y="4032256"/>
            <a:ext cx="48736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Freeform 20"/>
          <p:cNvSpPr>
            <a:spLocks/>
          </p:cNvSpPr>
          <p:nvPr/>
        </p:nvSpPr>
        <p:spPr bwMode="auto">
          <a:xfrm>
            <a:off x="4068763" y="4033843"/>
            <a:ext cx="48736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716463" y="3613156"/>
            <a:ext cx="720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0">
                <a:latin typeface="Arial"/>
                <a:ea typeface="宋体" pitchFamily="2" charset="-122"/>
              </a:rPr>
              <a:t>…</a:t>
            </a:r>
            <a:endParaRPr lang="en-US" altLang="zh-CN" sz="3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1952625" y="522128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2312988" y="522128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 dirty="0">
                <a:solidFill>
                  <a:srgbClr val="0000FF"/>
                </a:solidFill>
                <a:latin typeface="Verdana" pitchFamily="34" charset="0"/>
                <a:ea typeface="宋体" pitchFamily="2" charset="-122"/>
              </a:rPr>
              <a:t>∧</a:t>
            </a:r>
            <a:endParaRPr lang="zh-CN" altLang="zh-CN" sz="1800" dirty="0">
              <a:solidFill>
                <a:srgbClr val="0000FF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1604963" y="5400675"/>
            <a:ext cx="360362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1162050" y="5221288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ea typeface="宋体" pitchFamily="2" charset="-122"/>
                <a:cs typeface="Times New Roman" pitchFamily="18" charset="0"/>
              </a:rPr>
              <a:t>L2</a:t>
            </a: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2700338" y="3470281"/>
            <a:ext cx="0" cy="358775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2339975" y="3325818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ea typeface="宋体" pitchFamily="2" charset="-122"/>
              </a:rPr>
              <a:t>p</a:t>
            </a:r>
          </a:p>
        </p:txBody>
      </p:sp>
      <p:sp>
        <p:nvSpPr>
          <p:cNvPr id="29" name="下箭头 28"/>
          <p:cNvSpPr/>
          <p:nvPr/>
        </p:nvSpPr>
        <p:spPr>
          <a:xfrm>
            <a:off x="3571868" y="2571744"/>
            <a:ext cx="357190" cy="85725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71934" y="2786058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建表的准备工作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14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85720" y="71414"/>
            <a:ext cx="8680479" cy="360365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(p!=NULL)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-&gt;next=p;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采用尾插法将*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p(data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值为</a:t>
            </a:r>
            <a:r>
              <a:rPr kumimoji="1" lang="en-US" altLang="zh-CN" sz="2000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ai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kumimoji="1" lang="en-US" altLang="zh-CN" sz="2000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=p;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p=p-&gt;next;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移向下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一个结点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值为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bi)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q=p-&gt;next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		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保存*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的后继结点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p-&gt;next=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-&gt;next;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采用头插法将*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kumimoji="1" lang="en-US" altLang="zh-CN" sz="2000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-&gt;next=p;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p=q;	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重新指向</a:t>
            </a:r>
            <a:r>
              <a:rPr kumimoji="1" lang="en-US" altLang="zh-CN" sz="2000" i="1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i+1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-&gt;next=NULL;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置空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647931" y="544036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08294" y="544036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300269" y="5619753"/>
            <a:ext cx="360362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857356" y="5440366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err="1">
                <a:ea typeface="宋体" pitchFamily="2" charset="-122"/>
                <a:cs typeface="Times New Roman" pitchFamily="18" charset="0"/>
              </a:rPr>
              <a:t>L1</a:t>
            </a: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25781" y="438626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86144" y="438626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294169" y="438626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654531" y="438626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3946506" y="456565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707169" y="438626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7067531" y="438626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6232506" y="4564066"/>
            <a:ext cx="48736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035281" y="3857628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ea typeface="宋体" pitchFamily="2" charset="-122"/>
              </a:rPr>
              <a:t>p</a:t>
            </a:r>
          </a:p>
        </p:txBody>
      </p:sp>
      <p:sp>
        <p:nvSpPr>
          <p:cNvPr id="16" name="Freeform 20"/>
          <p:cNvSpPr>
            <a:spLocks/>
          </p:cNvSpPr>
          <p:nvPr/>
        </p:nvSpPr>
        <p:spPr bwMode="auto">
          <a:xfrm>
            <a:off x="4764069" y="4565653"/>
            <a:ext cx="48736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411769" y="4144966"/>
            <a:ext cx="720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0">
                <a:latin typeface="Arial"/>
                <a:ea typeface="宋体" pitchFamily="2" charset="-122"/>
              </a:rPr>
              <a:t>…</a:t>
            </a:r>
            <a:endParaRPr lang="en-US" altLang="zh-CN" sz="3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647931" y="608171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3008294" y="608171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2300269" y="6261103"/>
            <a:ext cx="360362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1857356" y="6081716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ea typeface="宋体" pitchFamily="2" charset="-122"/>
                <a:cs typeface="Times New Roman" pitchFamily="18" charset="0"/>
              </a:rPr>
              <a:t>L2</a:t>
            </a:r>
          </a:p>
        </p:txBody>
      </p:sp>
      <p:grpSp>
        <p:nvGrpSpPr>
          <p:cNvPr id="22" name="Group 34"/>
          <p:cNvGrpSpPr>
            <a:grpSpLocks/>
          </p:cNvGrpSpPr>
          <p:nvPr/>
        </p:nvGrpSpPr>
        <p:grpSpPr bwMode="auto">
          <a:xfrm>
            <a:off x="3441681" y="4792666"/>
            <a:ext cx="2689225" cy="1368425"/>
            <a:chOff x="1730" y="1842"/>
            <a:chExt cx="1694" cy="862"/>
          </a:xfrm>
        </p:grpSpPr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1730" y="1842"/>
              <a:ext cx="680" cy="862"/>
            </a:xfrm>
            <a:custGeom>
              <a:avLst/>
              <a:gdLst/>
              <a:ahLst/>
              <a:cxnLst>
                <a:cxn ang="0">
                  <a:pos x="680" y="0"/>
                </a:cxn>
                <a:cxn ang="0">
                  <a:pos x="670" y="202"/>
                </a:cxn>
                <a:cxn ang="0">
                  <a:pos x="646" y="341"/>
                </a:cxn>
                <a:cxn ang="0">
                  <a:pos x="590" y="478"/>
                </a:cxn>
                <a:cxn ang="0">
                  <a:pos x="522" y="594"/>
                </a:cxn>
                <a:cxn ang="0">
                  <a:pos x="438" y="690"/>
                </a:cxn>
                <a:cxn ang="0">
                  <a:pos x="346" y="762"/>
                </a:cxn>
                <a:cxn ang="0">
                  <a:pos x="234" y="814"/>
                </a:cxn>
                <a:cxn ang="0">
                  <a:pos x="0" y="862"/>
                </a:cxn>
              </a:cxnLst>
              <a:rect l="0" t="0" r="r" b="b"/>
              <a:pathLst>
                <a:path w="680" h="862">
                  <a:moveTo>
                    <a:pt x="680" y="0"/>
                  </a:moveTo>
                  <a:lnTo>
                    <a:pt x="670" y="202"/>
                  </a:lnTo>
                  <a:lnTo>
                    <a:pt x="646" y="341"/>
                  </a:lnTo>
                  <a:lnTo>
                    <a:pt x="590" y="478"/>
                  </a:lnTo>
                  <a:lnTo>
                    <a:pt x="522" y="594"/>
                  </a:lnTo>
                  <a:lnTo>
                    <a:pt x="438" y="690"/>
                  </a:lnTo>
                  <a:lnTo>
                    <a:pt x="346" y="762"/>
                  </a:lnTo>
                  <a:lnTo>
                    <a:pt x="234" y="814"/>
                  </a:lnTo>
                  <a:lnTo>
                    <a:pt x="0" y="862"/>
                  </a:ln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2245" y="2296"/>
              <a:ext cx="11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头插法建表</a:t>
              </a:r>
            </a:p>
          </p:txBody>
        </p:sp>
      </p:grp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2387581" y="4864103"/>
            <a:ext cx="1871663" cy="647700"/>
            <a:chOff x="1066" y="1887"/>
            <a:chExt cx="1179" cy="408"/>
          </a:xfrm>
        </p:grpSpPr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1730" y="1887"/>
              <a:ext cx="278" cy="408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278" y="136"/>
                </a:cxn>
                <a:cxn ang="0">
                  <a:pos x="274" y="197"/>
                </a:cxn>
                <a:cxn ang="0">
                  <a:pos x="254" y="269"/>
                </a:cxn>
                <a:cxn ang="0">
                  <a:pos x="214" y="321"/>
                </a:cxn>
                <a:cxn ang="0">
                  <a:pos x="170" y="369"/>
                </a:cxn>
                <a:cxn ang="0">
                  <a:pos x="0" y="408"/>
                </a:cxn>
              </a:cxnLst>
              <a:rect l="0" t="0" r="r" b="b"/>
              <a:pathLst>
                <a:path w="278" h="408">
                  <a:moveTo>
                    <a:pt x="272" y="0"/>
                  </a:moveTo>
                  <a:lnTo>
                    <a:pt x="278" y="136"/>
                  </a:lnTo>
                  <a:lnTo>
                    <a:pt x="274" y="197"/>
                  </a:lnTo>
                  <a:lnTo>
                    <a:pt x="254" y="269"/>
                  </a:lnTo>
                  <a:lnTo>
                    <a:pt x="214" y="321"/>
                  </a:lnTo>
                  <a:lnTo>
                    <a:pt x="170" y="369"/>
                  </a:lnTo>
                  <a:lnTo>
                    <a:pt x="0" y="408"/>
                  </a:ln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1066" y="1888"/>
              <a:ext cx="11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尾插法建表</a:t>
              </a:r>
            </a:p>
          </p:txBody>
        </p:sp>
      </p:grp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3395644" y="4002091"/>
            <a:ext cx="0" cy="358775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4071934" y="3786190"/>
            <a:ext cx="285752" cy="428628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15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714356"/>
            <a:ext cx="8072494" cy="2739211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>
                <a:latin typeface="楷体" pitchFamily="49" charset="-122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假设</a:t>
            </a:r>
            <a:r>
              <a:rPr kumimoji="1" lang="zh-CN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有一个带头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kumimoji="1" lang="zh-CN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的单链表</a:t>
            </a:r>
            <a:r>
              <a:rPr kumimoji="1"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，每个结点值由单个数字、小写字母和大写字母构成。设计一个算法将其拆分成</a:t>
            </a:r>
            <a:r>
              <a:rPr kumimoji="1"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个带头结点的单链表</a:t>
            </a:r>
            <a:r>
              <a:rPr kumimoji="1"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L3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包含</a:t>
            </a:r>
            <a:r>
              <a:rPr kumimoji="1"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中的所有数字结点，</a:t>
            </a:r>
            <a:r>
              <a:rPr kumimoji="1"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包含</a:t>
            </a:r>
            <a:r>
              <a:rPr kumimoji="1"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中的所有小写字母结点，</a:t>
            </a:r>
            <a:r>
              <a:rPr kumimoji="1"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L3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包含</a:t>
            </a:r>
            <a:r>
              <a:rPr kumimoji="1"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中的所有大写字母结点。</a:t>
            </a:r>
            <a:endParaRPr kumimoji="1" lang="en-US" altLang="zh-CN" sz="22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该算法如何设计</a:t>
            </a:r>
            <a:r>
              <a:rPr kumimoji="1" lang="zh-CN" altLang="en-US" sz="22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？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endParaRPr lang="zh-CN" altLang="en-US" sz="22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16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17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813752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800">
                <a:solidFill>
                  <a:srgbClr val="FF33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2-7</a:t>
            </a:r>
            <a:r>
              <a:rPr kumimoji="1" lang="en-US" altLang="zh-CN" sz="2800">
                <a:solidFill>
                  <a:srgbClr val="FF3300"/>
                </a:solidFill>
                <a:ea typeface="黑体" pitchFamily="49" charset="-122"/>
                <a:cs typeface="Times New Roman" pitchFamily="18" charset="0"/>
              </a:rPr>
              <a:t>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设计一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个算法，删除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中元素值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最大的结点（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假设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最大值结点是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唯一的）。</a:t>
            </a:r>
          </a:p>
        </p:txBody>
      </p:sp>
      <p:sp>
        <p:nvSpPr>
          <p:cNvPr id="80965" name="Text Box 69"/>
          <p:cNvSpPr txBox="1">
            <a:spLocks noChangeArrowheads="1"/>
          </p:cNvSpPr>
          <p:nvPr/>
        </p:nvSpPr>
        <p:spPr bwMode="auto">
          <a:xfrm>
            <a:off x="179388" y="2498725"/>
            <a:ext cx="43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L</a:t>
            </a:r>
          </a:p>
        </p:txBody>
      </p:sp>
      <p:sp>
        <p:nvSpPr>
          <p:cNvPr id="80920" name="Line 24"/>
          <p:cNvSpPr>
            <a:spLocks noChangeShapeType="1"/>
          </p:cNvSpPr>
          <p:nvPr/>
        </p:nvSpPr>
        <p:spPr bwMode="auto">
          <a:xfrm>
            <a:off x="842963" y="2786063"/>
            <a:ext cx="838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2" name="Line 26"/>
          <p:cNvSpPr>
            <a:spLocks noChangeShapeType="1"/>
          </p:cNvSpPr>
          <p:nvPr/>
        </p:nvSpPr>
        <p:spPr bwMode="auto">
          <a:xfrm>
            <a:off x="842963" y="2786063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3" name="Line 27"/>
          <p:cNvSpPr>
            <a:spLocks noChangeShapeType="1"/>
          </p:cNvSpPr>
          <p:nvPr/>
        </p:nvSpPr>
        <p:spPr bwMode="auto">
          <a:xfrm>
            <a:off x="1252538" y="278606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4" name="Line 28"/>
          <p:cNvSpPr>
            <a:spLocks noChangeShapeType="1"/>
          </p:cNvSpPr>
          <p:nvPr/>
        </p:nvSpPr>
        <p:spPr bwMode="auto">
          <a:xfrm>
            <a:off x="1681163" y="2786063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5" name="Rectangle 29"/>
          <p:cNvSpPr>
            <a:spLocks noChangeArrowheads="1"/>
          </p:cNvSpPr>
          <p:nvPr/>
        </p:nvSpPr>
        <p:spPr bwMode="auto">
          <a:xfrm>
            <a:off x="1252538" y="2786063"/>
            <a:ext cx="428625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>
              <a:spcBef>
                <a:spcPct val="20000"/>
              </a:spcBef>
            </a:pPr>
            <a:endParaRPr lang="zh-CN" altLang="zh-CN" sz="2800" b="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0926" name="Rectangle 30"/>
          <p:cNvSpPr>
            <a:spLocks noChangeArrowheads="1"/>
          </p:cNvSpPr>
          <p:nvPr/>
        </p:nvSpPr>
        <p:spPr bwMode="auto">
          <a:xfrm>
            <a:off x="842963" y="2786063"/>
            <a:ext cx="409575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>
              <a:spcBef>
                <a:spcPct val="20000"/>
              </a:spcBef>
            </a:pPr>
            <a:endParaRPr lang="zh-CN" altLang="zh-CN" sz="2800" b="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>
            <a:off x="479425" y="3003550"/>
            <a:ext cx="360000" cy="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8" name="Line 32"/>
          <p:cNvSpPr>
            <a:spLocks noChangeShapeType="1"/>
          </p:cNvSpPr>
          <p:nvPr/>
        </p:nvSpPr>
        <p:spPr bwMode="auto">
          <a:xfrm>
            <a:off x="1557338" y="3019425"/>
            <a:ext cx="557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6175375" y="3014663"/>
            <a:ext cx="557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7766050" y="2790825"/>
            <a:ext cx="838200" cy="517525"/>
            <a:chOff x="4752" y="2691"/>
            <a:chExt cx="528" cy="326"/>
          </a:xfrm>
        </p:grpSpPr>
        <p:sp>
          <p:nvSpPr>
            <p:cNvPr id="80931" name="Rectangle 35"/>
            <p:cNvSpPr>
              <a:spLocks noChangeArrowheads="1"/>
            </p:cNvSpPr>
            <p:nvPr/>
          </p:nvSpPr>
          <p:spPr bwMode="auto">
            <a:xfrm>
              <a:off x="4992" y="2691"/>
              <a:ext cx="288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0932" name="Rectangle 36"/>
            <p:cNvSpPr>
              <a:spLocks noChangeArrowheads="1"/>
            </p:cNvSpPr>
            <p:nvPr/>
          </p:nvSpPr>
          <p:spPr bwMode="auto">
            <a:xfrm>
              <a:off x="4752" y="2691"/>
              <a:ext cx="240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80933" name="Line 37"/>
            <p:cNvSpPr>
              <a:spLocks noChangeShapeType="1"/>
            </p:cNvSpPr>
            <p:nvPr/>
          </p:nvSpPr>
          <p:spPr bwMode="auto">
            <a:xfrm>
              <a:off x="4752" y="2691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34" name="Line 38"/>
            <p:cNvSpPr>
              <a:spLocks noChangeShapeType="1"/>
            </p:cNvSpPr>
            <p:nvPr/>
          </p:nvSpPr>
          <p:spPr bwMode="auto">
            <a:xfrm>
              <a:off x="4752" y="3017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35" name="Line 39"/>
            <p:cNvSpPr>
              <a:spLocks noChangeShapeType="1"/>
            </p:cNvSpPr>
            <p:nvPr/>
          </p:nvSpPr>
          <p:spPr bwMode="auto">
            <a:xfrm>
              <a:off x="475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36" name="Line 40"/>
            <p:cNvSpPr>
              <a:spLocks noChangeShapeType="1"/>
            </p:cNvSpPr>
            <p:nvPr/>
          </p:nvSpPr>
          <p:spPr bwMode="auto">
            <a:xfrm>
              <a:off x="499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5280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116138" y="2798763"/>
            <a:ext cx="838200" cy="517525"/>
            <a:chOff x="4752" y="2691"/>
            <a:chExt cx="528" cy="326"/>
          </a:xfrm>
        </p:grpSpPr>
        <p:sp>
          <p:nvSpPr>
            <p:cNvPr id="80939" name="Rectangle 43"/>
            <p:cNvSpPr>
              <a:spLocks noChangeArrowheads="1"/>
            </p:cNvSpPr>
            <p:nvPr/>
          </p:nvSpPr>
          <p:spPr bwMode="auto">
            <a:xfrm>
              <a:off x="4992" y="2691"/>
              <a:ext cx="288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0940" name="Rectangle 44"/>
            <p:cNvSpPr>
              <a:spLocks noChangeArrowheads="1"/>
            </p:cNvSpPr>
            <p:nvPr/>
          </p:nvSpPr>
          <p:spPr bwMode="auto">
            <a:xfrm>
              <a:off x="4752" y="2691"/>
              <a:ext cx="240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4752" y="2691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42" name="Line 46"/>
            <p:cNvSpPr>
              <a:spLocks noChangeShapeType="1"/>
            </p:cNvSpPr>
            <p:nvPr/>
          </p:nvSpPr>
          <p:spPr bwMode="auto">
            <a:xfrm>
              <a:off x="4752" y="3017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43" name="Line 47"/>
            <p:cNvSpPr>
              <a:spLocks noChangeShapeType="1"/>
            </p:cNvSpPr>
            <p:nvPr/>
          </p:nvSpPr>
          <p:spPr bwMode="auto">
            <a:xfrm>
              <a:off x="475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44" name="Line 48"/>
            <p:cNvSpPr>
              <a:spLocks noChangeShapeType="1"/>
            </p:cNvSpPr>
            <p:nvPr/>
          </p:nvSpPr>
          <p:spPr bwMode="auto">
            <a:xfrm>
              <a:off x="499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45" name="Line 49"/>
            <p:cNvSpPr>
              <a:spLocks noChangeShapeType="1"/>
            </p:cNvSpPr>
            <p:nvPr/>
          </p:nvSpPr>
          <p:spPr bwMode="auto">
            <a:xfrm>
              <a:off x="5280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954" name="Line 58"/>
          <p:cNvSpPr>
            <a:spLocks noChangeShapeType="1"/>
          </p:cNvSpPr>
          <p:nvPr/>
        </p:nvSpPr>
        <p:spPr bwMode="auto">
          <a:xfrm>
            <a:off x="2836863" y="3027363"/>
            <a:ext cx="557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5626100" y="2790825"/>
            <a:ext cx="838200" cy="517525"/>
            <a:chOff x="4752" y="2691"/>
            <a:chExt cx="528" cy="326"/>
          </a:xfrm>
        </p:grpSpPr>
        <p:sp>
          <p:nvSpPr>
            <p:cNvPr id="80957" name="Rectangle 61"/>
            <p:cNvSpPr>
              <a:spLocks noChangeArrowheads="1"/>
            </p:cNvSpPr>
            <p:nvPr/>
          </p:nvSpPr>
          <p:spPr bwMode="auto">
            <a:xfrm>
              <a:off x="4992" y="2691"/>
              <a:ext cx="288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0958" name="Rectangle 62"/>
            <p:cNvSpPr>
              <a:spLocks noChangeArrowheads="1"/>
            </p:cNvSpPr>
            <p:nvPr/>
          </p:nvSpPr>
          <p:spPr bwMode="auto">
            <a:xfrm>
              <a:off x="4752" y="2691"/>
              <a:ext cx="240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80959" name="Line 63"/>
            <p:cNvSpPr>
              <a:spLocks noChangeShapeType="1"/>
            </p:cNvSpPr>
            <p:nvPr/>
          </p:nvSpPr>
          <p:spPr bwMode="auto">
            <a:xfrm>
              <a:off x="4752" y="2691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60" name="Line 64"/>
            <p:cNvSpPr>
              <a:spLocks noChangeShapeType="1"/>
            </p:cNvSpPr>
            <p:nvPr/>
          </p:nvSpPr>
          <p:spPr bwMode="auto">
            <a:xfrm>
              <a:off x="4752" y="3017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61" name="Line 65"/>
            <p:cNvSpPr>
              <a:spLocks noChangeShapeType="1"/>
            </p:cNvSpPr>
            <p:nvPr/>
          </p:nvSpPr>
          <p:spPr bwMode="auto">
            <a:xfrm>
              <a:off x="475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62" name="Line 66"/>
            <p:cNvSpPr>
              <a:spLocks noChangeShapeType="1"/>
            </p:cNvSpPr>
            <p:nvPr/>
          </p:nvSpPr>
          <p:spPr bwMode="auto">
            <a:xfrm>
              <a:off x="499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63" name="Line 67"/>
            <p:cNvSpPr>
              <a:spLocks noChangeShapeType="1"/>
            </p:cNvSpPr>
            <p:nvPr/>
          </p:nvSpPr>
          <p:spPr bwMode="auto">
            <a:xfrm>
              <a:off x="5280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964" name="Text Box 68"/>
          <p:cNvSpPr txBox="1">
            <a:spLocks noChangeArrowheads="1"/>
          </p:cNvSpPr>
          <p:nvPr/>
        </p:nvSpPr>
        <p:spPr bwMode="auto">
          <a:xfrm>
            <a:off x="8126413" y="2876550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∧</a:t>
            </a:r>
          </a:p>
        </p:txBody>
      </p:sp>
      <p:sp>
        <p:nvSpPr>
          <p:cNvPr id="80966" name="Line 70"/>
          <p:cNvSpPr>
            <a:spLocks noChangeShapeType="1"/>
          </p:cNvSpPr>
          <p:nvPr/>
        </p:nvSpPr>
        <p:spPr bwMode="auto">
          <a:xfrm>
            <a:off x="7221538" y="3006725"/>
            <a:ext cx="557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67" name="Line 71"/>
          <p:cNvSpPr>
            <a:spLocks noChangeShapeType="1"/>
          </p:cNvSpPr>
          <p:nvPr/>
        </p:nvSpPr>
        <p:spPr bwMode="auto">
          <a:xfrm>
            <a:off x="5170488" y="30067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68" name="Text Box 72"/>
          <p:cNvSpPr txBox="1">
            <a:spLocks noChangeArrowheads="1"/>
          </p:cNvSpPr>
          <p:nvPr/>
        </p:nvSpPr>
        <p:spPr bwMode="auto">
          <a:xfrm>
            <a:off x="6769100" y="267970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cs typeface="Times New Roman" pitchFamily="18" charset="0"/>
              </a:rPr>
              <a:t>…</a:t>
            </a: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4481513" y="2794000"/>
            <a:ext cx="838200" cy="517525"/>
            <a:chOff x="4752" y="2691"/>
            <a:chExt cx="528" cy="326"/>
          </a:xfrm>
        </p:grpSpPr>
        <p:sp>
          <p:nvSpPr>
            <p:cNvPr id="80971" name="Rectangle 75"/>
            <p:cNvSpPr>
              <a:spLocks noChangeArrowheads="1"/>
            </p:cNvSpPr>
            <p:nvPr/>
          </p:nvSpPr>
          <p:spPr bwMode="auto">
            <a:xfrm>
              <a:off x="4992" y="2691"/>
              <a:ext cx="288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0972" name="Rectangle 76"/>
            <p:cNvSpPr>
              <a:spLocks noChangeArrowheads="1"/>
            </p:cNvSpPr>
            <p:nvPr/>
          </p:nvSpPr>
          <p:spPr bwMode="auto">
            <a:xfrm>
              <a:off x="4752" y="2691"/>
              <a:ext cx="240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80973" name="Line 77"/>
            <p:cNvSpPr>
              <a:spLocks noChangeShapeType="1"/>
            </p:cNvSpPr>
            <p:nvPr/>
          </p:nvSpPr>
          <p:spPr bwMode="auto">
            <a:xfrm>
              <a:off x="4752" y="2691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74" name="Line 78"/>
            <p:cNvSpPr>
              <a:spLocks noChangeShapeType="1"/>
            </p:cNvSpPr>
            <p:nvPr/>
          </p:nvSpPr>
          <p:spPr bwMode="auto">
            <a:xfrm>
              <a:off x="4752" y="3017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75" name="Line 79"/>
            <p:cNvSpPr>
              <a:spLocks noChangeShapeType="1"/>
            </p:cNvSpPr>
            <p:nvPr/>
          </p:nvSpPr>
          <p:spPr bwMode="auto">
            <a:xfrm>
              <a:off x="475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76" name="Line 80"/>
            <p:cNvSpPr>
              <a:spLocks noChangeShapeType="1"/>
            </p:cNvSpPr>
            <p:nvPr/>
          </p:nvSpPr>
          <p:spPr bwMode="auto">
            <a:xfrm>
              <a:off x="499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77" name="Line 81"/>
            <p:cNvSpPr>
              <a:spLocks noChangeShapeType="1"/>
            </p:cNvSpPr>
            <p:nvPr/>
          </p:nvSpPr>
          <p:spPr bwMode="auto">
            <a:xfrm>
              <a:off x="5280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978" name="Line 82"/>
          <p:cNvSpPr>
            <a:spLocks noChangeShapeType="1"/>
          </p:cNvSpPr>
          <p:nvPr/>
        </p:nvSpPr>
        <p:spPr bwMode="auto">
          <a:xfrm>
            <a:off x="4044950" y="300990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79" name="Text Box 83"/>
          <p:cNvSpPr txBox="1">
            <a:spLocks noChangeArrowheads="1"/>
          </p:cNvSpPr>
          <p:nvPr/>
        </p:nvSpPr>
        <p:spPr bwMode="auto">
          <a:xfrm>
            <a:off x="3386138" y="267970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cs typeface="Times New Roman" pitchFamily="18" charset="0"/>
              </a:rPr>
              <a:t>…</a:t>
            </a:r>
          </a:p>
        </p:txBody>
      </p: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4286248" y="2428868"/>
            <a:ext cx="2327275" cy="1820863"/>
            <a:chOff x="2699" y="1514"/>
            <a:chExt cx="1466" cy="1147"/>
          </a:xfrm>
        </p:grpSpPr>
        <p:sp>
          <p:nvSpPr>
            <p:cNvPr id="80980" name="Line 84"/>
            <p:cNvSpPr>
              <a:spLocks noChangeShapeType="1"/>
            </p:cNvSpPr>
            <p:nvPr/>
          </p:nvSpPr>
          <p:spPr bwMode="auto">
            <a:xfrm flipV="1">
              <a:off x="3877" y="2091"/>
              <a:ext cx="0" cy="3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81" name="Text Box 85"/>
            <p:cNvSpPr txBox="1">
              <a:spLocks noChangeArrowheads="1"/>
            </p:cNvSpPr>
            <p:nvPr/>
          </p:nvSpPr>
          <p:spPr bwMode="auto">
            <a:xfrm>
              <a:off x="3605" y="2409"/>
              <a:ext cx="5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 err="1"/>
                <a:t>maxp</a:t>
              </a:r>
              <a:endParaRPr lang="en-US" altLang="zh-CN" sz="2000" dirty="0"/>
            </a:p>
          </p:txBody>
        </p:sp>
        <p:sp>
          <p:nvSpPr>
            <p:cNvPr id="80982" name="Line 86"/>
            <p:cNvSpPr>
              <a:spLocks noChangeShapeType="1"/>
            </p:cNvSpPr>
            <p:nvPr/>
          </p:nvSpPr>
          <p:spPr bwMode="auto">
            <a:xfrm flipV="1">
              <a:off x="2971" y="2093"/>
              <a:ext cx="0" cy="3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83" name="Text Box 87"/>
            <p:cNvSpPr txBox="1">
              <a:spLocks noChangeArrowheads="1"/>
            </p:cNvSpPr>
            <p:nvPr/>
          </p:nvSpPr>
          <p:spPr bwMode="auto">
            <a:xfrm>
              <a:off x="2699" y="2411"/>
              <a:ext cx="7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 err="1"/>
                <a:t>maxpre</a:t>
              </a:r>
              <a:endParaRPr lang="en-US" altLang="zh-CN" sz="2000" dirty="0"/>
            </a:p>
          </p:txBody>
        </p:sp>
        <p:sp>
          <p:nvSpPr>
            <p:cNvPr id="80984" name="Oval 88"/>
            <p:cNvSpPr>
              <a:spLocks noChangeArrowheads="1"/>
            </p:cNvSpPr>
            <p:nvPr/>
          </p:nvSpPr>
          <p:spPr bwMode="auto">
            <a:xfrm>
              <a:off x="3440" y="1514"/>
              <a:ext cx="725" cy="74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 cap="rnd">
              <a:solidFill>
                <a:srgbClr val="33CC33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986" name="Line 90"/>
          <p:cNvSpPr>
            <a:spLocks noChangeShapeType="1"/>
          </p:cNvSpPr>
          <p:nvPr/>
        </p:nvSpPr>
        <p:spPr bwMode="auto">
          <a:xfrm>
            <a:off x="1250950" y="2794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87" name="Text Box 91"/>
          <p:cNvSpPr txBox="1">
            <a:spLocks noChangeArrowheads="1"/>
          </p:cNvSpPr>
          <p:nvPr/>
        </p:nvSpPr>
        <p:spPr bwMode="auto">
          <a:xfrm>
            <a:off x="900113" y="1628775"/>
            <a:ext cx="28082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算法设计思路</a:t>
            </a:r>
          </a:p>
        </p:txBody>
      </p: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4338638" y="1819275"/>
            <a:ext cx="3376634" cy="1203325"/>
            <a:chOff x="2733" y="1146"/>
            <a:chExt cx="1905" cy="758"/>
          </a:xfrm>
        </p:grpSpPr>
        <p:sp>
          <p:nvSpPr>
            <p:cNvPr id="80993" name="Freeform 97"/>
            <p:cNvSpPr>
              <a:spLocks/>
            </p:cNvSpPr>
            <p:nvPr/>
          </p:nvSpPr>
          <p:spPr bwMode="auto">
            <a:xfrm>
              <a:off x="3190" y="1396"/>
              <a:ext cx="1114" cy="508"/>
            </a:xfrm>
            <a:custGeom>
              <a:avLst/>
              <a:gdLst/>
              <a:ahLst/>
              <a:cxnLst>
                <a:cxn ang="0">
                  <a:pos x="2" y="508"/>
                </a:cxn>
                <a:cxn ang="0">
                  <a:pos x="138" y="76"/>
                </a:cxn>
                <a:cxn ang="0">
                  <a:pos x="834" y="52"/>
                </a:cxn>
                <a:cxn ang="0">
                  <a:pos x="1114" y="388"/>
                </a:cxn>
              </a:cxnLst>
              <a:rect l="0" t="0" r="r" b="b"/>
              <a:pathLst>
                <a:path w="1114" h="508">
                  <a:moveTo>
                    <a:pt x="2" y="508"/>
                  </a:moveTo>
                  <a:cubicBezTo>
                    <a:pt x="26" y="436"/>
                    <a:pt x="0" y="152"/>
                    <a:pt x="138" y="76"/>
                  </a:cubicBezTo>
                  <a:cubicBezTo>
                    <a:pt x="268" y="8"/>
                    <a:pt x="671" y="0"/>
                    <a:pt x="834" y="52"/>
                  </a:cubicBezTo>
                  <a:cubicBezTo>
                    <a:pt x="997" y="104"/>
                    <a:pt x="1056" y="318"/>
                    <a:pt x="1114" y="388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94" name="Text Box 98"/>
            <p:cNvSpPr txBox="1">
              <a:spLocks noChangeArrowheads="1"/>
            </p:cNvSpPr>
            <p:nvPr/>
          </p:nvSpPr>
          <p:spPr bwMode="auto">
            <a:xfrm>
              <a:off x="2733" y="1146"/>
              <a:ext cx="1905" cy="19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/>
                <a:t>maxpre</a:t>
              </a:r>
              <a:r>
                <a:rPr lang="en-US" altLang="zh-CN" sz="2000" dirty="0">
                  <a:latin typeface="+mn-ea"/>
                  <a:ea typeface="+mn-ea"/>
                </a:rPr>
                <a:t>-</a:t>
              </a:r>
              <a:r>
                <a:rPr lang="en-US" altLang="zh-CN" sz="2000"/>
                <a:t>&gt;next=maxp</a:t>
              </a:r>
              <a:r>
                <a:rPr lang="en-US" altLang="zh-CN" sz="2000">
                  <a:latin typeface="+mn-ea"/>
                  <a:ea typeface="+mn-ea"/>
                </a:rPr>
                <a:t>-</a:t>
              </a:r>
              <a:r>
                <a:rPr lang="en-US" altLang="zh-CN" sz="2000" dirty="0"/>
                <a:t>&gt;next</a:t>
              </a:r>
            </a:p>
          </p:txBody>
        </p:sp>
      </p:grpSp>
      <p:grpSp>
        <p:nvGrpSpPr>
          <p:cNvPr id="8" name="组合 70"/>
          <p:cNvGrpSpPr/>
          <p:nvPr/>
        </p:nvGrpSpPr>
        <p:grpSpPr>
          <a:xfrm>
            <a:off x="928662" y="3319463"/>
            <a:ext cx="1928826" cy="1652655"/>
            <a:chOff x="928662" y="3319463"/>
            <a:chExt cx="1928826" cy="1652655"/>
          </a:xfrm>
        </p:grpSpPr>
        <p:sp>
          <p:nvSpPr>
            <p:cNvPr id="80988" name="Line 92"/>
            <p:cNvSpPr>
              <a:spLocks noChangeShapeType="1"/>
            </p:cNvSpPr>
            <p:nvPr/>
          </p:nvSpPr>
          <p:spPr bwMode="auto">
            <a:xfrm flipV="1">
              <a:off x="2554288" y="3319463"/>
              <a:ext cx="0" cy="5762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89" name="Text Box 93"/>
            <p:cNvSpPr txBox="1">
              <a:spLocks noChangeArrowheads="1"/>
            </p:cNvSpPr>
            <p:nvPr/>
          </p:nvSpPr>
          <p:spPr bwMode="auto">
            <a:xfrm>
              <a:off x="2409825" y="3824288"/>
              <a:ext cx="3619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p</a:t>
              </a:r>
            </a:p>
          </p:txBody>
        </p:sp>
        <p:sp>
          <p:nvSpPr>
            <p:cNvPr id="80990" name="Line 94"/>
            <p:cNvSpPr>
              <a:spLocks noChangeShapeType="1"/>
            </p:cNvSpPr>
            <p:nvPr/>
          </p:nvSpPr>
          <p:spPr bwMode="auto">
            <a:xfrm flipV="1">
              <a:off x="1258888" y="3319463"/>
              <a:ext cx="0" cy="5762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91" name="Text Box 95"/>
            <p:cNvSpPr txBox="1">
              <a:spLocks noChangeArrowheads="1"/>
            </p:cNvSpPr>
            <p:nvPr/>
          </p:nvSpPr>
          <p:spPr bwMode="auto">
            <a:xfrm>
              <a:off x="1004888" y="3824288"/>
              <a:ext cx="6492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pre</a:t>
              </a:r>
            </a:p>
          </p:txBody>
        </p:sp>
        <p:sp>
          <p:nvSpPr>
            <p:cNvPr id="69" name="左大括号 68"/>
            <p:cNvSpPr/>
            <p:nvPr/>
          </p:nvSpPr>
          <p:spPr>
            <a:xfrm rot="16200000">
              <a:off x="1803075" y="3697595"/>
              <a:ext cx="180000" cy="1357322"/>
            </a:xfrm>
            <a:prstGeom prst="leftBrac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28662" y="4572008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一对同步指针</a:t>
              </a:r>
            </a:p>
          </p:txBody>
        </p:sp>
      </p:grp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5185E-6 L 0.65208 0.0006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323850" y="285728"/>
            <a:ext cx="8640763" cy="470898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delmaxnode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*&amp;L)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*p=L-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*pre=L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*maxp=p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maxpre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=pre;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(p!=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NULL)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if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-&gt;data&lt;p-&gt;data)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若找到一个更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大的结点</a:t>
            </a:r>
            <a:endParaRPr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=p;	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更改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</a:t>
            </a:r>
            <a:endParaRPr lang="en-US" altLang="zh-CN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maxpre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=pre;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更改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maxpre</a:t>
            </a:r>
            <a:endParaRPr lang="en-US" altLang="zh-CN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pre=p;		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同步后移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一个结点</a:t>
            </a:r>
            <a:endParaRPr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p=p-&gt;next;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maxpre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-&gt;next=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-&gt;next;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500034" y="5143512"/>
            <a:ext cx="4676778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该算法的时间复杂度为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714348" y="1149478"/>
            <a:ext cx="7858180" cy="4708414"/>
            <a:chOff x="714348" y="1214422"/>
            <a:chExt cx="7858180" cy="4708414"/>
          </a:xfrm>
        </p:grpSpPr>
        <p:sp>
          <p:nvSpPr>
            <p:cNvPr id="4" name="矩形 3"/>
            <p:cNvSpPr/>
            <p:nvPr/>
          </p:nvSpPr>
          <p:spPr>
            <a:xfrm>
              <a:off x="714348" y="1214422"/>
              <a:ext cx="7786742" cy="264320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5400000">
              <a:off x="6500826" y="4572008"/>
              <a:ext cx="142876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072198" y="5214950"/>
              <a:ext cx="25003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查找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最大值结点的前驱结点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*</a:t>
              </a:r>
              <a:r>
                <a:rPr kumimoji="1" lang="en-US" altLang="zh-CN" sz="2000" dirty="0" err="1">
                  <a:ea typeface="楷体" pitchFamily="49" charset="-122"/>
                  <a:cs typeface="Times New Roman" pitchFamily="18" charset="0"/>
                </a:rPr>
                <a:t>maxpre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714348" y="4000504"/>
            <a:ext cx="7786742" cy="2214578"/>
            <a:chOff x="714348" y="4000504"/>
            <a:chExt cx="7786742" cy="2214578"/>
          </a:xfrm>
        </p:grpSpPr>
        <p:sp>
          <p:nvSpPr>
            <p:cNvPr id="10" name="矩形 9"/>
            <p:cNvSpPr/>
            <p:nvPr/>
          </p:nvSpPr>
          <p:spPr>
            <a:xfrm>
              <a:off x="714348" y="4000504"/>
              <a:ext cx="7786742" cy="7143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4464843" y="5107793"/>
              <a:ext cx="785818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609968" y="5507196"/>
              <a:ext cx="25003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删除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最大值结点并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释放空间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8291512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800">
                <a:solidFill>
                  <a:srgbClr val="FF33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2-8</a:t>
            </a:r>
            <a:r>
              <a:rPr kumimoji="1" lang="en-US" altLang="zh-CN" sz="2800">
                <a:solidFill>
                  <a:srgbClr val="FF33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有一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个带头结点的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（至少有一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个数据结点），设计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一个算法使其元素递增有序排列。</a:t>
            </a:r>
          </a:p>
        </p:txBody>
      </p:sp>
      <p:grpSp>
        <p:nvGrpSpPr>
          <p:cNvPr id="2" name="组合 32"/>
          <p:cNvGrpSpPr/>
          <p:nvPr/>
        </p:nvGrpSpPr>
        <p:grpSpPr>
          <a:xfrm>
            <a:off x="179388" y="1916113"/>
            <a:ext cx="7597775" cy="2770253"/>
            <a:chOff x="179388" y="1916113"/>
            <a:chExt cx="7597775" cy="2770253"/>
          </a:xfrm>
        </p:grpSpPr>
        <p:sp>
          <p:nvSpPr>
            <p:cNvPr id="201734" name="Text Box 6"/>
            <p:cNvSpPr txBox="1">
              <a:spLocks noChangeArrowheads="1"/>
            </p:cNvSpPr>
            <p:nvPr/>
          </p:nvSpPr>
          <p:spPr bwMode="auto">
            <a:xfrm>
              <a:off x="179388" y="3494088"/>
              <a:ext cx="5540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L</a:t>
              </a:r>
            </a:p>
          </p:txBody>
        </p:sp>
        <p:sp>
          <p:nvSpPr>
            <p:cNvPr id="201731" name="Rectangle 3"/>
            <p:cNvSpPr>
              <a:spLocks noChangeArrowheads="1"/>
            </p:cNvSpPr>
            <p:nvPr/>
          </p:nvSpPr>
          <p:spPr bwMode="auto">
            <a:xfrm>
              <a:off x="854075" y="34940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32" name="Rectangle 4"/>
            <p:cNvSpPr>
              <a:spLocks noChangeArrowheads="1"/>
            </p:cNvSpPr>
            <p:nvPr/>
          </p:nvSpPr>
          <p:spPr bwMode="auto">
            <a:xfrm>
              <a:off x="1214438" y="349408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33" name="Line 5"/>
            <p:cNvSpPr>
              <a:spLocks noChangeShapeType="1"/>
            </p:cNvSpPr>
            <p:nvPr/>
          </p:nvSpPr>
          <p:spPr bwMode="auto">
            <a:xfrm>
              <a:off x="506413" y="3673475"/>
              <a:ext cx="360362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35" name="Rectangle 7"/>
            <p:cNvSpPr>
              <a:spLocks noChangeArrowheads="1"/>
            </p:cNvSpPr>
            <p:nvPr/>
          </p:nvSpPr>
          <p:spPr bwMode="auto">
            <a:xfrm>
              <a:off x="4787900" y="34940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36" name="Rectangle 8"/>
            <p:cNvSpPr>
              <a:spLocks noChangeArrowheads="1"/>
            </p:cNvSpPr>
            <p:nvPr/>
          </p:nvSpPr>
          <p:spPr bwMode="auto">
            <a:xfrm>
              <a:off x="5148263" y="349408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201737" name="Rectangle 9"/>
            <p:cNvSpPr>
              <a:spLocks noChangeArrowheads="1"/>
            </p:cNvSpPr>
            <p:nvPr/>
          </p:nvSpPr>
          <p:spPr bwMode="auto">
            <a:xfrm>
              <a:off x="4643438" y="249078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38" name="Rectangle 10"/>
            <p:cNvSpPr>
              <a:spLocks noChangeArrowheads="1"/>
            </p:cNvSpPr>
            <p:nvPr/>
          </p:nvSpPr>
          <p:spPr bwMode="auto">
            <a:xfrm>
              <a:off x="5003800" y="24907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39" name="Rectangle 11"/>
            <p:cNvSpPr>
              <a:spLocks noChangeArrowheads="1"/>
            </p:cNvSpPr>
            <p:nvPr/>
          </p:nvSpPr>
          <p:spPr bwMode="auto">
            <a:xfrm>
              <a:off x="7056438" y="249078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40" name="Rectangle 12"/>
            <p:cNvSpPr>
              <a:spLocks noChangeArrowheads="1"/>
            </p:cNvSpPr>
            <p:nvPr/>
          </p:nvSpPr>
          <p:spPr bwMode="auto">
            <a:xfrm>
              <a:off x="7416800" y="24907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201741" name="Freeform 13"/>
            <p:cNvSpPr>
              <a:spLocks/>
            </p:cNvSpPr>
            <p:nvPr/>
          </p:nvSpPr>
          <p:spPr bwMode="auto">
            <a:xfrm>
              <a:off x="6581775" y="2668588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42" name="Freeform 14"/>
            <p:cNvSpPr>
              <a:spLocks/>
            </p:cNvSpPr>
            <p:nvPr/>
          </p:nvSpPr>
          <p:spPr bwMode="auto">
            <a:xfrm>
              <a:off x="4238625" y="367030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43" name="Text Box 15"/>
            <p:cNvSpPr txBox="1">
              <a:spLocks noChangeArrowheads="1"/>
            </p:cNvSpPr>
            <p:nvPr/>
          </p:nvSpPr>
          <p:spPr bwMode="auto">
            <a:xfrm>
              <a:off x="4752975" y="1916113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p</a:t>
              </a:r>
            </a:p>
          </p:txBody>
        </p:sp>
        <p:sp>
          <p:nvSpPr>
            <p:cNvPr id="201744" name="Freeform 16"/>
            <p:cNvSpPr>
              <a:spLocks/>
            </p:cNvSpPr>
            <p:nvPr/>
          </p:nvSpPr>
          <p:spPr bwMode="auto">
            <a:xfrm>
              <a:off x="5113338" y="2670175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45" name="Text Box 17"/>
            <p:cNvSpPr txBox="1">
              <a:spLocks noChangeArrowheads="1"/>
            </p:cNvSpPr>
            <p:nvPr/>
          </p:nvSpPr>
          <p:spPr bwMode="auto">
            <a:xfrm>
              <a:off x="5761038" y="2249488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46" name="Line 18"/>
            <p:cNvSpPr>
              <a:spLocks noChangeShapeType="1"/>
            </p:cNvSpPr>
            <p:nvPr/>
          </p:nvSpPr>
          <p:spPr bwMode="auto">
            <a:xfrm>
              <a:off x="4772025" y="2132013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47" name="Freeform 19"/>
            <p:cNvSpPr>
              <a:spLocks/>
            </p:cNvSpPr>
            <p:nvPr/>
          </p:nvSpPr>
          <p:spPr bwMode="auto">
            <a:xfrm>
              <a:off x="3497263" y="2876550"/>
              <a:ext cx="1371600" cy="654050"/>
            </a:xfrm>
            <a:custGeom>
              <a:avLst/>
              <a:gdLst/>
              <a:ahLst/>
              <a:cxnLst>
                <a:cxn ang="0">
                  <a:pos x="864" y="0"/>
                </a:cxn>
                <a:cxn ang="0">
                  <a:pos x="720" y="64"/>
                </a:cxn>
                <a:cxn ang="0">
                  <a:pos x="416" y="120"/>
                </a:cxn>
                <a:cxn ang="0">
                  <a:pos x="176" y="200"/>
                </a:cxn>
                <a:cxn ang="0">
                  <a:pos x="0" y="412"/>
                </a:cxn>
              </a:cxnLst>
              <a:rect l="0" t="0" r="r" b="b"/>
              <a:pathLst>
                <a:path w="864" h="412">
                  <a:moveTo>
                    <a:pt x="864" y="0"/>
                  </a:moveTo>
                  <a:cubicBezTo>
                    <a:pt x="864" y="0"/>
                    <a:pt x="795" y="44"/>
                    <a:pt x="720" y="64"/>
                  </a:cubicBezTo>
                  <a:cubicBezTo>
                    <a:pt x="645" y="84"/>
                    <a:pt x="507" y="97"/>
                    <a:pt x="416" y="120"/>
                  </a:cubicBezTo>
                  <a:cubicBezTo>
                    <a:pt x="325" y="143"/>
                    <a:pt x="245" y="151"/>
                    <a:pt x="176" y="200"/>
                  </a:cubicBezTo>
                  <a:cubicBezTo>
                    <a:pt x="107" y="249"/>
                    <a:pt x="37" y="368"/>
                    <a:pt x="0" y="412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48" name="Rectangle 20"/>
            <p:cNvSpPr>
              <a:spLocks noChangeArrowheads="1"/>
            </p:cNvSpPr>
            <p:nvPr/>
          </p:nvSpPr>
          <p:spPr bwMode="auto">
            <a:xfrm>
              <a:off x="2508250" y="350043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49" name="Rectangle 21"/>
            <p:cNvSpPr>
              <a:spLocks noChangeArrowheads="1"/>
            </p:cNvSpPr>
            <p:nvPr/>
          </p:nvSpPr>
          <p:spPr bwMode="auto">
            <a:xfrm>
              <a:off x="2868613" y="350043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50" name="Freeform 22"/>
            <p:cNvSpPr>
              <a:spLocks/>
            </p:cNvSpPr>
            <p:nvPr/>
          </p:nvSpPr>
          <p:spPr bwMode="auto">
            <a:xfrm>
              <a:off x="1258888" y="367665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51" name="Freeform 23"/>
            <p:cNvSpPr>
              <a:spLocks/>
            </p:cNvSpPr>
            <p:nvPr/>
          </p:nvSpPr>
          <p:spPr bwMode="auto">
            <a:xfrm>
              <a:off x="3060700" y="367030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52" name="Text Box 24"/>
            <p:cNvSpPr txBox="1">
              <a:spLocks noChangeArrowheads="1"/>
            </p:cNvSpPr>
            <p:nvPr/>
          </p:nvSpPr>
          <p:spPr bwMode="auto">
            <a:xfrm>
              <a:off x="3636963" y="3281363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53" name="Text Box 25"/>
            <p:cNvSpPr txBox="1">
              <a:spLocks noChangeArrowheads="1"/>
            </p:cNvSpPr>
            <p:nvPr/>
          </p:nvSpPr>
          <p:spPr bwMode="auto">
            <a:xfrm>
              <a:off x="2657475" y="2924175"/>
              <a:ext cx="5461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</a:rPr>
                <a:t>pre</a:t>
              </a:r>
            </a:p>
          </p:txBody>
        </p:sp>
        <p:sp>
          <p:nvSpPr>
            <p:cNvPr id="201754" name="Line 26"/>
            <p:cNvSpPr>
              <a:spLocks noChangeShapeType="1"/>
            </p:cNvSpPr>
            <p:nvPr/>
          </p:nvSpPr>
          <p:spPr bwMode="auto">
            <a:xfrm>
              <a:off x="2676525" y="3140075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55" name="Text Box 27"/>
            <p:cNvSpPr txBox="1">
              <a:spLocks noChangeArrowheads="1"/>
            </p:cNvSpPr>
            <p:nvPr/>
          </p:nvSpPr>
          <p:spPr bwMode="auto">
            <a:xfrm>
              <a:off x="1763713" y="3284538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56" name="Line 28"/>
            <p:cNvSpPr>
              <a:spLocks noChangeShapeType="1"/>
            </p:cNvSpPr>
            <p:nvPr/>
          </p:nvSpPr>
          <p:spPr bwMode="auto">
            <a:xfrm>
              <a:off x="2268538" y="367823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右大括号 28"/>
            <p:cNvSpPr/>
            <p:nvPr/>
          </p:nvSpPr>
          <p:spPr>
            <a:xfrm rot="5400000">
              <a:off x="3070959" y="2286835"/>
              <a:ext cx="216000" cy="378621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14546" y="4286256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有序单链表</a:t>
              </a:r>
            </a:p>
          </p:txBody>
        </p:sp>
        <p:sp>
          <p:nvSpPr>
            <p:cNvPr id="31" name="Text Box 91"/>
            <p:cNvSpPr txBox="1">
              <a:spLocks noChangeArrowheads="1"/>
            </p:cNvSpPr>
            <p:nvPr/>
          </p:nvSpPr>
          <p:spPr bwMode="auto">
            <a:xfrm>
              <a:off x="785786" y="2000240"/>
              <a:ext cx="2808287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</a:rPr>
                <a:t>算法设计思路</a:t>
              </a: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44493" y="285728"/>
            <a:ext cx="8856663" cy="193899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sort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LinkNode *p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*pre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p=L-&gt;next-&gt;next;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L-&gt;next-&gt;next=NULL;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构造只含一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个数据结点的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有序表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1111284" y="2571744"/>
            <a:ext cx="5951499" cy="3500462"/>
            <a:chOff x="1111284" y="2571744"/>
            <a:chExt cx="5951499" cy="350046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785971" y="394174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146334" y="394174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438309" y="4121135"/>
              <a:ext cx="360362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111284" y="3941748"/>
              <a:ext cx="5540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779705" y="394174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140068" y="394174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929058" y="350360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289420" y="350360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6342058" y="350360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6702420" y="350360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5867395" y="3681409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4038595" y="2928934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p</a:t>
              </a: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398958" y="3682996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5046658" y="3262309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057645" y="3144834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2190784" y="412431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85852" y="4506913"/>
              <a:ext cx="25622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含一</a:t>
              </a:r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个数据结点的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单链表是有序单链表</a:t>
              </a:r>
            </a:p>
          </p:txBody>
        </p:sp>
        <p:sp>
          <p:nvSpPr>
            <p:cNvPr id="35" name="下箭头 34"/>
            <p:cNvSpPr/>
            <p:nvPr/>
          </p:nvSpPr>
          <p:spPr>
            <a:xfrm>
              <a:off x="3143240" y="2571744"/>
              <a:ext cx="285752" cy="642942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右大括号 35"/>
            <p:cNvSpPr/>
            <p:nvPr/>
          </p:nvSpPr>
          <p:spPr>
            <a:xfrm rot="5400000">
              <a:off x="4285405" y="3572719"/>
              <a:ext cx="216000" cy="378621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43240" y="5672096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将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拆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分为两个部分</a:t>
              </a: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5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44493" y="642918"/>
            <a:ext cx="8856663" cy="378565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p!=NULL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q=p-&gt;next;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//q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保存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结点后继结点的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指针</a:t>
            </a:r>
            <a:endParaRPr kumimoji="1" lang="en-US" altLang="zh-CN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pre=L;  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从有序表开头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进行比较，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指向插入*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的前驱结点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(pre-&gt;next!=NULL &amp;&amp; pre-&gt;next-&gt;data&lt;p-&gt;data)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pre=pre-&gt;next;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在有序表中找插入*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的前驱结点*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</a:p>
          <a:p>
            <a:pPr algn="l"/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p-&gt;next=pre-&gt;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pre-&gt;next=p;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p=q;	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扫描原单链表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余下的结点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928662" y="2814576"/>
            <a:ext cx="7929618" cy="2257498"/>
            <a:chOff x="928662" y="4000504"/>
            <a:chExt cx="7929618" cy="2257498"/>
          </a:xfrm>
        </p:grpSpPr>
        <p:sp>
          <p:nvSpPr>
            <p:cNvPr id="6" name="TextBox 5"/>
            <p:cNvSpPr txBox="1"/>
            <p:nvPr/>
          </p:nvSpPr>
          <p:spPr>
            <a:xfrm>
              <a:off x="1071538" y="5857892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在*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pre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之后插入*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p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28662" y="4000504"/>
              <a:ext cx="7929618" cy="97161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5400000">
              <a:off x="1807378" y="5450724"/>
              <a:ext cx="957212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2"/>
          <p:cNvGrpSpPr/>
          <p:nvPr/>
        </p:nvGrpSpPr>
        <p:grpSpPr>
          <a:xfrm>
            <a:off x="928662" y="1500174"/>
            <a:ext cx="7929618" cy="3257630"/>
            <a:chOff x="928662" y="2714620"/>
            <a:chExt cx="7929618" cy="3257630"/>
          </a:xfrm>
        </p:grpSpPr>
        <p:sp>
          <p:nvSpPr>
            <p:cNvPr id="3" name="矩形 2"/>
            <p:cNvSpPr/>
            <p:nvPr/>
          </p:nvSpPr>
          <p:spPr>
            <a:xfrm>
              <a:off x="928662" y="2714620"/>
              <a:ext cx="7929618" cy="114300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 rot="5400000">
              <a:off x="2643687" y="4714603"/>
              <a:ext cx="1714280" cy="79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000100" y="5572140"/>
              <a:ext cx="55007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在有序单链表中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查找插入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结点的前驱结点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*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pre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00034" y="5000636"/>
            <a:ext cx="4676778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该算法的时间复杂度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3000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6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928662" y="2285992"/>
            <a:ext cx="76438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单链表有尾插法和头插法两种建表算法。</a:t>
            </a:r>
            <a:endParaRPr kumimoji="1" lang="en-US" altLang="zh-CN" dirty="0">
              <a:latin typeface="楷体" pitchFamily="49" charset="-122"/>
              <a:ea typeface="楷体" pitchFamily="49" charset="-122"/>
            </a:endParaRP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很多算法是以这两个建表算法为基础进行设计的。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1285860"/>
            <a:ext cx="4929222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  <a:sym typeface="Wingdings"/>
              </a:rPr>
              <a:t></a:t>
            </a:r>
            <a:r>
              <a:rPr lang="zh-CN" altLang="en-US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  <a:sym typeface="Wingdings"/>
              </a:rPr>
              <a:t> 以建表算法为基础的算法设计  </a:t>
            </a:r>
            <a:endParaRPr lang="zh-CN" altLang="en-US" dirty="0">
              <a:solidFill>
                <a:srgbClr val="FF33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7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8358246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80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kumimoji="1" lang="en-US" altLang="zh-CN" sz="280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】 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假设</a:t>
            </a:r>
            <a:r>
              <a:rPr kumimoji="1" lang="zh-CN" altLang="zh-CN" dirty="0">
                <a:ea typeface="楷体" pitchFamily="49" charset="-122"/>
                <a:cs typeface="Times New Roman" pitchFamily="18" charset="0"/>
              </a:rPr>
              <a:t>有一</a:t>
            </a:r>
            <a:r>
              <a:rPr kumimoji="1" lang="zh-CN" altLang="zh-CN">
                <a:ea typeface="楷体" pitchFamily="49" charset="-122"/>
                <a:cs typeface="Times New Roman" pitchFamily="18" charset="0"/>
              </a:rPr>
              <a:t>个带头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结点</a:t>
            </a:r>
            <a:r>
              <a:rPr kumimoji="1" lang="zh-CN" altLang="zh-CN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zh-CN" dirty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={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。设计一个算法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将所有结点逆置，即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　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={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-25000"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428728" y="2285992"/>
            <a:ext cx="6338924" cy="2643206"/>
            <a:chOff x="857224" y="2285992"/>
            <a:chExt cx="6338924" cy="2643206"/>
          </a:xfrm>
        </p:grpSpPr>
        <p:sp>
          <p:nvSpPr>
            <p:cNvPr id="3" name="Rectangle 32"/>
            <p:cNvSpPr>
              <a:spLocks noChangeArrowheads="1"/>
            </p:cNvSpPr>
            <p:nvPr/>
          </p:nvSpPr>
          <p:spPr bwMode="auto">
            <a:xfrm>
              <a:off x="1484287" y="456248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>
              <a:off x="1844649" y="456248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  <a:endParaRPr lang="zh-CN" altLang="zh-CN" sz="1800" dirty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" name="Line 34"/>
            <p:cNvSpPr>
              <a:spLocks noChangeShapeType="1"/>
            </p:cNvSpPr>
            <p:nvPr/>
          </p:nvSpPr>
          <p:spPr bwMode="auto">
            <a:xfrm>
              <a:off x="1136624" y="4741873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Text Box 35"/>
            <p:cNvSpPr txBox="1">
              <a:spLocks noChangeArrowheads="1"/>
            </p:cNvSpPr>
            <p:nvPr/>
          </p:nvSpPr>
          <p:spPr bwMode="auto">
            <a:xfrm>
              <a:off x="857224" y="4562486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7" name="Rectangle 36"/>
            <p:cNvSpPr>
              <a:spLocks noChangeArrowheads="1"/>
            </p:cNvSpPr>
            <p:nvPr/>
          </p:nvSpPr>
          <p:spPr bwMode="auto">
            <a:xfrm>
              <a:off x="3081390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" name="Rectangle 37"/>
            <p:cNvSpPr>
              <a:spLocks noChangeArrowheads="1"/>
            </p:cNvSpPr>
            <p:nvPr/>
          </p:nvSpPr>
          <p:spPr bwMode="auto">
            <a:xfrm>
              <a:off x="3441753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4149778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auto">
            <a:xfrm>
              <a:off x="4510140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>
              <a:off x="3802115" y="373380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6475423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6835785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15" name="Freeform 49"/>
            <p:cNvSpPr>
              <a:spLocks/>
            </p:cNvSpPr>
            <p:nvPr/>
          </p:nvSpPr>
          <p:spPr bwMode="auto">
            <a:xfrm>
              <a:off x="4619678" y="373380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Freeform 44"/>
            <p:cNvSpPr>
              <a:spLocks/>
            </p:cNvSpPr>
            <p:nvPr/>
          </p:nvSpPr>
          <p:spPr bwMode="auto">
            <a:xfrm>
              <a:off x="6000760" y="373222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50"/>
            <p:cNvSpPr txBox="1">
              <a:spLocks noChangeArrowheads="1"/>
            </p:cNvSpPr>
            <p:nvPr/>
          </p:nvSpPr>
          <p:spPr bwMode="auto">
            <a:xfrm>
              <a:off x="5321354" y="3349629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latin typeface="Arial"/>
                  <a:ea typeface="宋体" pitchFamily="2" charset="-122"/>
                </a:rPr>
                <a:t>…</a:t>
              </a:r>
              <a:endParaRPr lang="en-US" altLang="zh-CN" sz="3200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1" name="Text Box 91"/>
            <p:cNvSpPr txBox="1">
              <a:spLocks noChangeArrowheads="1"/>
            </p:cNvSpPr>
            <p:nvPr/>
          </p:nvSpPr>
          <p:spPr bwMode="auto">
            <a:xfrm>
              <a:off x="857224" y="2285992"/>
              <a:ext cx="2808287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算法设计思路</a:t>
              </a:r>
            </a:p>
          </p:txBody>
        </p:sp>
        <p:cxnSp>
          <p:nvCxnSpPr>
            <p:cNvPr id="23" name="直接箭头连接符 22"/>
            <p:cNvCxnSpPr>
              <a:endCxn id="7" idx="0"/>
            </p:cNvCxnSpPr>
            <p:nvPr/>
          </p:nvCxnSpPr>
          <p:spPr>
            <a:xfrm rot="5400000">
              <a:off x="3121464" y="3354794"/>
              <a:ext cx="339735" cy="595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249652" y="3000372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</a:t>
              </a:r>
              <a:endParaRPr lang="zh-CN" altLang="en-US" sz="2000" dirty="0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2324100" y="3786717"/>
              <a:ext cx="660400" cy="658283"/>
            </a:xfrm>
            <a:custGeom>
              <a:avLst/>
              <a:gdLst>
                <a:gd name="connsiteX0" fmla="*/ 660400 w 660400"/>
                <a:gd name="connsiteY0" fmla="*/ 10583 h 658283"/>
                <a:gd name="connsiteX1" fmla="*/ 482600 w 660400"/>
                <a:gd name="connsiteY1" fmla="*/ 35983 h 658283"/>
                <a:gd name="connsiteX2" fmla="*/ 203200 w 660400"/>
                <a:gd name="connsiteY2" fmla="*/ 226483 h 658283"/>
                <a:gd name="connsiteX3" fmla="*/ 0 w 660400"/>
                <a:gd name="connsiteY3" fmla="*/ 658283 h 65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400" h="658283">
                  <a:moveTo>
                    <a:pt x="660400" y="10583"/>
                  </a:moveTo>
                  <a:cubicBezTo>
                    <a:pt x="609600" y="5291"/>
                    <a:pt x="558800" y="0"/>
                    <a:pt x="482600" y="35983"/>
                  </a:cubicBezTo>
                  <a:cubicBezTo>
                    <a:pt x="406400" y="71966"/>
                    <a:pt x="283633" y="122766"/>
                    <a:pt x="203200" y="226483"/>
                  </a:cubicBezTo>
                  <a:cubicBezTo>
                    <a:pt x="122767" y="330200"/>
                    <a:pt x="61383" y="494241"/>
                    <a:pt x="0" y="658283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2571736" y="4143380"/>
              <a:ext cx="18716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头插法建表</a:t>
              </a: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8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8597" y="285728"/>
            <a:ext cx="6715172" cy="163121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Reverse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*p=L-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L-&gt;next=NULL;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00100" y="2285992"/>
            <a:ext cx="6338924" cy="3400506"/>
            <a:chOff x="1000100" y="2285992"/>
            <a:chExt cx="6338924" cy="3400506"/>
          </a:xfrm>
        </p:grpSpPr>
        <p:sp>
          <p:nvSpPr>
            <p:cNvPr id="4" name="Rectangle 32"/>
            <p:cNvSpPr>
              <a:spLocks noChangeArrowheads="1"/>
            </p:cNvSpPr>
            <p:nvPr/>
          </p:nvSpPr>
          <p:spPr bwMode="auto">
            <a:xfrm>
              <a:off x="1627163" y="435769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" name="Rectangle 33"/>
            <p:cNvSpPr>
              <a:spLocks noChangeArrowheads="1"/>
            </p:cNvSpPr>
            <p:nvPr/>
          </p:nvSpPr>
          <p:spPr bwMode="auto">
            <a:xfrm>
              <a:off x="1987525" y="435769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  <a:endParaRPr lang="zh-CN" altLang="zh-CN" sz="1800" dirty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" name="Line 34"/>
            <p:cNvSpPr>
              <a:spLocks noChangeShapeType="1"/>
            </p:cNvSpPr>
            <p:nvPr/>
          </p:nvSpPr>
          <p:spPr bwMode="auto">
            <a:xfrm>
              <a:off x="1279500" y="4537081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35"/>
            <p:cNvSpPr txBox="1">
              <a:spLocks noChangeArrowheads="1"/>
            </p:cNvSpPr>
            <p:nvPr/>
          </p:nvSpPr>
          <p:spPr bwMode="auto">
            <a:xfrm>
              <a:off x="1000100" y="4357694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3224266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3584568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4292654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auto">
            <a:xfrm>
              <a:off x="4653016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6618299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6978661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15" name="Freeform 49"/>
            <p:cNvSpPr>
              <a:spLocks/>
            </p:cNvSpPr>
            <p:nvPr/>
          </p:nvSpPr>
          <p:spPr bwMode="auto">
            <a:xfrm>
              <a:off x="4762554" y="373380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Freeform 44"/>
            <p:cNvSpPr>
              <a:spLocks/>
            </p:cNvSpPr>
            <p:nvPr/>
          </p:nvSpPr>
          <p:spPr bwMode="auto">
            <a:xfrm>
              <a:off x="6143636" y="373222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5464230" y="3349629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latin typeface="Arial"/>
                  <a:ea typeface="宋体" pitchFamily="2" charset="-122"/>
                </a:rPr>
                <a:t>…</a:t>
              </a:r>
              <a:endParaRPr lang="en-US" altLang="zh-CN" sz="3200" b="0" dirty="0">
                <a:latin typeface="Verdana" pitchFamily="34" charset="0"/>
                <a:ea typeface="宋体" pitchFamily="2" charset="-122"/>
              </a:endParaRPr>
            </a:p>
          </p:txBody>
        </p:sp>
        <p:cxnSp>
          <p:nvCxnSpPr>
            <p:cNvPr id="19" name="直接箭头连接符 18"/>
            <p:cNvCxnSpPr>
              <a:endCxn id="8" idx="0"/>
            </p:cNvCxnSpPr>
            <p:nvPr/>
          </p:nvCxnSpPr>
          <p:spPr>
            <a:xfrm rot="5400000">
              <a:off x="3264340" y="3354794"/>
              <a:ext cx="339735" cy="595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392528" y="3000372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</a:t>
              </a:r>
              <a:endParaRPr lang="zh-CN" altLang="en-US" sz="2000" dirty="0"/>
            </a:p>
          </p:txBody>
        </p:sp>
        <p:sp>
          <p:nvSpPr>
            <p:cNvPr id="23" name="下箭头 22"/>
            <p:cNvSpPr/>
            <p:nvPr/>
          </p:nvSpPr>
          <p:spPr>
            <a:xfrm>
              <a:off x="3929058" y="2285992"/>
              <a:ext cx="285752" cy="642942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右大括号 23"/>
            <p:cNvSpPr/>
            <p:nvPr/>
          </p:nvSpPr>
          <p:spPr>
            <a:xfrm rot="5400000">
              <a:off x="4464843" y="2536025"/>
              <a:ext cx="214314" cy="5000660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57554" y="5286388"/>
              <a:ext cx="2643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拆分为两个部分</a:t>
              </a:r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 flipV="1">
              <a:off x="3786183" y="3733808"/>
              <a:ext cx="5000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9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2256</TotalTime>
  <Words>803</Words>
  <Application>Microsoft Office PowerPoint</Application>
  <PresentationFormat>全屏显示(4:3)</PresentationFormat>
  <Paragraphs>218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 Unicode MS</vt:lpstr>
      <vt:lpstr>黑体</vt:lpstr>
      <vt:lpstr>楷体</vt:lpstr>
      <vt:lpstr>楷体_GB2312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983</cp:revision>
  <dcterms:created xsi:type="dcterms:W3CDTF">2004-04-02T09:54:37Z</dcterms:created>
  <dcterms:modified xsi:type="dcterms:W3CDTF">2018-09-25T09:29:00Z</dcterms:modified>
</cp:coreProperties>
</file>