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sldIdLst>
    <p:sldId id="295" r:id="rId2"/>
    <p:sldId id="414" r:id="rId3"/>
    <p:sldId id="404" r:id="rId4"/>
    <p:sldId id="405" r:id="rId5"/>
    <p:sldId id="403" r:id="rId6"/>
    <p:sldId id="406" r:id="rId7"/>
    <p:sldId id="407" r:id="rId8"/>
    <p:sldId id="410" r:id="rId9"/>
    <p:sldId id="386" r:id="rId10"/>
    <p:sldId id="387" r:id="rId11"/>
    <p:sldId id="409" r:id="rId12"/>
    <p:sldId id="388" r:id="rId13"/>
    <p:sldId id="394" r:id="rId14"/>
    <p:sldId id="396" r:id="rId15"/>
    <p:sldId id="411" r:id="rId16"/>
    <p:sldId id="395" r:id="rId17"/>
    <p:sldId id="402" r:id="rId18"/>
    <p:sldId id="412" r:id="rId19"/>
    <p:sldId id="413" r:id="rId20"/>
    <p:sldId id="415" r:id="rId21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00CC"/>
    <a:srgbClr val="FF3300"/>
    <a:srgbClr val="000000"/>
    <a:srgbClr val="669900"/>
    <a:srgbClr val="808000"/>
    <a:srgbClr val="00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47" autoAdjust="0"/>
    <p:restoredTop sz="94581" autoAdjust="0"/>
  </p:normalViewPr>
  <p:slideViewPr>
    <p:cSldViewPr>
      <p:cViewPr varScale="1">
        <p:scale>
          <a:sx n="74" d="100"/>
          <a:sy n="74" d="100"/>
        </p:scale>
        <p:origin x="12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/20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54ABD5EC-BA57-4FF4-86C2-453E20EC94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00298" y="666731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80979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28728" y="2476494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4612" y="2762246"/>
            <a:ext cx="392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线性表概念</a:t>
            </a:r>
            <a:endParaRPr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顺序表及算法设计</a:t>
            </a:r>
            <a:endParaRPr lang="en-US" altLang="zh-CN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单链表及算法设计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571481"/>
            <a:ext cx="714380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endParaRPr lang="zh-CN" altLang="en-US" sz="220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14414" y="2845994"/>
            <a:ext cx="5715040" cy="2123047"/>
            <a:chOff x="1214414" y="2134495"/>
            <a:chExt cx="5715040" cy="1592285"/>
          </a:xfrm>
        </p:grpSpPr>
        <p:sp>
          <p:nvSpPr>
            <p:cNvPr id="8" name="矩形 7"/>
            <p:cNvSpPr/>
            <p:nvPr/>
          </p:nvSpPr>
          <p:spPr>
            <a:xfrm>
              <a:off x="1928794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5742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4678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4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0056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29190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15074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214414" y="2153131"/>
              <a:ext cx="285752" cy="600543"/>
              <a:chOff x="1214414" y="1161626"/>
              <a:chExt cx="285752" cy="60054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1250133" y="1654218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14414" y="1161626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FF00FF"/>
                    </a:solidFill>
                  </a:rPr>
                  <a:t>i</a:t>
                </a:r>
                <a:endParaRPr lang="zh-CN" altLang="en-US" sz="2000" i="1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643702" y="2134495"/>
              <a:ext cx="285752" cy="600543"/>
              <a:chOff x="6643702" y="1142990"/>
              <a:chExt cx="285752" cy="60054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6679421" y="163558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643702" y="1142990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FF00FF"/>
                    </a:solidFill>
                  </a:rPr>
                  <a:t>k</a:t>
                </a:r>
                <a:endParaRPr lang="zh-CN" altLang="en-US" sz="2000" i="1">
                  <a:solidFill>
                    <a:srgbClr val="FF00FF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571604" y="3143254"/>
              <a:ext cx="285752" cy="582861"/>
              <a:chOff x="1571604" y="2151749"/>
              <a:chExt cx="285752" cy="582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 flipH="1" flipV="1">
                <a:off x="1607323" y="225811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571604" y="2480694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FF00FF"/>
                    </a:solidFill>
                  </a:rPr>
                  <a:t>j</a:t>
                </a:r>
                <a:endParaRPr lang="zh-CN" altLang="en-US" sz="2000" i="1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71736" y="3429006"/>
              <a:ext cx="364333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初始状态（</a:t>
              </a:r>
              <a:r>
                <a:rPr lang="en-US" altLang="zh-CN" sz="1800" i="1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=-1</a:t>
              </a:r>
              <a:r>
                <a:rPr lang="zh-CN" altLang="en-US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k</a:t>
              </a:r>
              <a:r>
                <a:rPr lang="en-US" altLang="zh-CN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n</a:t>
              </a:r>
              <a:r>
                <a:rPr lang="zh-CN" altLang="en-US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j</a:t>
              </a:r>
              <a:r>
                <a:rPr lang="en-US" altLang="zh-CN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=1</a:t>
              </a:r>
              <a:r>
                <a:rPr lang="zh-CN" altLang="en-US" sz="18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00166" y="571480"/>
            <a:ext cx="664373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～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中间部分为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从头开始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扫描顺序表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中部的所有元素。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92557"/>
            <a:ext cx="835824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：说明它属于中部，保持不动，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j++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：说明它属于前部，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（扩大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元素区间），将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位置的元素交换，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++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lang="en-US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：说明它属于后部，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减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（扩大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元素区间），将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位置的元素交换，此时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位置的元素可能还要交换到前部，所以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不前进。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4546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918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1802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686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9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3570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0826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00166" y="3168096"/>
            <a:ext cx="285752" cy="800724"/>
            <a:chOff x="1214414" y="1161626"/>
            <a:chExt cx="285752" cy="600543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1250133" y="1654218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14414" y="1161626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FF"/>
                  </a:solidFill>
                </a:rPr>
                <a:t>i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29454" y="3143248"/>
            <a:ext cx="285752" cy="800724"/>
            <a:chOff x="6643702" y="1142990"/>
            <a:chExt cx="285752" cy="600543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6679421" y="1635582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43702" y="1142990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FF"/>
                  </a:solidFill>
                </a:rPr>
                <a:t>k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57356" y="4488260"/>
            <a:ext cx="285752" cy="581120"/>
            <a:chOff x="1857356" y="3357568"/>
            <a:chExt cx="285752" cy="435840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1893869" y="3463931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57356" y="3539492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FF"/>
                  </a:solidFill>
                </a:rPr>
                <a:t>j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5197142"/>
            <a:ext cx="350046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指向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，交换到前面 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285729"/>
            <a:ext cx="2000264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每一次循环：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061 L 0.04497 0.00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3 L 0.04462 -0.00463 " pathEditMode="relative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493 C -0.00694 -0.01635 0.00087 -0.05956 -0.0059 -0.07284 C -0.01268 -0.08611 -0.04063 -0.09598 -0.04757 -0.08395 C -0.05452 -0.07191 -0.04757 -0.01851 -0.04757 -0.0012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0061 C -0.00347 -0.00617 -0.00156 -0.01142 -0.00017 -0.01728 C 0.00122 -0.02314 -0.00139 -0.0253 0.00295 -0.0358 C 0.00729 -0.04629 0.0184 -0.07777 0.02587 -0.08024 C 0.03333 -0.08271 0.04427 -0.06419 0.04774 -0.05061 C 0.05122 -0.03703 0.04896 -0.0179 0.0467 0.00124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6 0.00061 L 0.09167 0.000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-0.00123 L -0.04514 -0.00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6 C 0.00087 -0.02561 0.00382 -0.04845 0.0625 -0.06172 C 0.12118 -0.075 0.2901 -0.09228 0.35 -0.08209 C 0.4099 -0.07191 0.4158 -0.03642 0.42188 -0.0006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86 C -0.0217 -0.03182 -0.04843 -0.06179 -0.08958 -0.07971 C -0.13073 -0.09763 -0.18907 -0.10813 -0.24167 -0.10937 C -0.29428 -0.1106 -0.375 -0.10566 -0.40521 -0.08712 C -0.43542 -0.06859 -0.42917 -0.03337 -0.42292 0.00185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00123 L -0.08281 -0.001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92 -0.00061 C -0.42518 -0.00185 -0.42726 -0.00277 -0.41875 -0.01728 C -0.41025 -0.03179 -0.41893 -0.06666 -0.37188 -0.08765 C -0.32483 -0.10864 -0.1908 -0.15771 -0.13646 -0.14321 C -0.08211 -0.1287 -0.06406 -0.06481 -0.04583 -0.00061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85 C -0.00642 0.01852 -0.00972 0.03889 -0.01875 0.05185 C -0.02778 0.06481 -0.00278 0.07099 -0.05729 0.07592 C -0.11181 0.08086 -0.29288 0.09383 -0.34583 0.08148 C -0.39878 0.06913 -0.38698 0.03549 -0.375 0.00185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857233"/>
            <a:ext cx="6357982" cy="417437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move1(SqList *&amp;L)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i=-1，j=0，k=L-&gt;length;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(j&lt;k)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if (L-&gt;data[j]==0)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(L-&gt;data[i]，L-&gt;data[j]);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j++;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if (L-&gt;data[j]==2)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k--;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swap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(L-&gt;data[k]，L-&gt;data[j]);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 j++;	 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//L-&gt;data[j[==1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的情况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90477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48" y="476230"/>
            <a:ext cx="3214710" cy="498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）单链表算法设计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1571085"/>
            <a:ext cx="4857784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基于单链表基本操作的算法设计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4414" y="2571745"/>
            <a:ext cx="22145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查找结点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插入结点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删除结点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214678" y="3024185"/>
            <a:ext cx="2786082" cy="762005"/>
            <a:chOff x="3000364" y="2428874"/>
            <a:chExt cx="2786082" cy="571504"/>
          </a:xfrm>
        </p:grpSpPr>
        <p:sp>
          <p:nvSpPr>
            <p:cNvPr id="23" name="TextBox 22"/>
            <p:cNvSpPr txBox="1"/>
            <p:nvPr/>
          </p:nvSpPr>
          <p:spPr>
            <a:xfrm>
              <a:off x="3286116" y="2528887"/>
              <a:ext cx="2500330" cy="30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需要查找前驱结点</a:t>
              </a: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3000364" y="2428874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904330"/>
            <a:ext cx="5286412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黑体" pitchFamily="49" charset="-122"/>
                <a:ea typeface="黑体" pitchFamily="49" charset="-122"/>
                <a:sym typeface="Wingdings"/>
              </a:rPr>
              <a:t> 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基于两个建表方法的单链表算法设计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1604" y="2071678"/>
            <a:ext cx="3643338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头插法：相对次序相反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尾插法：相对次序相同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000240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1000108"/>
            <a:ext cx="7715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荷兰国旗问题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设有一个仅由红（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）、白（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）、兰（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）这三种颜色的条块组成的条块序列。假设该序列采用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存储，设计一个时间复杂度为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的算法，使得这些条块按红、白、兰的顺序排好，即排成荷兰国旗图案。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66673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5720" y="95227"/>
            <a:ext cx="7715304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解：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指针扫描结点，根据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&gt;data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值将该结点插入到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个单链表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不带头结点的）中。最后将它们链接起来。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7158" y="1619237"/>
            <a:ext cx="7643866" cy="1047759"/>
            <a:chOff x="357158" y="1214427"/>
            <a:chExt cx="7643866" cy="785819"/>
          </a:xfrm>
        </p:grpSpPr>
        <p:sp>
          <p:nvSpPr>
            <p:cNvPr id="22" name="矩形 21"/>
            <p:cNvSpPr/>
            <p:nvPr/>
          </p:nvSpPr>
          <p:spPr>
            <a:xfrm>
              <a:off x="2643174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480" y="1640246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9256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00562" y="1628542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6644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43108" y="1640246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285984" y="1772926"/>
              <a:ext cx="357190" cy="2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307180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214678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000496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4143372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929190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5072066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7884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0076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4348" y="1628542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42976" y="1628542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135729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弧形 59"/>
            <p:cNvSpPr/>
            <p:nvPr/>
          </p:nvSpPr>
          <p:spPr>
            <a:xfrm>
              <a:off x="357158" y="14287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58" y="1214428"/>
              <a:ext cx="357190" cy="253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/>
                <a:t>L</a:t>
              </a:r>
              <a:endParaRPr lang="zh-CN" altLang="en-US" sz="20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771527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6929454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29375" y="1628542"/>
              <a:ext cx="642942" cy="304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latin typeface="宋体"/>
                  <a:ea typeface="宋体"/>
                </a:rPr>
                <a:t>…</a:t>
              </a:r>
              <a:endParaRPr lang="zh-CN" altLang="en-US"/>
            </a:p>
          </p:txBody>
        </p:sp>
        <p:cxnSp>
          <p:nvCxnSpPr>
            <p:cNvPr id="67" name="直接箭头连接符 66"/>
            <p:cNvCxnSpPr>
              <a:endCxn id="23" idx="0"/>
            </p:cNvCxnSpPr>
            <p:nvPr/>
          </p:nvCxnSpPr>
          <p:spPr>
            <a:xfrm rot="5400000">
              <a:off x="1793978" y="1504618"/>
              <a:ext cx="270445" cy="81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81129" y="1214427"/>
              <a:ext cx="357190" cy="253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</a:rPr>
                <a:t>p</a:t>
              </a:r>
              <a:endParaRPr lang="zh-CN" altLang="en-US" sz="20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5720" y="2952747"/>
            <a:ext cx="7715304" cy="3253665"/>
            <a:chOff x="285720" y="2214560"/>
            <a:chExt cx="7715304" cy="2440249"/>
          </a:xfrm>
        </p:grpSpPr>
        <p:sp>
          <p:nvSpPr>
            <p:cNvPr id="97" name="下箭头 96"/>
            <p:cNvSpPr/>
            <p:nvPr/>
          </p:nvSpPr>
          <p:spPr>
            <a:xfrm>
              <a:off x="3929058" y="2214560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643174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14480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71868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29256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0562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86644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43108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2285984" y="3143254"/>
              <a:ext cx="357190" cy="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07180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3214678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00496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4143372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929190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072066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857884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6000760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348" y="3409956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42976" y="3409956"/>
              <a:ext cx="285752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弧形 87"/>
            <p:cNvSpPr/>
            <p:nvPr/>
          </p:nvSpPr>
          <p:spPr>
            <a:xfrm>
              <a:off x="285720" y="31956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7158" y="2981328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L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71527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929454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9375" y="3003691"/>
              <a:ext cx="642942" cy="3046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latin typeface="宋体"/>
                  <a:ea typeface="宋体"/>
                </a:rPr>
                <a:t>…</a:t>
              </a:r>
              <a:endParaRPr lang="zh-CN" altLang="en-US"/>
            </a:p>
          </p:txBody>
        </p:sp>
        <p:cxnSp>
          <p:nvCxnSpPr>
            <p:cNvPr id="93" name="直接箭头连接符 92"/>
            <p:cNvCxnSpPr>
              <a:endCxn id="70" idx="0"/>
            </p:cNvCxnSpPr>
            <p:nvPr/>
          </p:nvCxnSpPr>
          <p:spPr>
            <a:xfrm rot="5400000">
              <a:off x="1786715" y="2857499"/>
              <a:ext cx="284959" cy="7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81129" y="2571750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</a:rPr>
                <a:t>p</a:t>
              </a:r>
              <a:endParaRPr lang="zh-CN" altLang="en-US" sz="2000" i="1">
                <a:solidFill>
                  <a:srgbClr val="0000FF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7224" y="4019146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L1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4400893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</a:rPr>
                <a:t>L2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101" name="直接箭头连接符 100"/>
            <p:cNvCxnSpPr>
              <a:stCxn id="70" idx="2"/>
            </p:cNvCxnSpPr>
            <p:nvPr/>
          </p:nvCxnSpPr>
          <p:spPr>
            <a:xfrm rot="5400000">
              <a:off x="1215823" y="3430413"/>
              <a:ext cx="783007" cy="642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86" idx="3"/>
            </p:cNvCxnSpPr>
            <p:nvPr/>
          </p:nvCxnSpPr>
          <p:spPr>
            <a:xfrm rot="10800000" flipV="1">
              <a:off x="1428728" y="3357566"/>
              <a:ext cx="1214446" cy="2323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1" idx="2"/>
              <a:endCxn id="99" idx="3"/>
            </p:cNvCxnSpPr>
            <p:nvPr/>
          </p:nvCxnSpPr>
          <p:spPr>
            <a:xfrm rot="5400000">
              <a:off x="1916562" y="2658230"/>
              <a:ext cx="1167473" cy="2571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3000364" y="5524515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最后将</a:t>
            </a:r>
            <a:r>
              <a:rPr lang="en-US" altLang="zh-CN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L1</a:t>
            </a:r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L2</a:t>
            </a:r>
            <a:r>
              <a: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链接起来</a:t>
            </a:r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285728"/>
            <a:ext cx="1643074" cy="44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952484"/>
            <a:ext cx="5214974" cy="240041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move2(LinkList  *&amp;L)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LinkList *L1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*r2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L1=NULL;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L2=NULL;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p=L-&gt;next;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r=L;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5857884" y="1428737"/>
            <a:ext cx="214314" cy="185738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15516" y="1404923"/>
            <a:ext cx="499624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做准备工作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37285"/>
            <a:ext cx="4143404" cy="56041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(p!=NULL)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p-&gt;data==0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     r-&gt;next=p; r=p;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 if (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p-&gt;data==1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if (L1==NULL)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L1=p; r1=p;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r1-&gt;next=p; r1=p;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 	//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p-&gt;data==2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if (L2==NULL)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 L2=p; r2=p;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{     r2-&gt;next=p; r2=p;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p=p-&gt;next;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643438" y="913538"/>
            <a:ext cx="3143272" cy="762005"/>
            <a:chOff x="4929190" y="642924"/>
            <a:chExt cx="3143272" cy="571504"/>
          </a:xfrm>
        </p:grpSpPr>
        <p:sp>
          <p:nvSpPr>
            <p:cNvPr id="5" name="右大括号 4"/>
            <p:cNvSpPr/>
            <p:nvPr/>
          </p:nvSpPr>
          <p:spPr>
            <a:xfrm>
              <a:off x="4929190" y="642924"/>
              <a:ext cx="142876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04" y="714362"/>
              <a:ext cx="2928958" cy="305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建立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带头结点的单链表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43438" y="1866044"/>
            <a:ext cx="3786214" cy="1491518"/>
            <a:chOff x="4929190" y="1357304"/>
            <a:chExt cx="3786214" cy="1118639"/>
          </a:xfrm>
        </p:grpSpPr>
        <p:sp>
          <p:nvSpPr>
            <p:cNvPr id="9" name="右大括号 8"/>
            <p:cNvSpPr/>
            <p:nvPr/>
          </p:nvSpPr>
          <p:spPr>
            <a:xfrm>
              <a:off x="4929190" y="1357304"/>
              <a:ext cx="71438" cy="1118639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1817528"/>
              <a:ext cx="3571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建立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L1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不带头结点的单链表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14876" y="4095755"/>
            <a:ext cx="3857652" cy="1619261"/>
            <a:chOff x="4929190" y="2928940"/>
            <a:chExt cx="3857652" cy="1214446"/>
          </a:xfrm>
        </p:grpSpPr>
        <p:sp>
          <p:nvSpPr>
            <p:cNvPr id="11" name="右大括号 10"/>
            <p:cNvSpPr/>
            <p:nvPr/>
          </p:nvSpPr>
          <p:spPr>
            <a:xfrm>
              <a:off x="4929190" y="2928940"/>
              <a:ext cx="142876" cy="121444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04" y="3317726"/>
              <a:ext cx="3643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建立</a:t>
              </a:r>
              <a:r>
                <a:rPr lang="en-US" altLang="zh-CN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L2</a:t>
              </a:r>
              <a:r>
                <a:rPr lang="zh-CN" altLang="en-US" sz="200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不带头结点的单链表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857232"/>
            <a:ext cx="7215238" cy="16450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r-&gt;next=r1-&gt;next=r2-&gt;next=NULL;  </a:t>
            </a: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r-&gt;next=L1;      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//L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的尾结点和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的首结点链接起来</a:t>
            </a:r>
            <a:endParaRPr lang="en-US" altLang="zh-CN" sz="200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r1-&gt;next=L2;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//L1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的尾结点和</a:t>
            </a:r>
            <a:r>
              <a:rPr lang="en-US" altLang="zh-CN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L2</a:t>
            </a:r>
            <a:r>
              <a:rPr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的首结点链接起来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59828" y="876408"/>
            <a:ext cx="214314" cy="1524011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45581" y="876408"/>
            <a:ext cx="455509" cy="1524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结尾工作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3071810"/>
            <a:ext cx="5500726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所以，两个建表算法是许多算法设计的基础！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1000100" y="123823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1050931" y="128877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670" y="1328643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线性表两类存储结构的比较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4546" y="2476493"/>
            <a:ext cx="2000264" cy="10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顺序表</a:t>
            </a:r>
            <a:endParaRPr lang="en-US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3108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/>
              <a:t>/20</a:t>
            </a:r>
          </a:p>
        </p:txBody>
      </p:sp>
      <p:pic>
        <p:nvPicPr>
          <p:cNvPr id="1026" name="Picture 2" descr="https://timgsa.baidu.com/timg?image&amp;quality=80&amp;size=b9999_10000&amp;sec=1495445031298&amp;di=01163a345557d2ce34f1f29cd6987a17&amp;imgtype=0&amp;src=http%3A%2F%2Fwww.qqtu8.com%2Ff%2F20111128185136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428736"/>
            <a:ext cx="1314450" cy="1314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727214"/>
            <a:ext cx="5143536" cy="1343750"/>
            <a:chOff x="1071538" y="2795409"/>
            <a:chExt cx="5143536" cy="100781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159631"/>
              <a:ext cx="5000660" cy="64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插入和删除操作需要移动大量元素。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初始空间大小分配难以掌握</a:t>
              </a:r>
              <a:r>
                <a:rPr lang="zh-CN" altLang="en-US" sz="2200" kern="1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795409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30"/>
            <a:ext cx="6786610" cy="1818395"/>
            <a:chOff x="1071538" y="1044472"/>
            <a:chExt cx="6786610" cy="1363796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535192"/>
              <a:ext cx="6643734" cy="87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存储密度大：无须为表示线性表中元素之间的逻辑关系而增加额外的存储空间。</a:t>
              </a:r>
              <a:endPara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具有随机存取特性。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优点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558548"/>
            <a:ext cx="7143800" cy="1716376"/>
            <a:chOff x="1071538" y="2668911"/>
            <a:chExt cx="7143800" cy="128728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071816"/>
              <a:ext cx="7000924" cy="88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存储密度小：为表示线性表中元素之间的逻辑关系而需要增加额外的存储空间（指针域）</a:t>
              </a:r>
              <a:r>
                <a:rPr lang="zh-CN" altLang="en-US" sz="2200" kern="1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不具有随机存取特性</a:t>
              </a:r>
              <a:r>
                <a:rPr lang="zh-CN" altLang="en-US" sz="2200" kern="1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668911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缺点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29"/>
            <a:ext cx="7000924" cy="1835800"/>
            <a:chOff x="1071538" y="1044472"/>
            <a:chExt cx="7000924" cy="1376849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428742"/>
              <a:ext cx="6858048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kern="1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由于采用结点的动态分配方式，具有良好的适应性。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插入和删除操作只需修改相关指针域，不需要移动元素</a:t>
              </a:r>
              <a:r>
                <a:rPr lang="zh-CN" altLang="en-US" sz="2200" kern="1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latin typeface="隶书" pitchFamily="49" charset="-122"/>
                  <a:ea typeface="隶书" pitchFamily="49" charset="-122"/>
                </a:rPr>
                <a:t>优点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666731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717275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356" y="757139"/>
            <a:ext cx="35719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线性表的算法设计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1904990"/>
            <a:ext cx="3286148" cy="4702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一般算法如何设计？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7290" y="2975448"/>
            <a:ext cx="557216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数据的存储结构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顺序表：链表？</a:t>
            </a:r>
            <a:endParaRPr lang="en-US" altLang="zh-CN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算法的处理过程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用</a:t>
            </a:r>
            <a:r>
              <a:rPr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C/C++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语言描述。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476230"/>
            <a:ext cx="3500462" cy="498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）顺序表算法设计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8" y="2000240"/>
            <a:ext cx="6715172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顺序表</a:t>
            </a:r>
            <a:r>
              <a:rPr lang="en-US" altLang="zh-CN" sz="22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用数组表示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借鉴数组处理方法（存、取元素）</a:t>
            </a:r>
            <a:endParaRPr lang="en-US" altLang="zh-CN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  <a:sym typeface="Wingdings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2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顺序表</a:t>
            </a:r>
            <a:r>
              <a:rPr lang="en-US" altLang="zh-CN" sz="22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―</a:t>
            </a:r>
            <a:r>
              <a:rPr lang="zh-CN" altLang="en-US" sz="2200">
                <a:solidFill>
                  <a:srgbClr val="C00000"/>
                </a:solidFill>
                <a:ea typeface="微软雅黑" pitchFamily="34" charset="-122"/>
                <a:cs typeface="Times New Roman" pitchFamily="18" charset="0"/>
              </a:rPr>
              <a:t>不同于数组</a:t>
            </a:r>
            <a:r>
              <a:rPr lang="zh-CN" altLang="en-US" sz="220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顺序表是线性表的一种存储结构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71538" y="1385617"/>
            <a:ext cx="1143008" cy="2226225"/>
            <a:chOff x="1071538" y="1039212"/>
            <a:chExt cx="1143008" cy="1669669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1039212"/>
              <a:ext cx="1071570" cy="33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  <a:latin typeface="隶书" pitchFamily="49" charset="-122"/>
                  <a:ea typeface="隶书" pitchFamily="49" charset="-122"/>
                </a:rPr>
                <a:t>注意：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538" y="1500180"/>
              <a:ext cx="881058" cy="120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2357422" y="3810006"/>
            <a:ext cx="3143272" cy="1321997"/>
            <a:chOff x="2357422" y="2857502"/>
            <a:chExt cx="3143272" cy="991497"/>
          </a:xfrm>
        </p:grpSpPr>
        <p:sp>
          <p:nvSpPr>
            <p:cNvPr id="9" name="TextBox 8"/>
            <p:cNvSpPr txBox="1"/>
            <p:nvPr/>
          </p:nvSpPr>
          <p:spPr>
            <a:xfrm>
              <a:off x="2357422" y="2857502"/>
              <a:ext cx="2857520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线性表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：（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7422" y="3500442"/>
              <a:ext cx="314327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数组：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int a[]={1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3}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；</a:t>
              </a:r>
            </a:p>
          </p:txBody>
        </p:sp>
        <p:sp>
          <p:nvSpPr>
            <p:cNvPr id="11" name="上下箭头 10"/>
            <p:cNvSpPr/>
            <p:nvPr/>
          </p:nvSpPr>
          <p:spPr>
            <a:xfrm>
              <a:off x="3571868" y="3214692"/>
              <a:ext cx="142876" cy="285752"/>
            </a:xfrm>
            <a:prstGeom prst="up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57422" y="5238763"/>
            <a:ext cx="621510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而数组：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b[]={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；不对应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 </a:t>
            </a:r>
            <a:r>
              <a:rPr lang="zh-CN" altLang="en-US" sz="3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</a:t>
            </a:r>
            <a:endParaRPr lang="zh-CN" altLang="en-US" sz="3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4857784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黑体" pitchFamily="49" charset="-122"/>
                <a:ea typeface="黑体" pitchFamily="49" charset="-122"/>
                <a:sym typeface="Wingdings"/>
              </a:rPr>
              <a:t> 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基于顺序表基本操作的算法设计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1714489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查找元素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插入元素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删除元素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761982"/>
            <a:ext cx="5072098" cy="4647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黑体" pitchFamily="49" charset="-122"/>
                <a:ea typeface="黑体" pitchFamily="49" charset="-122"/>
                <a:sym typeface="Wingdings"/>
              </a:rPr>
              <a:t> </a:t>
            </a:r>
            <a:r>
              <a:rPr lang="zh-CN" altLang="en-US" sz="2200">
                <a:latin typeface="黑体" pitchFamily="49" charset="-122"/>
                <a:ea typeface="黑体" pitchFamily="49" charset="-122"/>
              </a:rPr>
              <a:t>基于特殊方法的顺序表算法设计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904989"/>
            <a:ext cx="7286676" cy="179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将整数顺序表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以第一个元素为分界线（基准）进行划分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在顺序表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中删除所有值为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的元素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zh-CN" sz="2200">
                <a:solidFill>
                  <a:srgbClr val="0000FF"/>
                </a:solidFill>
                <a:latin typeface="宋体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623622"/>
            <a:ext cx="800105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荷兰国旗问题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设有一个条块序列，每个条块为红（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）、白（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）、兰（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）三种颜色中的一种。假设该序列采用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存储，设计一个时间复杂度为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的算法，使得这些条块按红、白、兰的顺序排好，即排成荷兰国旗图案。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2891331"/>
            <a:ext cx="3286148" cy="81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1 0 2 1 0 0 1 2 2 1 0 2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43042" y="3871419"/>
            <a:ext cx="5143536" cy="480000"/>
            <a:chOff x="1643042" y="2903564"/>
            <a:chExt cx="5143536" cy="360000"/>
          </a:xfrm>
        </p:grpSpPr>
        <p:sp>
          <p:nvSpPr>
            <p:cNvPr id="8" name="矩形 7"/>
            <p:cNvSpPr/>
            <p:nvPr/>
          </p:nvSpPr>
          <p:spPr>
            <a:xfrm>
              <a:off x="2071670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29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810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343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2932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00694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右弧形箭头 27"/>
          <p:cNvSpPr/>
          <p:nvPr/>
        </p:nvSpPr>
        <p:spPr>
          <a:xfrm>
            <a:off x="4714876" y="3238499"/>
            <a:ext cx="142876" cy="571504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43042" y="5204928"/>
            <a:ext cx="5143536" cy="476253"/>
            <a:chOff x="1643042" y="3903696"/>
            <a:chExt cx="5143536" cy="357190"/>
          </a:xfrm>
        </p:grpSpPr>
        <p:sp>
          <p:nvSpPr>
            <p:cNvPr id="29" name="矩形 28"/>
            <p:cNvSpPr/>
            <p:nvPr/>
          </p:nvSpPr>
          <p:spPr>
            <a:xfrm>
              <a:off x="1643042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71670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8926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7554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3438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72066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0694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322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7950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3929058" y="4572008"/>
            <a:ext cx="214314" cy="4762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86248" y="4552058"/>
            <a:ext cx="1214446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本算法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43" grpId="0" animBg="1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1118</Words>
  <Application>Microsoft Office PowerPoint</Application>
  <PresentationFormat>全屏显示(4:3)</PresentationFormat>
  <Paragraphs>231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黑体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920</cp:revision>
  <dcterms:created xsi:type="dcterms:W3CDTF">2004-03-31T23:50:14Z</dcterms:created>
  <dcterms:modified xsi:type="dcterms:W3CDTF">2018-09-17T01:58:30Z</dcterms:modified>
</cp:coreProperties>
</file>