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sldIdLst>
    <p:sldId id="519" r:id="rId2"/>
    <p:sldId id="498" r:id="rId3"/>
    <p:sldId id="523" r:id="rId4"/>
    <p:sldId id="302" r:id="rId5"/>
    <p:sldId id="484" r:id="rId6"/>
    <p:sldId id="486" r:id="rId7"/>
    <p:sldId id="524" r:id="rId8"/>
    <p:sldId id="525" r:id="rId9"/>
    <p:sldId id="520" r:id="rId10"/>
    <p:sldId id="521" r:id="rId11"/>
    <p:sldId id="421" r:id="rId12"/>
    <p:sldId id="499" r:id="rId13"/>
    <p:sldId id="425" r:id="rId14"/>
    <p:sldId id="518" r:id="rId15"/>
    <p:sldId id="522" r:id="rId16"/>
    <p:sldId id="427" r:id="rId17"/>
    <p:sldId id="488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C00000"/>
    <a:srgbClr val="FF3300"/>
    <a:srgbClr val="006600"/>
    <a:srgbClr val="33CC33"/>
    <a:srgbClr val="33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9" autoAdjust="0"/>
    <p:restoredTop sz="89442" autoAdjust="0"/>
  </p:normalViewPr>
  <p:slideViewPr>
    <p:cSldViewPr>
      <p:cViewPr varScale="1">
        <p:scale>
          <a:sx n="65" d="100"/>
          <a:sy n="65" d="100"/>
        </p:scale>
        <p:origin x="1374" y="78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1C857-FCB3-44AD-8FD7-A767267E7396}" type="datetimeFigureOut">
              <a:rPr lang="zh-CN" altLang="en-US" smtClean="0"/>
              <a:pPr/>
              <a:t>2018/9/17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085A-D03B-4BA8-B349-8A4DE339B5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54CA-4A17-4199-94A3-6AFD040768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4BC1-B3FB-4C54-8B12-82C4E9A80A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10C-1207-4021-BB37-1EFBC768E7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F341-B5DF-4974-B2F0-D2F4C8A8C9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C76FD-D88B-4895-870C-A291ADB30F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D00-D702-4BB6-8790-7832FF3B3F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A142-A6E1-4953-999D-B838F3F295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873E-E663-4FBF-B6F0-FAF43354F1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BD3F3EC2-762F-4585-9ABE-3D0BD98F40C0}" type="slidenum">
              <a:rPr lang="en-US" altLang="zh-CN" smtClean="0"/>
              <a:pPr/>
              <a:t>‹#›</a:t>
            </a:fld>
            <a:r>
              <a:rPr lang="en-US" altLang="zh-CN"/>
              <a:t>/17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84458D36-23A0-490F-99A0-427AFB3B6F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6912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B7C-3B4E-4EBE-8609-75F6CD7311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47AF0-D07F-45BB-8F68-4BC5B1E3E0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CE70-992F-41EB-8166-46DEE7BDC1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781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" name="Text Box 4" descr="蓝色面巾纸"/>
          <p:cNvSpPr txBox="1">
            <a:spLocks noChangeArrowheads="1"/>
          </p:cNvSpPr>
          <p:nvPr/>
        </p:nvSpPr>
        <p:spPr bwMode="auto">
          <a:xfrm>
            <a:off x="571472" y="571480"/>
            <a:ext cx="2819390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2.3.3   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双链表 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隶书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472" y="1571612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在线性表的链式存储</a:t>
            </a:r>
            <a:r>
              <a:rPr kumimoji="1"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结构中，</a:t>
            </a:r>
            <a:r>
              <a:rPr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每个物理结点增加</a:t>
            </a:r>
            <a:r>
              <a:rPr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一个</a:t>
            </a:r>
            <a:r>
              <a:rPr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指向后继</a:t>
            </a:r>
            <a:r>
              <a:rPr kumimoji="1"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结点的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指针域和一</a:t>
            </a:r>
            <a:r>
              <a:rPr kumimoji="1"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个指向前驱结点的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指针域 </a:t>
            </a:r>
            <a:r>
              <a:rPr kumimoji="1" lang="en-US" altLang="zh-CN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双链表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500034" y="928670"/>
            <a:ext cx="8142316" cy="440120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CreateListR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(DLinkNode *&amp;L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a[]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DLinkNode *s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=(DLinkNode *)malloc(sizeof(DLinkNode));    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创建头结点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r=L;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指向尾结点，开始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时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指向头结点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建立数据结点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s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=(DLinkNode *)malloc(sizeof(DLinkNode));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创建数据结点*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r-&gt;next=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s;s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-&gt;prior=r;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之后</a:t>
            </a: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r=s;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指向尾结点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r-&gt;next=NULL;	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域置为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5720" y="97673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尾插法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建立双链表：由含有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个元素的数组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创建带头结点的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双链表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407021" y="5357826"/>
            <a:ext cx="1593871" cy="912833"/>
            <a:chOff x="5407021" y="5500702"/>
            <a:chExt cx="1593871" cy="912833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407021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948358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zh-CN" sz="2000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Arc 35"/>
            <p:cNvSpPr>
              <a:spLocks/>
            </p:cNvSpPr>
            <p:nvPr/>
          </p:nvSpPr>
          <p:spPr bwMode="auto">
            <a:xfrm>
              <a:off x="5854712" y="562771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5673737" y="5500702"/>
              <a:ext cx="431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/>
                <a:t>s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6461142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 dirty="0">
                <a:solidFill>
                  <a:srgbClr val="3333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57620" y="5286388"/>
            <a:ext cx="3500461" cy="1285860"/>
            <a:chOff x="3857621" y="5429264"/>
            <a:chExt cx="3500461" cy="1285860"/>
          </a:xfrm>
        </p:grpSpPr>
        <p:sp>
          <p:nvSpPr>
            <p:cNvPr id="17" name="椭圆 16"/>
            <p:cNvSpPr/>
            <p:nvPr/>
          </p:nvSpPr>
          <p:spPr>
            <a:xfrm>
              <a:off x="4929190" y="5429264"/>
              <a:ext cx="2428892" cy="128586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下弧形箭头 17"/>
            <p:cNvSpPr/>
            <p:nvPr/>
          </p:nvSpPr>
          <p:spPr>
            <a:xfrm rot="10800000">
              <a:off x="3857621" y="5572140"/>
              <a:ext cx="1071569" cy="357191"/>
            </a:xfrm>
            <a:prstGeom prst="curvedUp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058" y="578645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插入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71604" y="5214950"/>
            <a:ext cx="2111386" cy="1055709"/>
            <a:chOff x="1571604" y="5214950"/>
            <a:chExt cx="2111386" cy="1055709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089119" y="5838859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630456" y="5838859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7" name="Arc 35"/>
            <p:cNvSpPr>
              <a:spLocks/>
            </p:cNvSpPr>
            <p:nvPr/>
          </p:nvSpPr>
          <p:spPr bwMode="auto">
            <a:xfrm>
              <a:off x="1931967" y="5484841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1571604" y="5429264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/>
                <a:t>L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143240" y="5838859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 dirty="0">
                <a:solidFill>
                  <a:srgbClr val="3333FF"/>
                </a:solidFill>
              </a:endParaRPr>
            </a:p>
          </p:txBody>
        </p:sp>
        <p:sp>
          <p:nvSpPr>
            <p:cNvPr id="20" name="Arc 35"/>
            <p:cNvSpPr>
              <a:spLocks/>
            </p:cNvSpPr>
            <p:nvPr/>
          </p:nvSpPr>
          <p:spPr bwMode="auto">
            <a:xfrm>
              <a:off x="2711440" y="5484841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36"/>
            <p:cNvSpPr txBox="1">
              <a:spLocks noChangeArrowheads="1"/>
            </p:cNvSpPr>
            <p:nvPr/>
          </p:nvSpPr>
          <p:spPr bwMode="auto">
            <a:xfrm>
              <a:off x="2425688" y="5214950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/>
                <a:t>r</a:t>
              </a: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10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357158" y="571480"/>
            <a:ext cx="6602432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3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线性表基本运算在双链表中的实现</a:t>
            </a: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357158" y="1467137"/>
            <a:ext cx="73581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和单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链表相比，双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链表</a:t>
            </a:r>
            <a:r>
              <a: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主要是插入和删除运算不同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0393" y="2857496"/>
            <a:ext cx="7712069" cy="237254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ListInsert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(DLinkNode *&amp;L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j=0;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DLinkNode *p=L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	    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指向头结点，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设置为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(j&lt;</a:t>
            </a:r>
            <a:r>
              <a:rPr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 &amp;&amp; p!=NULL)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查找第</a:t>
            </a:r>
            <a:r>
              <a:rPr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j++;</a:t>
            </a:r>
          </a:p>
          <a:p>
            <a:pPr algn="l"/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pPr algn="l"/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831" y="221455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  <a:sym typeface="Wingdings"/>
              </a:rPr>
              <a:t>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链表的插入算法：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17848" y="5672096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查找第</a:t>
            </a:r>
            <a:r>
              <a:rPr lang="en-US" altLang="zh-CN" sz="2000" i="1" err="1"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latin typeface="+mj-ea"/>
                <a:cs typeface="Times New Roman" pitchFamily="18" charset="0"/>
              </a:rPr>
              <a:t>-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ea typeface="楷体" pitchFamily="49" charset="-122"/>
                <a:cs typeface="Times New Roman" pitchFamily="18" charset="0"/>
              </a:rPr>
              <a:t>个结点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p</a:t>
            </a:r>
            <a:endParaRPr lang="zh-CN" altLang="en-US" sz="2000" dirty="0"/>
          </a:p>
        </p:txBody>
      </p:sp>
      <p:sp>
        <p:nvSpPr>
          <p:cNvPr id="7" name="左大括号 6"/>
          <p:cNvSpPr/>
          <p:nvPr/>
        </p:nvSpPr>
        <p:spPr>
          <a:xfrm rot="16200000">
            <a:off x="3432228" y="2814576"/>
            <a:ext cx="285752" cy="5286412"/>
          </a:xfrm>
          <a:prstGeom prst="lef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11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569325" cy="470898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(p==NULL)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未找到第</a:t>
            </a:r>
            <a:r>
              <a:rPr lang="en-US" altLang="zh-CN" sz="2000" i="1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个结点，返回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	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找到第</a:t>
            </a:r>
            <a:r>
              <a:rPr lang="en-US" altLang="zh-CN" sz="2000" i="1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B0F0"/>
                </a:solidFill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个结点*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，在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其后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插入新结点*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=(DLinkNode *)malloc(sizeof(DLinkNode));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s-&gt;data=e;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创建新结点*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s-&gt;next=p-&gt;next;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之后插入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(p-&gt;next!=NULL)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存在后继结点，修改其前驱指针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	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p-&gt;next-&gt;prior=s;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s-&gt;prior=p;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p-&gt;next=s;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00100" y="1428736"/>
            <a:ext cx="7000924" cy="3900572"/>
            <a:chOff x="1071538" y="1214422"/>
            <a:chExt cx="7000924" cy="3900572"/>
          </a:xfrm>
        </p:grpSpPr>
        <p:sp>
          <p:nvSpPr>
            <p:cNvPr id="3" name="TextBox 2"/>
            <p:cNvSpPr txBox="1"/>
            <p:nvPr/>
          </p:nvSpPr>
          <p:spPr>
            <a:xfrm>
              <a:off x="2500298" y="4714884"/>
              <a:ext cx="4572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新建结点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*s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，将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其插入到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*p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结点之后</a:t>
              </a:r>
              <a:endParaRPr lang="zh-CN" altLang="en-US" sz="2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071538" y="1214422"/>
              <a:ext cx="7000924" cy="264320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5" idx="2"/>
            </p:cNvCxnSpPr>
            <p:nvPr/>
          </p:nvCxnSpPr>
          <p:spPr>
            <a:xfrm rot="5400000">
              <a:off x="4143372" y="4286256"/>
              <a:ext cx="857256" cy="1588"/>
            </a:xfrm>
            <a:prstGeom prst="line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28596" y="5539103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另外解法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：在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双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链表中，可以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查找第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个结点，并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在它前面插入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一个结点。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12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428596" y="1142984"/>
            <a:ext cx="8353425" cy="268032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bool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ListDelete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(DLinkNode *&amp;L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i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&amp;e)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j=0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DLinkNode *p=L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q;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指向头结点，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设置为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(j&lt;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 &amp;&amp; p!=NULL)	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查找第</a:t>
            </a:r>
            <a:r>
              <a:rPr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j++;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500042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  <a:sym typeface="Wingdings"/>
              </a:rPr>
              <a:t>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链表的删除算法：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928662" y="3814708"/>
            <a:ext cx="5286412" cy="757300"/>
            <a:chOff x="928662" y="3814708"/>
            <a:chExt cx="5286412" cy="757300"/>
          </a:xfrm>
        </p:grpSpPr>
        <p:sp>
          <p:nvSpPr>
            <p:cNvPr id="4" name="TextBox 3"/>
            <p:cNvSpPr txBox="1"/>
            <p:nvPr/>
          </p:nvSpPr>
          <p:spPr>
            <a:xfrm>
              <a:off x="2714612" y="417189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查找第</a:t>
              </a:r>
              <a:r>
                <a:rPr lang="en-US" altLang="zh-CN" sz="2000" i="1" err="1"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en-US" altLang="zh-CN" sz="2000">
                  <a:latin typeface="+mj-ea"/>
                  <a:cs typeface="Times New Roman" pitchFamily="18" charset="0"/>
                </a:rPr>
                <a:t>-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个结点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*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p</a:t>
              </a:r>
              <a:endParaRPr lang="zh-CN" altLang="en-US" sz="2000" dirty="0"/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3428992" y="1314378"/>
              <a:ext cx="285752" cy="5286412"/>
            </a:xfrm>
            <a:prstGeom prst="leftBrace">
              <a:avLst/>
            </a:prstGeom>
            <a:ln w="28575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13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353425" cy="440120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if (p==NULL)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未找到第</a:t>
            </a:r>
            <a:r>
              <a:rPr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else			 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找到第</a:t>
            </a:r>
            <a:r>
              <a:rPr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{	q=p-&gt;next;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//q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</a:t>
            </a:r>
            <a:r>
              <a:rPr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q==NULL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 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当不存在第</a:t>
            </a:r>
            <a:r>
              <a:rPr lang="en-US" altLang="zh-CN" sz="200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个结点时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false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return false;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e=q-&gt;data;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p-&gt;next=q-&gt;next;	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00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双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单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链表中删除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(p-&gt;next!=NULL)  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修改其前驱指针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p-&gt;next-&gt;prior=p;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free(q);		 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释放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true;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42976" y="2265354"/>
            <a:ext cx="7000924" cy="3206830"/>
            <a:chOff x="1142976" y="2265354"/>
            <a:chExt cx="7000924" cy="3206830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5072074"/>
              <a:ext cx="3143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删除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*q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结点并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释放其空间</a:t>
              </a:r>
              <a:endParaRPr lang="zh-CN" altLang="en-US" sz="20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142976" y="2265354"/>
              <a:ext cx="7000924" cy="150019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5" idx="2"/>
            </p:cNvCxnSpPr>
            <p:nvPr/>
          </p:nvCxnSpPr>
          <p:spPr>
            <a:xfrm rot="5400000">
              <a:off x="3999702" y="4408494"/>
              <a:ext cx="1286678" cy="794"/>
            </a:xfrm>
            <a:prstGeom prst="line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857224" y="5681979"/>
            <a:ext cx="7429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     另外解法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：在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双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链表中，可以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查找第</a:t>
            </a:r>
            <a:r>
              <a:rPr lang="en-US" altLang="zh-CN" i="1" err="1"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个结点，并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将它删除。</a:t>
            </a: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14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424863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 dirty="0">
                <a:solidFill>
                  <a:srgbClr val="FF3300"/>
                </a:solidFill>
                <a:ea typeface="黑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2-9</a:t>
            </a:r>
            <a:r>
              <a:rPr lang="en-US" altLang="zh-CN" sz="2800">
                <a:solidFill>
                  <a:srgbClr val="FF3300"/>
                </a:solidFill>
                <a:ea typeface="黑体" pitchFamily="49" charset="-122"/>
                <a:cs typeface="Times New Roman" pitchFamily="18" charset="0"/>
              </a:rPr>
              <a:t>】</a:t>
            </a:r>
            <a:r>
              <a:rPr lang="en-US" altLang="zh-CN"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有一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个带头结点的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双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链表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，设计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一个算法将其所有元素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逆置，即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个元素变为最后一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个元素，第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个元素变为倒数第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个元素，</a:t>
            </a:r>
            <a:r>
              <a:rPr lang="en-US" altLang="zh-CN"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，最后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一个元素变为第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个元素。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971550" y="2349500"/>
            <a:ext cx="36004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算法设计思路：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</a:rPr>
              <a:t>　　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采用头插法建表。</a:t>
            </a: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auto">
          <a:xfrm>
            <a:off x="2154238" y="451008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i="1">
              <a:solidFill>
                <a:srgbClr val="3333FF"/>
              </a:solidFill>
            </a:endParaRPr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2695575" y="451008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1614488" y="4510088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4675188" y="41497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</a:rPr>
              <a:t>1</a:t>
            </a:r>
            <a:endParaRPr lang="en-US" altLang="zh-CN" baseline="-25000" dirty="0">
              <a:solidFill>
                <a:srgbClr val="3333FF"/>
              </a:solidFill>
            </a:endParaRP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5216525" y="41497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4135438" y="41497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10956" name="Arc 12"/>
          <p:cNvSpPr>
            <a:spLocks/>
          </p:cNvSpPr>
          <p:nvPr/>
        </p:nvSpPr>
        <p:spPr bwMode="auto">
          <a:xfrm>
            <a:off x="1403350" y="4221163"/>
            <a:ext cx="4191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7" name="Text Box 13"/>
          <p:cNvSpPr txBox="1">
            <a:spLocks noChangeArrowheads="1"/>
          </p:cNvSpPr>
          <p:nvPr/>
        </p:nvSpPr>
        <p:spPr bwMode="auto">
          <a:xfrm>
            <a:off x="885825" y="3997325"/>
            <a:ext cx="576263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L</a:t>
            </a:r>
          </a:p>
        </p:txBody>
      </p:sp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4278313" y="4937125"/>
            <a:ext cx="576262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p</a:t>
            </a:r>
          </a:p>
        </p:txBody>
      </p:sp>
      <p:sp>
        <p:nvSpPr>
          <p:cNvPr id="210959" name="Line 15"/>
          <p:cNvSpPr>
            <a:spLocks noChangeShapeType="1"/>
          </p:cNvSpPr>
          <p:nvPr/>
        </p:nvSpPr>
        <p:spPr bwMode="auto">
          <a:xfrm flipV="1">
            <a:off x="4422775" y="4598988"/>
            <a:ext cx="0" cy="5032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60" name="Line 16"/>
          <p:cNvSpPr>
            <a:spLocks noChangeShapeType="1"/>
          </p:cNvSpPr>
          <p:nvPr/>
        </p:nvSpPr>
        <p:spPr bwMode="auto">
          <a:xfrm>
            <a:off x="5575300" y="4294188"/>
            <a:ext cx="863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61" name="Line 17"/>
          <p:cNvSpPr>
            <a:spLocks noChangeShapeType="1"/>
          </p:cNvSpPr>
          <p:nvPr/>
        </p:nvSpPr>
        <p:spPr bwMode="auto">
          <a:xfrm flipH="1">
            <a:off x="5719763" y="4459288"/>
            <a:ext cx="6477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62" name="Text Box 18"/>
          <p:cNvSpPr txBox="1">
            <a:spLocks noChangeArrowheads="1"/>
          </p:cNvSpPr>
          <p:nvPr/>
        </p:nvSpPr>
        <p:spPr bwMode="auto">
          <a:xfrm>
            <a:off x="6500826" y="4195763"/>
            <a:ext cx="863600" cy="3651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10963" name="Oval 19"/>
          <p:cNvSpPr>
            <a:spLocks noChangeArrowheads="1"/>
          </p:cNvSpPr>
          <p:nvPr/>
        </p:nvSpPr>
        <p:spPr bwMode="auto">
          <a:xfrm>
            <a:off x="3786182" y="3848111"/>
            <a:ext cx="2303463" cy="115252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33CC33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4" name="Freeform 20"/>
          <p:cNvSpPr>
            <a:spLocks/>
          </p:cNvSpPr>
          <p:nvPr/>
        </p:nvSpPr>
        <p:spPr bwMode="auto">
          <a:xfrm>
            <a:off x="3200400" y="3767138"/>
            <a:ext cx="939800" cy="627062"/>
          </a:xfrm>
          <a:custGeom>
            <a:avLst/>
            <a:gdLst/>
            <a:ahLst/>
            <a:cxnLst>
              <a:cxn ang="0">
                <a:pos x="592" y="151"/>
              </a:cxn>
              <a:cxn ang="0">
                <a:pos x="368" y="11"/>
              </a:cxn>
              <a:cxn ang="0">
                <a:pos x="136" y="83"/>
              </a:cxn>
              <a:cxn ang="0">
                <a:pos x="0" y="395"/>
              </a:cxn>
            </a:cxnLst>
            <a:rect l="0" t="0" r="r" b="b"/>
            <a:pathLst>
              <a:path w="592" h="395">
                <a:moveTo>
                  <a:pt x="592" y="151"/>
                </a:moveTo>
                <a:cubicBezTo>
                  <a:pt x="555" y="128"/>
                  <a:pt x="444" y="22"/>
                  <a:pt x="368" y="11"/>
                </a:cubicBezTo>
                <a:cubicBezTo>
                  <a:pt x="292" y="0"/>
                  <a:pt x="197" y="19"/>
                  <a:pt x="136" y="83"/>
                </a:cubicBezTo>
                <a:cubicBezTo>
                  <a:pt x="75" y="147"/>
                  <a:pt x="28" y="330"/>
                  <a:pt x="0" y="39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15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8569325" cy="470898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Reverse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(DLinkNode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*&amp;L)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双链表结点逆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</a:t>
            </a:r>
          </a:p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DLinkNode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*p=L-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开好结点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L-&gt;next=NULL;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构造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只有头结点的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双链表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while (p!=NULL)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的数据结点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q=p-&gt;next;	          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保存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其后继结点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p-&gt;next=L-&gt;next;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采用头插法将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结点插入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(L-&gt;next!=NULL)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修改其前驱指针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L-&gt;next-&gt;prior=p;</a:t>
            </a:r>
          </a:p>
          <a:p>
            <a:pPr algn="l"/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L-&gt;next=p;</a:t>
            </a:r>
          </a:p>
          <a:p>
            <a:pPr algn="l"/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p-&gt;prior=L;</a:t>
            </a:r>
          </a:p>
          <a:p>
            <a:pPr algn="l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p=q;	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让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重新指向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其后继结点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362588" y="5124464"/>
            <a:ext cx="852486" cy="447676"/>
            <a:chOff x="5005398" y="5130812"/>
            <a:chExt cx="852486" cy="447676"/>
          </a:xfrm>
        </p:grpSpPr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5005398" y="5130812"/>
              <a:ext cx="576262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200" dirty="0"/>
                <a:t>q</a:t>
              </a:r>
            </a:p>
          </p:txBody>
        </p:sp>
        <p:sp>
          <p:nvSpPr>
            <p:cNvPr id="30" name="Arc 12"/>
            <p:cNvSpPr>
              <a:spLocks/>
            </p:cNvSpPr>
            <p:nvPr/>
          </p:nvSpPr>
          <p:spPr bwMode="auto">
            <a:xfrm>
              <a:off x="5438784" y="5273688"/>
              <a:ext cx="419100" cy="304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00034" y="5143512"/>
            <a:ext cx="7793086" cy="1214446"/>
            <a:chOff x="500034" y="5143512"/>
            <a:chExt cx="7793086" cy="1214446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768447" y="592615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>
                <a:solidFill>
                  <a:srgbClr val="3333FF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309784" y="592615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3333FF"/>
                  </a:solidFill>
                </a:rPr>
                <a:t>∧</a:t>
              </a:r>
              <a:endParaRPr lang="zh-CN" altLang="zh-CN" sz="2000" dirty="0">
                <a:solidFill>
                  <a:srgbClr val="3333FF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228697" y="592615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11" name="Arc 12"/>
            <p:cNvSpPr>
              <a:spLocks/>
            </p:cNvSpPr>
            <p:nvPr/>
          </p:nvSpPr>
          <p:spPr bwMode="auto">
            <a:xfrm>
              <a:off x="1017559" y="5637233"/>
              <a:ext cx="419100" cy="304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00034" y="5413395"/>
              <a:ext cx="576263" cy="36512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L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103684" y="556262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aseline="-25000" dirty="0" err="1">
                  <a:solidFill>
                    <a:srgbClr val="3333FF"/>
                  </a:solidFill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645021" y="556262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563934" y="556262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648076" y="5143512"/>
              <a:ext cx="576262" cy="36512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p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003796" y="5707085"/>
              <a:ext cx="432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Arc 12"/>
            <p:cNvSpPr>
              <a:spLocks/>
            </p:cNvSpPr>
            <p:nvPr/>
          </p:nvSpPr>
          <p:spPr bwMode="auto">
            <a:xfrm>
              <a:off x="4081462" y="5286388"/>
              <a:ext cx="419100" cy="3048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7429520" y="5597543"/>
              <a:ext cx="863600" cy="36512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lang="en-US" altLang="zh-CN" dirty="0">
                <a:ea typeface="宋体" pitchFamily="2" charset="-122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5969006" y="55721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aseline="-25000" dirty="0" err="1">
                  <a:solidFill>
                    <a:srgbClr val="3333FF"/>
                  </a:solidFill>
                </a:rPr>
                <a:t>1</a:t>
              </a:r>
              <a:endParaRPr lang="en-US" altLang="zh-CN" baseline="-25000" dirty="0">
                <a:solidFill>
                  <a:srgbClr val="3333FF"/>
                </a:solidFill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6510343" y="55721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5429256" y="557214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5148259" y="5872186"/>
              <a:ext cx="360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6929454" y="5715016"/>
              <a:ext cx="432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 flipH="1">
              <a:off x="7073917" y="5880117"/>
              <a:ext cx="360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357422" y="5072074"/>
            <a:ext cx="2969460" cy="1357322"/>
            <a:chOff x="2316920" y="5072074"/>
            <a:chExt cx="2969460" cy="1357322"/>
          </a:xfrm>
        </p:grpSpPr>
        <p:sp>
          <p:nvSpPr>
            <p:cNvPr id="33" name="椭圆 32"/>
            <p:cNvSpPr/>
            <p:nvPr/>
          </p:nvSpPr>
          <p:spPr>
            <a:xfrm>
              <a:off x="3214678" y="5072074"/>
              <a:ext cx="2071702" cy="135732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左箭头 33"/>
            <p:cNvSpPr/>
            <p:nvPr/>
          </p:nvSpPr>
          <p:spPr>
            <a:xfrm rot="19827950">
              <a:off x="2571736" y="5500702"/>
              <a:ext cx="642942" cy="214314"/>
            </a:xfrm>
            <a:prstGeom prst="lef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20013019">
              <a:off x="2316920" y="5115084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插入</a:t>
              </a:r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16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17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781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3598831" y="1096893"/>
            <a:ext cx="2665413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</a:p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i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sz="20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000" i="1" baseline="-25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264196" name="AutoShape 4"/>
          <p:cNvSpPr>
            <a:spLocks noChangeArrowheads="1"/>
          </p:cNvSpPr>
          <p:nvPr/>
        </p:nvSpPr>
        <p:spPr bwMode="auto">
          <a:xfrm>
            <a:off x="4751356" y="224941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5256182" y="2392293"/>
            <a:ext cx="9937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映射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2089119" y="34511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2630456" y="34511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17" name="Text Box 25"/>
          <p:cNvSpPr txBox="1">
            <a:spLocks noChangeArrowheads="1"/>
          </p:cNvSpPr>
          <p:nvPr/>
        </p:nvSpPr>
        <p:spPr bwMode="auto">
          <a:xfrm>
            <a:off x="142844" y="1454083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逻辑结构</a:t>
            </a:r>
          </a:p>
        </p:txBody>
      </p:sp>
      <p:sp>
        <p:nvSpPr>
          <p:cNvPr id="264218" name="Text Box 26"/>
          <p:cNvSpPr txBox="1">
            <a:spLocks noChangeArrowheads="1"/>
          </p:cNvSpPr>
          <p:nvPr/>
        </p:nvSpPr>
        <p:spPr bwMode="auto">
          <a:xfrm>
            <a:off x="142844" y="3379735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存储结构</a:t>
            </a:r>
          </a:p>
        </p:txBody>
      </p:sp>
      <p:sp>
        <p:nvSpPr>
          <p:cNvPr id="264219" name="AutoShape 27"/>
          <p:cNvSpPr>
            <a:spLocks noChangeArrowheads="1"/>
          </p:cNvSpPr>
          <p:nvPr/>
        </p:nvSpPr>
        <p:spPr bwMode="auto">
          <a:xfrm>
            <a:off x="861981" y="2168463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</a:endParaRPr>
          </a:p>
        </p:txBody>
      </p:sp>
      <p:sp>
        <p:nvSpPr>
          <p:cNvPr id="264220" name="Rectangle 28"/>
          <p:cNvSpPr>
            <a:spLocks noChangeArrowheads="1"/>
          </p:cNvSpPr>
          <p:nvPr/>
        </p:nvSpPr>
        <p:spPr bwMode="auto">
          <a:xfrm>
            <a:off x="4597405" y="345593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5138742" y="345593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7848630" y="345593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8389968" y="345593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64226" name="Text Box 34"/>
          <p:cNvSpPr txBox="1">
            <a:spLocks noChangeArrowheads="1"/>
          </p:cNvSpPr>
          <p:nvPr/>
        </p:nvSpPr>
        <p:spPr bwMode="auto">
          <a:xfrm>
            <a:off x="6215074" y="345593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 dirty="0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64227" name="Arc 35"/>
          <p:cNvSpPr>
            <a:spLocks/>
          </p:cNvSpPr>
          <p:nvPr/>
        </p:nvSpPr>
        <p:spPr bwMode="auto">
          <a:xfrm>
            <a:off x="1931967" y="3097157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28" name="Text Box 36"/>
          <p:cNvSpPr txBox="1">
            <a:spLocks noChangeArrowheads="1"/>
          </p:cNvSpPr>
          <p:nvPr/>
        </p:nvSpPr>
        <p:spPr bwMode="auto">
          <a:xfrm>
            <a:off x="1571604" y="304158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L</a:t>
            </a:r>
          </a:p>
        </p:txBody>
      </p:sp>
      <p:sp>
        <p:nvSpPr>
          <p:cNvPr id="264233" name="Text Box 41"/>
          <p:cNvSpPr txBox="1">
            <a:spLocks noChangeArrowheads="1"/>
          </p:cNvSpPr>
          <p:nvPr/>
        </p:nvSpPr>
        <p:spPr bwMode="auto">
          <a:xfrm>
            <a:off x="3286116" y="4171898"/>
            <a:ext cx="335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latin typeface="楷体" pitchFamily="49" charset="-122"/>
                <a:ea typeface="楷体" pitchFamily="49" charset="-122"/>
              </a:rPr>
              <a:t>带头结点</a:t>
            </a:r>
            <a:r>
              <a:rPr kumimoji="1" lang="zh-CN" altLang="en-US" sz="200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双</a:t>
            </a:r>
            <a:r>
              <a:rPr kumimoji="1"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链表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示意图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143240" y="34511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 dirty="0">
              <a:solidFill>
                <a:srgbClr val="3333FF"/>
              </a:solidFill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067172" y="34543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 dirty="0">
              <a:solidFill>
                <a:srgbClr val="3333FF"/>
              </a:solidFill>
            </a:endParaRPr>
          </a:p>
        </p:txBody>
      </p:sp>
      <p:sp>
        <p:nvSpPr>
          <p:cNvPr id="264229" name="Line 37"/>
          <p:cNvSpPr>
            <a:spLocks noChangeShapeType="1"/>
          </p:cNvSpPr>
          <p:nvPr/>
        </p:nvSpPr>
        <p:spPr bwMode="auto">
          <a:xfrm>
            <a:off x="3500430" y="3740099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3684585" y="359722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5513394" y="3740099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5697549" y="359722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7318459" y="34543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735839" y="3740099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919994" y="359722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2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3781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714348" y="1714488"/>
            <a:ext cx="7920037" cy="110799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任一结点出发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可以快速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找到其前驱结点和后继结点；</a:t>
            </a:r>
            <a:endParaRPr kumimoji="1" lang="en-US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从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任一结点出发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可以</a:t>
            </a:r>
            <a:r>
              <a:rPr kumimoji="1" lang="zh-CN" altLang="en-US" sz="220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访问其他结点。</a:t>
            </a:r>
            <a:endParaRPr kumimoji="1" lang="en-US" altLang="zh-CN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14348" y="1142984"/>
            <a:ext cx="4968875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双链表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的优点：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3</a:t>
            </a:fld>
            <a:r>
              <a:rPr lang="en-US" altLang="zh-CN"/>
              <a:t>/17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17549" y="368142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58886" y="368142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3525835" y="368618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4067172" y="368618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6777060" y="368618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7318398" y="368618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5143504" y="3686180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 dirty="0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14" name="Arc 35"/>
          <p:cNvSpPr>
            <a:spLocks/>
          </p:cNvSpPr>
          <p:nvPr/>
        </p:nvSpPr>
        <p:spPr bwMode="auto">
          <a:xfrm>
            <a:off x="860397" y="3327405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500034" y="327182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/>
              <a:t>L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071670" y="3681423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 dirty="0">
              <a:solidFill>
                <a:srgbClr val="3333FF"/>
              </a:solidFill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995602" y="368459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 dirty="0">
              <a:solidFill>
                <a:srgbClr val="3333FF"/>
              </a:solidFill>
            </a:endParaRP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2428860" y="39703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2613015" y="382747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4441824" y="39703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21" name="Line 37"/>
          <p:cNvSpPr>
            <a:spLocks noChangeShapeType="1"/>
          </p:cNvSpPr>
          <p:nvPr/>
        </p:nvSpPr>
        <p:spPr bwMode="auto">
          <a:xfrm>
            <a:off x="4625979" y="382747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6246889" y="368459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>
            <a:off x="5664269" y="39703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848424" y="3827471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/>
            <a:tailEnd type="none" w="med" len="med"/>
          </a:ln>
          <a:effectLst/>
        </p:spPr>
        <p:txBody>
          <a:bodyPr wrap="none"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357290" y="1571612"/>
            <a:ext cx="6215106" cy="23109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	//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双链表结点类型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*prior;    	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指向前驱结点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     	//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指向后继结点</a:t>
            </a:r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 </a:t>
            </a:r>
            <a:r>
              <a:rPr kumimoji="1"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DLinkNode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28596" y="357166"/>
            <a:ext cx="80010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对于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双链表，采用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类似于单链表的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类型定义，其结点类型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DLinkNode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14612" y="2500305"/>
            <a:ext cx="1611320" cy="2355870"/>
            <a:chOff x="2714612" y="2500305"/>
            <a:chExt cx="1611320" cy="2355870"/>
          </a:xfrm>
        </p:grpSpPr>
        <p:sp>
          <p:nvSpPr>
            <p:cNvPr id="6" name="Rectangle 28"/>
            <p:cNvSpPr>
              <a:spLocks noChangeArrowheads="1"/>
            </p:cNvSpPr>
            <p:nvPr/>
          </p:nvSpPr>
          <p:spPr bwMode="auto">
            <a:xfrm>
              <a:off x="3244845" y="44243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29"/>
            <p:cNvSpPr>
              <a:spLocks noChangeArrowheads="1"/>
            </p:cNvSpPr>
            <p:nvPr/>
          </p:nvSpPr>
          <p:spPr bwMode="auto">
            <a:xfrm>
              <a:off x="3786182" y="44243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714612" y="44243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 dirty="0">
                <a:solidFill>
                  <a:srgbClr val="3333FF"/>
                </a:solidFill>
              </a:endParaRPr>
            </a:p>
          </p:txBody>
        </p:sp>
        <p:cxnSp>
          <p:nvCxnSpPr>
            <p:cNvPr id="10" name="直接箭头连接符 9"/>
            <p:cNvCxnSpPr>
              <a:endCxn id="6" idx="0"/>
            </p:cNvCxnSpPr>
            <p:nvPr/>
          </p:nvCxnSpPr>
          <p:spPr>
            <a:xfrm rot="16200000" flipH="1">
              <a:off x="2509823" y="3419477"/>
              <a:ext cx="1924069" cy="8572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8" idx="0"/>
            </p:cNvCxnSpPr>
            <p:nvPr/>
          </p:nvCxnSpPr>
          <p:spPr>
            <a:xfrm rot="5400000">
              <a:off x="2744773" y="3168649"/>
              <a:ext cx="1495441" cy="101601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7" idx="0"/>
            </p:cNvCxnSpPr>
            <p:nvPr/>
          </p:nvCxnSpPr>
          <p:spPr>
            <a:xfrm rot="16200000" flipH="1">
              <a:off x="3459151" y="3827468"/>
              <a:ext cx="1138251" cy="555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4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2954338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3495675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4967288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5508625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4211638" y="40676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4752975" y="40676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/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6343650" y="248332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4447" name="Line 15"/>
          <p:cNvSpPr>
            <a:spLocks noChangeShapeType="1"/>
          </p:cNvSpPr>
          <p:nvPr/>
        </p:nvSpPr>
        <p:spPr bwMode="auto">
          <a:xfrm>
            <a:off x="1873250" y="261508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4448" name="Line 16"/>
          <p:cNvSpPr>
            <a:spLocks noChangeShapeType="1"/>
          </p:cNvSpPr>
          <p:nvPr/>
        </p:nvSpPr>
        <p:spPr bwMode="auto">
          <a:xfrm>
            <a:off x="3830638" y="264048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4449" name="Line 17"/>
          <p:cNvSpPr>
            <a:spLocks noChangeShapeType="1"/>
          </p:cNvSpPr>
          <p:nvPr/>
        </p:nvSpPr>
        <p:spPr bwMode="auto">
          <a:xfrm>
            <a:off x="5761038" y="2640485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4451" name="Rectangle 19"/>
          <p:cNvSpPr>
            <a:spLocks noChangeArrowheads="1"/>
          </p:cNvSpPr>
          <p:nvPr/>
        </p:nvSpPr>
        <p:spPr bwMode="auto">
          <a:xfrm>
            <a:off x="3673475" y="4067647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4452" name="Rectangle 20"/>
          <p:cNvSpPr>
            <a:spLocks noChangeArrowheads="1"/>
          </p:cNvSpPr>
          <p:nvPr/>
        </p:nvSpPr>
        <p:spPr bwMode="auto">
          <a:xfrm>
            <a:off x="4427538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4454" name="Rectangle 22"/>
          <p:cNvSpPr>
            <a:spLocks noChangeArrowheads="1"/>
          </p:cNvSpPr>
          <p:nvPr/>
        </p:nvSpPr>
        <p:spPr bwMode="auto">
          <a:xfrm>
            <a:off x="2449513" y="248332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4455" name="Line 23"/>
          <p:cNvSpPr>
            <a:spLocks noChangeShapeType="1"/>
          </p:cNvSpPr>
          <p:nvPr/>
        </p:nvSpPr>
        <p:spPr bwMode="auto">
          <a:xfrm flipH="1">
            <a:off x="2160588" y="277224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4456" name="Line 24"/>
          <p:cNvSpPr>
            <a:spLocks noChangeShapeType="1"/>
          </p:cNvSpPr>
          <p:nvPr/>
        </p:nvSpPr>
        <p:spPr bwMode="auto">
          <a:xfrm flipH="1">
            <a:off x="4032250" y="2772247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4457" name="Line 25"/>
          <p:cNvSpPr>
            <a:spLocks noChangeShapeType="1"/>
          </p:cNvSpPr>
          <p:nvPr/>
        </p:nvSpPr>
        <p:spPr bwMode="auto">
          <a:xfrm flipH="1">
            <a:off x="6048375" y="2797647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4459" name="Arc 27"/>
          <p:cNvSpPr>
            <a:spLocks/>
          </p:cNvSpPr>
          <p:nvPr/>
        </p:nvSpPr>
        <p:spPr bwMode="auto">
          <a:xfrm>
            <a:off x="2339975" y="2124547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60" name="Text Box 28"/>
          <p:cNvSpPr txBox="1">
            <a:spLocks noChangeArrowheads="1"/>
          </p:cNvSpPr>
          <p:nvPr/>
        </p:nvSpPr>
        <p:spPr bwMode="auto">
          <a:xfrm>
            <a:off x="1979613" y="176418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p</a:t>
            </a:r>
          </a:p>
        </p:txBody>
      </p:sp>
      <p:sp>
        <p:nvSpPr>
          <p:cNvPr id="274461" name="Line 29"/>
          <p:cNvSpPr>
            <a:spLocks noChangeShapeType="1"/>
          </p:cNvSpPr>
          <p:nvPr/>
        </p:nvSpPr>
        <p:spPr bwMode="auto">
          <a:xfrm>
            <a:off x="3059113" y="4283547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4462" name="Text Box 30"/>
          <p:cNvSpPr txBox="1">
            <a:spLocks noChangeArrowheads="1"/>
          </p:cNvSpPr>
          <p:nvPr/>
        </p:nvSpPr>
        <p:spPr bwMode="auto">
          <a:xfrm>
            <a:off x="2627313" y="4042247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s</a:t>
            </a:r>
          </a:p>
        </p:txBody>
      </p:sp>
      <p:sp>
        <p:nvSpPr>
          <p:cNvPr id="274465" name="Text Box 33"/>
          <p:cNvSpPr txBox="1">
            <a:spLocks noChangeArrowheads="1"/>
          </p:cNvSpPr>
          <p:nvPr/>
        </p:nvSpPr>
        <p:spPr bwMode="auto">
          <a:xfrm>
            <a:off x="1857357" y="4713766"/>
            <a:ext cx="3571900" cy="187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16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操作语句：</a:t>
            </a:r>
          </a:p>
          <a:p>
            <a:pPr algn="l">
              <a:lnSpc>
                <a:spcPts val="16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  <a:sym typeface="Wingdings 2" pitchFamily="18" charset="2"/>
              </a:rPr>
              <a:t>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0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&gt;next = p</a:t>
            </a:r>
            <a:r>
              <a:rPr lang="en-US" altLang="zh-CN" sz="200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&gt;next</a:t>
            </a:r>
          </a:p>
          <a:p>
            <a:pPr algn="l">
              <a:lnSpc>
                <a:spcPts val="1600"/>
              </a:lnSpc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  <a:sym typeface="Wingdings 2" pitchFamily="18" charset="2"/>
              </a:rPr>
              <a:t>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p</a:t>
            </a:r>
            <a:r>
              <a:rPr lang="en-US" altLang="zh-CN" sz="20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&gt;next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&gt;prior = s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600"/>
              </a:lnSpc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  <a:sym typeface="Wingdings 2" pitchFamily="18" charset="2"/>
              </a:rPr>
              <a:t>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s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&gt;prior = p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1600"/>
              </a:lnSpc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  <a:sym typeface="Wingdings 2" pitchFamily="18" charset="2"/>
              </a:rPr>
              <a:t>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p</a:t>
            </a:r>
            <a:r>
              <a:rPr lang="en-US" altLang="zh-CN" sz="20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&gt;next = s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74474" name="Group 42"/>
          <p:cNvGrpSpPr>
            <a:grpSpLocks/>
          </p:cNvGrpSpPr>
          <p:nvPr/>
        </p:nvGrpSpPr>
        <p:grpSpPr bwMode="auto">
          <a:xfrm>
            <a:off x="5041900" y="2924647"/>
            <a:ext cx="809625" cy="1346200"/>
            <a:chOff x="3176" y="1168"/>
            <a:chExt cx="510" cy="848"/>
          </a:xfrm>
        </p:grpSpPr>
        <p:sp>
          <p:nvSpPr>
            <p:cNvPr id="274464" name="Freeform 32"/>
            <p:cNvSpPr>
              <a:spLocks/>
            </p:cNvSpPr>
            <p:nvPr/>
          </p:nvSpPr>
          <p:spPr bwMode="auto">
            <a:xfrm>
              <a:off x="3176" y="1168"/>
              <a:ext cx="416" cy="848"/>
            </a:xfrm>
            <a:custGeom>
              <a:avLst/>
              <a:gdLst/>
              <a:ahLst/>
              <a:cxnLst>
                <a:cxn ang="0">
                  <a:pos x="0" y="848"/>
                </a:cxn>
                <a:cxn ang="0">
                  <a:pos x="416" y="0"/>
                </a:cxn>
              </a:cxnLst>
              <a:rect l="0" t="0" r="r" b="b"/>
              <a:pathLst>
                <a:path w="416" h="848">
                  <a:moveTo>
                    <a:pt x="0" y="848"/>
                  </a:moveTo>
                  <a:lnTo>
                    <a:pt x="416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4470" name="Text Box 38"/>
            <p:cNvSpPr txBox="1">
              <a:spLocks noChangeArrowheads="1"/>
            </p:cNvSpPr>
            <p:nvPr/>
          </p:nvSpPr>
          <p:spPr bwMode="auto">
            <a:xfrm>
              <a:off x="3414" y="1480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宋体" pitchFamily="2" charset="-122"/>
                  <a:ea typeface="宋体" pitchFamily="2" charset="-122"/>
                  <a:sym typeface="Wingdings 2" pitchFamily="18" charset="2"/>
                </a:rPr>
                <a:t></a:t>
              </a:r>
              <a:endParaRPr lang="en-US" altLang="zh-CN">
                <a:latin typeface="Courier New" pitchFamily="49" charset="0"/>
                <a:sym typeface="Wingdings 2" pitchFamily="18" charset="2"/>
              </a:endParaRPr>
            </a:p>
          </p:txBody>
        </p:sp>
      </p:grpSp>
      <p:grpSp>
        <p:nvGrpSpPr>
          <p:cNvPr id="274481" name="Group 49"/>
          <p:cNvGrpSpPr>
            <a:grpSpLocks/>
          </p:cNvGrpSpPr>
          <p:nvPr/>
        </p:nvGrpSpPr>
        <p:grpSpPr bwMode="auto">
          <a:xfrm>
            <a:off x="4500563" y="2770660"/>
            <a:ext cx="574675" cy="1296987"/>
            <a:chOff x="2835" y="1521"/>
            <a:chExt cx="362" cy="817"/>
          </a:xfrm>
        </p:grpSpPr>
        <p:sp>
          <p:nvSpPr>
            <p:cNvPr id="274467" name="Line 35"/>
            <p:cNvSpPr>
              <a:spLocks noChangeShapeType="1"/>
            </p:cNvSpPr>
            <p:nvPr/>
          </p:nvSpPr>
          <p:spPr bwMode="auto">
            <a:xfrm flipH="1">
              <a:off x="2835" y="1521"/>
              <a:ext cx="181" cy="81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4471" name="Text Box 39"/>
            <p:cNvSpPr txBox="1">
              <a:spLocks noChangeArrowheads="1"/>
            </p:cNvSpPr>
            <p:nvPr/>
          </p:nvSpPr>
          <p:spPr bwMode="auto">
            <a:xfrm>
              <a:off x="2925" y="1839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宋体" pitchFamily="2" charset="-122"/>
                  <a:ea typeface="宋体" pitchFamily="2" charset="-122"/>
                  <a:sym typeface="Wingdings 2" pitchFamily="18" charset="2"/>
                </a:rPr>
                <a:t></a:t>
              </a:r>
            </a:p>
          </p:txBody>
        </p:sp>
      </p:grpSp>
      <p:grpSp>
        <p:nvGrpSpPr>
          <p:cNvPr id="274476" name="Group 44"/>
          <p:cNvGrpSpPr>
            <a:grpSpLocks/>
          </p:cNvGrpSpPr>
          <p:nvPr/>
        </p:nvGrpSpPr>
        <p:grpSpPr bwMode="auto">
          <a:xfrm>
            <a:off x="2773363" y="2916710"/>
            <a:ext cx="1150937" cy="1404937"/>
            <a:chOff x="1747" y="1163"/>
            <a:chExt cx="725" cy="885"/>
          </a:xfrm>
        </p:grpSpPr>
        <p:sp>
          <p:nvSpPr>
            <p:cNvPr id="274469" name="Freeform 37"/>
            <p:cNvSpPr>
              <a:spLocks/>
            </p:cNvSpPr>
            <p:nvPr/>
          </p:nvSpPr>
          <p:spPr bwMode="auto">
            <a:xfrm>
              <a:off x="1747" y="1163"/>
              <a:ext cx="725" cy="885"/>
            </a:xfrm>
            <a:custGeom>
              <a:avLst/>
              <a:gdLst/>
              <a:ahLst/>
              <a:cxnLst>
                <a:cxn ang="0">
                  <a:pos x="725" y="885"/>
                </a:cxn>
                <a:cxn ang="0">
                  <a:pos x="0" y="0"/>
                </a:cxn>
              </a:cxnLst>
              <a:rect l="0" t="0" r="r" b="b"/>
              <a:pathLst>
                <a:path w="725" h="885">
                  <a:moveTo>
                    <a:pt x="725" y="885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4472" name="Text Box 40"/>
            <p:cNvSpPr txBox="1">
              <a:spLocks noChangeArrowheads="1"/>
            </p:cNvSpPr>
            <p:nvPr/>
          </p:nvSpPr>
          <p:spPr bwMode="auto">
            <a:xfrm>
              <a:off x="1837" y="1480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宋体" pitchFamily="2" charset="-122"/>
                  <a:ea typeface="宋体" pitchFamily="2" charset="-122"/>
                  <a:sym typeface="Wingdings 2" pitchFamily="18" charset="2"/>
                </a:rPr>
                <a:t></a:t>
              </a:r>
            </a:p>
          </p:txBody>
        </p:sp>
      </p:grpSp>
      <p:grpSp>
        <p:nvGrpSpPr>
          <p:cNvPr id="274482" name="Group 50"/>
          <p:cNvGrpSpPr>
            <a:grpSpLocks/>
          </p:cNvGrpSpPr>
          <p:nvPr/>
        </p:nvGrpSpPr>
        <p:grpSpPr bwMode="auto">
          <a:xfrm>
            <a:off x="3708400" y="2770660"/>
            <a:ext cx="574675" cy="1296987"/>
            <a:chOff x="2336" y="1521"/>
            <a:chExt cx="362" cy="817"/>
          </a:xfrm>
        </p:grpSpPr>
        <p:sp>
          <p:nvSpPr>
            <p:cNvPr id="274468" name="Line 36"/>
            <p:cNvSpPr>
              <a:spLocks noChangeShapeType="1"/>
            </p:cNvSpPr>
            <p:nvPr/>
          </p:nvSpPr>
          <p:spPr bwMode="auto">
            <a:xfrm>
              <a:off x="2336" y="1521"/>
              <a:ext cx="181" cy="81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4473" name="Text Box 41"/>
            <p:cNvSpPr txBox="1">
              <a:spLocks noChangeArrowheads="1"/>
            </p:cNvSpPr>
            <p:nvPr/>
          </p:nvSpPr>
          <p:spPr bwMode="auto">
            <a:xfrm>
              <a:off x="2426" y="1794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宋体" pitchFamily="2" charset="-122"/>
                  <a:ea typeface="宋体" pitchFamily="2" charset="-122"/>
                  <a:sym typeface="Wingdings 2" pitchFamily="18" charset="2"/>
                </a:rPr>
                <a:t></a:t>
              </a:r>
            </a:p>
          </p:txBody>
        </p:sp>
      </p:grpSp>
      <p:sp>
        <p:nvSpPr>
          <p:cNvPr id="274478" name="Text Box 46"/>
          <p:cNvSpPr txBox="1">
            <a:spLocks noChangeArrowheads="1"/>
          </p:cNvSpPr>
          <p:nvPr/>
        </p:nvSpPr>
        <p:spPr bwMode="auto">
          <a:xfrm>
            <a:off x="428596" y="1471602"/>
            <a:ext cx="39608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结点之后插入结点*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s</a:t>
            </a:r>
          </a:p>
        </p:txBody>
      </p:sp>
      <p:sp>
        <p:nvSpPr>
          <p:cNvPr id="274479" name="Text Box 47"/>
          <p:cNvSpPr txBox="1">
            <a:spLocks noChangeArrowheads="1"/>
          </p:cNvSpPr>
          <p:nvPr/>
        </p:nvSpPr>
        <p:spPr bwMode="auto">
          <a:xfrm>
            <a:off x="1187450" y="248332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4480" name="Text Box 48"/>
          <p:cNvSpPr txBox="1">
            <a:spLocks noChangeArrowheads="1"/>
          </p:cNvSpPr>
          <p:nvPr/>
        </p:nvSpPr>
        <p:spPr bwMode="auto">
          <a:xfrm>
            <a:off x="428596" y="786836"/>
            <a:ext cx="3643338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72000" tIns="72000" rIns="162000" bIns="14400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 双链表插入结点的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演示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4483" name="Text Box 51"/>
          <p:cNvSpPr txBox="1">
            <a:spLocks noChangeArrowheads="1"/>
          </p:cNvSpPr>
          <p:nvPr/>
        </p:nvSpPr>
        <p:spPr bwMode="auto">
          <a:xfrm>
            <a:off x="5286380" y="5357826"/>
            <a:ext cx="20875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插入完毕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42844" y="119698"/>
            <a:ext cx="531813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1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、双链表中结点的插入和删除</a:t>
            </a:r>
            <a:endParaRPr lang="zh-CN" altLang="en-US" sz="2800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5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74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8" grpId="0" animBg="1"/>
      <p:bldP spid="274456" grpId="0" animBg="1"/>
      <p:bldP spid="2744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2090738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2632075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4103688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4645025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6067425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6608763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/>
          </a:p>
        </p:txBody>
      </p:sp>
      <p:sp>
        <p:nvSpPr>
          <p:cNvPr id="276489" name="Line 9"/>
          <p:cNvSpPr>
            <a:spLocks noChangeShapeType="1"/>
          </p:cNvSpPr>
          <p:nvPr/>
        </p:nvSpPr>
        <p:spPr bwMode="auto">
          <a:xfrm>
            <a:off x="1009650" y="2655888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>
            <a:off x="2967038" y="268128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91" name="Line 11"/>
          <p:cNvSpPr>
            <a:spLocks noChangeShapeType="1"/>
          </p:cNvSpPr>
          <p:nvPr/>
        </p:nvSpPr>
        <p:spPr bwMode="auto">
          <a:xfrm>
            <a:off x="4897438" y="2681288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5529263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3563938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1585913" y="252412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baseline="-25000">
              <a:solidFill>
                <a:srgbClr val="3333FF"/>
              </a:solidFill>
            </a:endParaRPr>
          </a:p>
        </p:txBody>
      </p:sp>
      <p:sp>
        <p:nvSpPr>
          <p:cNvPr id="276495" name="Line 15"/>
          <p:cNvSpPr>
            <a:spLocks noChangeShapeType="1"/>
          </p:cNvSpPr>
          <p:nvPr/>
        </p:nvSpPr>
        <p:spPr bwMode="auto">
          <a:xfrm flipH="1">
            <a:off x="1116013" y="28114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98" name="Arc 18"/>
          <p:cNvSpPr>
            <a:spLocks/>
          </p:cNvSpPr>
          <p:nvPr/>
        </p:nvSpPr>
        <p:spPr bwMode="auto">
          <a:xfrm>
            <a:off x="1476375" y="2165350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99" name="Text Box 19"/>
          <p:cNvSpPr txBox="1">
            <a:spLocks noChangeArrowheads="1"/>
          </p:cNvSpPr>
          <p:nvPr/>
        </p:nvSpPr>
        <p:spPr bwMode="auto">
          <a:xfrm>
            <a:off x="1116013" y="180498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/>
              <a:t>p</a:t>
            </a:r>
          </a:p>
        </p:txBody>
      </p:sp>
      <p:sp>
        <p:nvSpPr>
          <p:cNvPr id="276502" name="Text Box 22"/>
          <p:cNvSpPr txBox="1">
            <a:spLocks noChangeArrowheads="1"/>
          </p:cNvSpPr>
          <p:nvPr/>
        </p:nvSpPr>
        <p:spPr bwMode="auto">
          <a:xfrm>
            <a:off x="1258888" y="3989388"/>
            <a:ext cx="46085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24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操作语句：</a:t>
            </a:r>
          </a:p>
          <a:p>
            <a:pPr algn="l">
              <a:lnSpc>
                <a:spcPts val="2400"/>
              </a:lnSpc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  <a:sym typeface="Wingdings 2" pitchFamily="18" charset="2"/>
              </a:rPr>
              <a:t>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p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&gt;next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&gt;next</a:t>
            </a:r>
            <a:r>
              <a:rPr lang="en-US" altLang="zh-CN" sz="20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&gt;prior = p</a:t>
            </a:r>
            <a:endParaRPr lang="en-US" altLang="zh-CN" sz="2000" dirty="0"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2400"/>
              </a:lnSpc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  <a:sym typeface="Wingdings 2" pitchFamily="18" charset="2"/>
              </a:rPr>
              <a:t>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 p</a:t>
            </a:r>
            <a:r>
              <a:rPr lang="en-US" altLang="zh-CN" sz="20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000">
                <a:ea typeface="楷体" pitchFamily="49" charset="-122"/>
                <a:cs typeface="Times New Roman" pitchFamily="18" charset="0"/>
              </a:rPr>
              <a:t>&gt;next = p</a:t>
            </a:r>
            <a:r>
              <a:rPr lang="en-US" altLang="zh-CN" sz="200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&gt;next</a:t>
            </a:r>
            <a:r>
              <a:rPr lang="en-US" altLang="zh-CN" sz="20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&gt;next</a:t>
            </a:r>
          </a:p>
        </p:txBody>
      </p:sp>
      <p:sp>
        <p:nvSpPr>
          <p:cNvPr id="276518" name="Text Box 38"/>
          <p:cNvSpPr txBox="1">
            <a:spLocks noChangeArrowheads="1"/>
          </p:cNvSpPr>
          <p:nvPr/>
        </p:nvSpPr>
        <p:spPr bwMode="auto">
          <a:xfrm>
            <a:off x="323850" y="2452688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3333FF"/>
                </a:solidFill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solidFill>
                <a:srgbClr val="3333FF"/>
              </a:solidFill>
              <a:ea typeface="宋体" pitchFamily="2" charset="-122"/>
            </a:endParaRPr>
          </a:p>
        </p:txBody>
      </p:sp>
      <p:sp>
        <p:nvSpPr>
          <p:cNvPr id="276519" name="Line 39"/>
          <p:cNvSpPr>
            <a:spLocks noChangeShapeType="1"/>
          </p:cNvSpPr>
          <p:nvPr/>
        </p:nvSpPr>
        <p:spPr bwMode="auto">
          <a:xfrm flipH="1">
            <a:off x="3132138" y="28114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20" name="Line 40"/>
          <p:cNvSpPr>
            <a:spLocks noChangeShapeType="1"/>
          </p:cNvSpPr>
          <p:nvPr/>
        </p:nvSpPr>
        <p:spPr bwMode="auto">
          <a:xfrm flipH="1">
            <a:off x="5194300" y="2811463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6534" name="Group 54"/>
          <p:cNvGrpSpPr>
            <a:grpSpLocks/>
          </p:cNvGrpSpPr>
          <p:nvPr/>
        </p:nvGrpSpPr>
        <p:grpSpPr bwMode="auto">
          <a:xfrm>
            <a:off x="2555875" y="2763838"/>
            <a:ext cx="3246438" cy="1106487"/>
            <a:chOff x="1610" y="1741"/>
            <a:chExt cx="2045" cy="697"/>
          </a:xfrm>
        </p:grpSpPr>
        <p:sp>
          <p:nvSpPr>
            <p:cNvPr id="276509" name="Text Box 29"/>
            <p:cNvSpPr txBox="1">
              <a:spLocks noChangeArrowheads="1"/>
            </p:cNvSpPr>
            <p:nvPr/>
          </p:nvSpPr>
          <p:spPr bwMode="auto">
            <a:xfrm>
              <a:off x="2426" y="2150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宋体" pitchFamily="2" charset="-122"/>
                  <a:ea typeface="宋体" pitchFamily="2" charset="-122"/>
                  <a:sym typeface="Wingdings 2" pitchFamily="18" charset="2"/>
                </a:rPr>
                <a:t></a:t>
              </a:r>
            </a:p>
          </p:txBody>
        </p:sp>
        <p:sp>
          <p:nvSpPr>
            <p:cNvPr id="276525" name="Line 45"/>
            <p:cNvSpPr>
              <a:spLocks noChangeShapeType="1"/>
            </p:cNvSpPr>
            <p:nvPr/>
          </p:nvSpPr>
          <p:spPr bwMode="auto">
            <a:xfrm>
              <a:off x="3651" y="1741"/>
              <a:ext cx="0" cy="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26" name="Line 46"/>
            <p:cNvSpPr>
              <a:spLocks noChangeShapeType="1"/>
            </p:cNvSpPr>
            <p:nvPr/>
          </p:nvSpPr>
          <p:spPr bwMode="auto">
            <a:xfrm flipV="1">
              <a:off x="1615" y="2104"/>
              <a:ext cx="20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27" name="Line 47"/>
            <p:cNvSpPr>
              <a:spLocks noChangeShapeType="1"/>
            </p:cNvSpPr>
            <p:nvPr/>
          </p:nvSpPr>
          <p:spPr bwMode="auto">
            <a:xfrm flipV="1">
              <a:off x="1610" y="1832"/>
              <a:ext cx="0" cy="27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6535" name="Group 55"/>
          <p:cNvGrpSpPr>
            <a:grpSpLocks/>
          </p:cNvGrpSpPr>
          <p:nvPr/>
        </p:nvGrpSpPr>
        <p:grpSpPr bwMode="auto">
          <a:xfrm>
            <a:off x="2843213" y="1684338"/>
            <a:ext cx="3241675" cy="1008062"/>
            <a:chOff x="1791" y="1061"/>
            <a:chExt cx="2042" cy="635"/>
          </a:xfrm>
        </p:grpSpPr>
        <p:sp>
          <p:nvSpPr>
            <p:cNvPr id="276522" name="Line 42"/>
            <p:cNvSpPr>
              <a:spLocks noChangeShapeType="1"/>
            </p:cNvSpPr>
            <p:nvPr/>
          </p:nvSpPr>
          <p:spPr bwMode="auto">
            <a:xfrm flipV="1">
              <a:off x="1791" y="1333"/>
              <a:ext cx="0" cy="363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23" name="Line 43"/>
            <p:cNvSpPr>
              <a:spLocks noChangeShapeType="1"/>
            </p:cNvSpPr>
            <p:nvPr/>
          </p:nvSpPr>
          <p:spPr bwMode="auto">
            <a:xfrm>
              <a:off x="1791" y="1333"/>
              <a:ext cx="204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24" name="Line 44"/>
            <p:cNvSpPr>
              <a:spLocks noChangeShapeType="1"/>
            </p:cNvSpPr>
            <p:nvPr/>
          </p:nvSpPr>
          <p:spPr bwMode="auto">
            <a:xfrm>
              <a:off x="3833" y="1333"/>
              <a:ext cx="0" cy="249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28" name="Text Box 48"/>
            <p:cNvSpPr txBox="1">
              <a:spLocks noChangeArrowheads="1"/>
            </p:cNvSpPr>
            <p:nvPr/>
          </p:nvSpPr>
          <p:spPr bwMode="auto">
            <a:xfrm>
              <a:off x="2381" y="106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latin typeface="宋体" pitchFamily="2" charset="-122"/>
                  <a:ea typeface="宋体" pitchFamily="2" charset="-122"/>
                  <a:sym typeface="Wingdings 2" pitchFamily="18" charset="2"/>
                </a:rPr>
                <a:t></a:t>
              </a:r>
            </a:p>
          </p:txBody>
        </p:sp>
      </p:grpSp>
      <p:sp>
        <p:nvSpPr>
          <p:cNvPr id="276531" name="Text Box 51"/>
          <p:cNvSpPr txBox="1">
            <a:spLocks noChangeArrowheads="1"/>
          </p:cNvSpPr>
          <p:nvPr/>
        </p:nvSpPr>
        <p:spPr bwMode="auto">
          <a:xfrm>
            <a:off x="611188" y="1036638"/>
            <a:ext cx="4968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删除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结点之后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一个结点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76532" name="Text Box 52"/>
          <p:cNvSpPr txBox="1">
            <a:spLocks noChangeArrowheads="1"/>
          </p:cNvSpPr>
          <p:nvPr/>
        </p:nvSpPr>
        <p:spPr bwMode="auto">
          <a:xfrm>
            <a:off x="395289" y="260350"/>
            <a:ext cx="3748084" cy="587441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 lIns="162000" tIns="108000" rIns="162000" bIns="10800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双</a:t>
            </a:r>
            <a:r>
              <a:rPr lang="zh-CN" altLang="en-US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链表删除结点的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演示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76533" name="Text Box 53"/>
          <p:cNvSpPr txBox="1">
            <a:spLocks noChangeArrowheads="1"/>
          </p:cNvSpPr>
          <p:nvPr/>
        </p:nvSpPr>
        <p:spPr bwMode="auto">
          <a:xfrm>
            <a:off x="5867400" y="4797425"/>
            <a:ext cx="20875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删除完毕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6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76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7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0" grpId="0" animBg="1"/>
      <p:bldP spid="276520" grpId="0" animBg="1"/>
      <p:bldP spid="2765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000108"/>
            <a:ext cx="8358246" cy="2308324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8100000" scaled="1"/>
            <a:tileRect/>
          </a:gradFill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思考题</a:t>
            </a:r>
            <a:endParaRPr lang="en-US" altLang="zh-CN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一个带头结点的双链表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（结点个数大于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），插入一个非尾结点的结点，需要修改</a:t>
            </a:r>
            <a:r>
              <a:rPr lang="zh-CN" altLang="en-US" u="sng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个指针域，删除一个非尾结点的结点，需要修改</a:t>
            </a:r>
            <a:r>
              <a:rPr lang="zh-CN" altLang="en-US" u="sng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个指针域。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7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5288" y="1484313"/>
            <a:ext cx="8424862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整体建立双链表也有两种方法：头插法和尾插法。与单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链表的建表算法相似，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主要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是插入和删除的不同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68312" y="620713"/>
            <a:ext cx="3032117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2</a:t>
            </a:r>
            <a:r>
              <a:rPr lang="zh-CN" altLang="en-US" sz="280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建立双链表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8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573089" y="1000108"/>
            <a:ext cx="7928001" cy="440120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CreateListF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(DLinkNode *&amp;L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 a[]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n)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DLinkNode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*s;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L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=(DLinkNode *)malloc(sizeof(DLinkNode));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创建头结点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L-&gt;prior=L-&gt;next=NULL;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前后指针域置为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for 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n;i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循环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建立数据结点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s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=(DLinkNode *)malloc(sizeof(DLinkNode));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s-&gt;data=a[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创建数据结点*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s-&gt;next=L-&gt;next;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插入到头结点之后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(L-&gt;next!=NULL)      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存在数据结点，修改前驱指针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L-&gt;next-&gt;prior=s;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L-&gt;next=s;</a:t>
            </a:r>
          </a:p>
          <a:p>
            <a:pPr algn="l"/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s-&gt;prior=L;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}</a:t>
            </a: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16" y="141322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头插法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建立双链表：由含有</a:t>
            </a:r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个元素的数组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 algn="l"/>
            <a:r>
              <a:rPr lang="en-US" altLang="zh-CN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创建带头结点的双链表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571604" y="5572140"/>
            <a:ext cx="2111386" cy="841395"/>
            <a:chOff x="1571604" y="5572140"/>
            <a:chExt cx="2111386" cy="841395"/>
          </a:xfrm>
        </p:grpSpPr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2089119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630456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>
                <a:solidFill>
                  <a:srgbClr val="3333FF"/>
                </a:solidFill>
              </a:endParaRPr>
            </a:p>
          </p:txBody>
        </p:sp>
        <p:sp>
          <p:nvSpPr>
            <p:cNvPr id="6" name="Arc 35"/>
            <p:cNvSpPr>
              <a:spLocks/>
            </p:cNvSpPr>
            <p:nvPr/>
          </p:nvSpPr>
          <p:spPr bwMode="auto">
            <a:xfrm>
              <a:off x="1931967" y="562771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1571604" y="5572140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/>
                <a:t>L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43240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zh-CN" baseline="-25000" dirty="0">
                <a:solidFill>
                  <a:srgbClr val="3333FF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07021" y="5500702"/>
            <a:ext cx="1593871" cy="912833"/>
            <a:chOff x="5407021" y="5500702"/>
            <a:chExt cx="1593871" cy="912833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407021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948358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 dirty="0" err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zh-CN" altLang="zh-CN" sz="2000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rc 35"/>
            <p:cNvSpPr>
              <a:spLocks/>
            </p:cNvSpPr>
            <p:nvPr/>
          </p:nvSpPr>
          <p:spPr bwMode="auto">
            <a:xfrm>
              <a:off x="5854712" y="562771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5673737" y="5500702"/>
              <a:ext cx="431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dirty="0"/>
                <a:t>s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461142" y="598173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baseline="-25000" dirty="0">
                <a:solidFill>
                  <a:srgbClr val="3333FF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57621" y="5429264"/>
            <a:ext cx="3500461" cy="1285860"/>
            <a:chOff x="3857621" y="5429264"/>
            <a:chExt cx="3500461" cy="1285860"/>
          </a:xfrm>
        </p:grpSpPr>
        <p:sp>
          <p:nvSpPr>
            <p:cNvPr id="16" name="椭圆 15"/>
            <p:cNvSpPr/>
            <p:nvPr/>
          </p:nvSpPr>
          <p:spPr>
            <a:xfrm>
              <a:off x="4929190" y="5429264"/>
              <a:ext cx="2428892" cy="128586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弧形箭头 13"/>
            <p:cNvSpPr/>
            <p:nvPr/>
          </p:nvSpPr>
          <p:spPr>
            <a:xfrm rot="10800000">
              <a:off x="3857621" y="5572140"/>
              <a:ext cx="1071569" cy="357191"/>
            </a:xfrm>
            <a:prstGeom prst="curvedUp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29058" y="5786454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插入</a:t>
              </a: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F3EC2-762F-4585-9ABE-3D0BD98F40C0}" type="slidenum">
              <a:rPr lang="en-US" altLang="zh-CN" smtClean="0"/>
              <a:pPr/>
              <a:t>9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2324</TotalTime>
  <Words>620</Words>
  <Application>Microsoft Office PowerPoint</Application>
  <PresentationFormat>全屏显示(4:3)</PresentationFormat>
  <Paragraphs>206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 Unicode MS</vt:lpstr>
      <vt:lpstr>楷体</vt:lpstr>
      <vt:lpstr>楷体_GB2312</vt:lpstr>
      <vt:lpstr>隶书</vt:lpstr>
      <vt:lpstr>宋体</vt:lpstr>
      <vt:lpstr>Arial</vt:lpstr>
      <vt:lpstr>Calibri</vt:lpstr>
      <vt:lpstr>Courier New</vt:lpstr>
      <vt:lpstr>Times New Roman</vt:lpstr>
      <vt:lpstr>Wingdings</vt:lpstr>
      <vt:lpstr>Wingdings 2</vt:lpstr>
      <vt:lpstr>黑体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987</cp:revision>
  <dcterms:created xsi:type="dcterms:W3CDTF">2004-04-02T09:54:37Z</dcterms:created>
  <dcterms:modified xsi:type="dcterms:W3CDTF">2018-09-17T02:08:31Z</dcterms:modified>
</cp:coreProperties>
</file>