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306" r:id="rId2"/>
    <p:sldId id="477" r:id="rId3"/>
    <p:sldId id="532" r:id="rId4"/>
    <p:sldId id="528" r:id="rId5"/>
    <p:sldId id="531" r:id="rId6"/>
    <p:sldId id="476" r:id="rId7"/>
    <p:sldId id="533" r:id="rId8"/>
    <p:sldId id="529" r:id="rId9"/>
    <p:sldId id="530" r:id="rId10"/>
    <p:sldId id="523" r:id="rId11"/>
    <p:sldId id="525" r:id="rId12"/>
    <p:sldId id="524" r:id="rId13"/>
    <p:sldId id="534" r:id="rId14"/>
    <p:sldId id="488" r:id="rId15"/>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45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C00000"/>
    <a:srgbClr val="FF3300"/>
    <a:srgbClr val="006600"/>
    <a:srgbClr val="33CC33"/>
    <a:srgbClr val="3399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9" autoAdjust="0"/>
    <p:restoredTop sz="89442" autoAdjust="0"/>
  </p:normalViewPr>
  <p:slideViewPr>
    <p:cSldViewPr>
      <p:cViewPr varScale="1">
        <p:scale>
          <a:sx n="66" d="100"/>
          <a:sy n="66" d="100"/>
        </p:scale>
        <p:origin x="1344" y="60"/>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4F6D6F-7739-418A-9ED3-2E2FF32CB7EF}" type="datetimeFigureOut">
              <a:rPr lang="zh-CN" altLang="en-US" smtClean="0"/>
              <a:pPr/>
              <a:t>2018/10/10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0B966-29F6-4592-A070-7B6888C908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8954CA-4A17-4199-94A3-6AFD04076861}" type="slidenum">
              <a:rPr lang="en-US" altLang="zh-CN" smtClean="0"/>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764BC1-B3FB-4C54-8B12-82C4E9A80A61}"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07E10C-1207-4021-BB37-1EFBC768E723}"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89F341-B5DF-4974-B2F0-D2F4C8A8C99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0C76FD-D88B-4895-870C-A291ADB30FFC}"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3DE8D00-D702-4BB6-8790-7832FF3B3FC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E9CA142-A6E1-4953-999D-B838F3F2959D}"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0F8873E-E663-4FBF-B6F0-FAF43354F10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BD3F3EC2-762F-4585-9ABE-3D0BD98F40C0}" type="slidenum">
              <a:rPr lang="en-US" altLang="zh-CN" smtClean="0"/>
              <a:pPr/>
              <a:t>‹#›</a:t>
            </a:fld>
            <a:r>
              <a:rPr lang="en-US" altLang="zh-CN"/>
              <a:t>/14</a:t>
            </a:r>
          </a:p>
        </p:txBody>
      </p:sp>
      <p:pic>
        <p:nvPicPr>
          <p:cNvPr id="5" name="Picture 2" descr="C:\Users\P\Desktop\唐书记ppt\logo.png">
            <a:extLst>
              <a:ext uri="{FF2B5EF4-FFF2-40B4-BE49-F238E27FC236}">
                <a16:creationId xmlns:a16="http://schemas.microsoft.com/office/drawing/2014/main" id="{55B010C1-D48B-4850-8639-B807899CC115}"/>
              </a:ext>
            </a:extLst>
          </p:cNvPr>
          <p:cNvPicPr>
            <a:picLocks noChangeAspect="1" noChangeArrowheads="1"/>
          </p:cNvPicPr>
          <p:nvPr userDrawn="1"/>
        </p:nvPicPr>
        <p:blipFill>
          <a:blip r:embed="rId2" cstate="print"/>
          <a:srcRect/>
          <a:stretch>
            <a:fillRect/>
          </a:stretch>
        </p:blipFill>
        <p:spPr bwMode="auto">
          <a:xfrm>
            <a:off x="6656912" y="0"/>
            <a:ext cx="2523600" cy="6861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41C0B7C-3B4E-4EBE-8609-75F6CD7311A2}"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A47AF0-D07F-45BB-8F68-4BC5B1E3E061}"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214422"/>
            <a:ext cx="6072230" cy="535531"/>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dirty="0">
                <a:solidFill>
                  <a:srgbClr val="FF3300"/>
                </a:solidFill>
                <a:ea typeface="楷体" pitchFamily="49" charset="-122"/>
                <a:cs typeface="Times New Roman" pitchFamily="18" charset="0"/>
              </a:rPr>
              <a:t>循环链表</a:t>
            </a:r>
            <a:r>
              <a:rPr kumimoji="1" lang="zh-CN" altLang="en-US" dirty="0">
                <a:ea typeface="楷体" pitchFamily="49" charset="-122"/>
                <a:cs typeface="Times New Roman" pitchFamily="18" charset="0"/>
              </a:rPr>
              <a:t>是另一种形式的链式</a:t>
            </a:r>
            <a:r>
              <a:rPr kumimoji="1" lang="zh-CN" altLang="en-US">
                <a:ea typeface="楷体" pitchFamily="49" charset="-122"/>
                <a:cs typeface="Times New Roman" pitchFamily="18" charset="0"/>
              </a:rPr>
              <a:t>存储结构形式。</a:t>
            </a:r>
            <a:r>
              <a:rPr kumimoji="1" lang="en-US" altLang="zh-CN">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55299" name="Text Box 3" descr="粉色面巾纸"/>
          <p:cNvSpPr txBox="1">
            <a:spLocks noChangeArrowheads="1"/>
          </p:cNvSpPr>
          <p:nvPr/>
        </p:nvSpPr>
        <p:spPr bwMode="auto">
          <a:xfrm>
            <a:off x="395288" y="428604"/>
            <a:ext cx="3176580" cy="519113"/>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2.3.4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循环链表</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dirty="0">
                <a:solidFill>
                  <a:srgbClr val="FF00FF"/>
                </a:solidFill>
                <a:ea typeface="楷体" pitchFamily="49" charset="-122"/>
                <a:cs typeface="Times New Roman" pitchFamily="18" charset="0"/>
              </a:rPr>
              <a:t>循环单链表</a:t>
            </a:r>
            <a:r>
              <a:rPr kumimoji="1" lang="zh-CN" altLang="en-US" dirty="0">
                <a:solidFill>
                  <a:srgbClr val="0000FF"/>
                </a:solidFill>
                <a:ea typeface="楷体" pitchFamily="49" charset="-122"/>
                <a:cs typeface="Times New Roman" pitchFamily="18" charset="0"/>
              </a:rPr>
              <a:t>：</a:t>
            </a:r>
            <a:r>
              <a:rPr kumimoji="1" lang="zh-CN" altLang="en-US" sz="2200" dirty="0">
                <a:solidFill>
                  <a:srgbClr val="0000FF"/>
                </a:solidFill>
                <a:ea typeface="楷体" pitchFamily="49" charset="-122"/>
                <a:cs typeface="Times New Roman" pitchFamily="18" charset="0"/>
              </a:rPr>
              <a:t>将</a:t>
            </a:r>
            <a:r>
              <a:rPr kumimoji="1" lang="zh-CN" altLang="en-US" sz="2200">
                <a:solidFill>
                  <a:srgbClr val="0000FF"/>
                </a:solidFill>
                <a:ea typeface="楷体" pitchFamily="49" charset="-122"/>
                <a:cs typeface="Times New Roman" pitchFamily="18" charset="0"/>
              </a:rPr>
              <a:t>表中尾结点的指针域改为指向表头结点，整个</a:t>
            </a:r>
            <a:r>
              <a:rPr kumimoji="1" lang="zh-CN" altLang="en-US" sz="2200" dirty="0">
                <a:solidFill>
                  <a:srgbClr val="0000FF"/>
                </a:solidFill>
                <a:ea typeface="楷体" pitchFamily="49" charset="-122"/>
                <a:cs typeface="Times New Roman" pitchFamily="18" charset="0"/>
              </a:rPr>
              <a:t>链表形成一个环。由此从表中</a:t>
            </a:r>
            <a:r>
              <a:rPr kumimoji="1" lang="zh-CN" altLang="en-US" sz="2200">
                <a:solidFill>
                  <a:srgbClr val="0000FF"/>
                </a:solidFill>
                <a:ea typeface="楷体" pitchFamily="49" charset="-122"/>
                <a:cs typeface="Times New Roman" pitchFamily="18" charset="0"/>
              </a:rPr>
              <a:t>任一结点出发</a:t>
            </a:r>
            <a:r>
              <a:rPr kumimoji="1" lang="zh-CN" altLang="en-US" sz="2200" dirty="0">
                <a:solidFill>
                  <a:srgbClr val="0000FF"/>
                </a:solidFill>
                <a:ea typeface="楷体" pitchFamily="49" charset="-122"/>
                <a:cs typeface="Times New Roman" pitchFamily="18" charset="0"/>
              </a:rPr>
              <a:t>均可找到链表</a:t>
            </a:r>
            <a:r>
              <a:rPr kumimoji="1" lang="zh-CN" altLang="en-US" sz="2200">
                <a:solidFill>
                  <a:srgbClr val="0000FF"/>
                </a:solidFill>
                <a:ea typeface="楷体" pitchFamily="49" charset="-122"/>
                <a:cs typeface="Times New Roman" pitchFamily="18" charset="0"/>
              </a:rPr>
              <a:t>中其他结点。 </a:t>
            </a:r>
            <a:endParaRPr kumimoji="1" lang="en-US" altLang="zh-CN" sz="2200" dirty="0">
              <a:solidFill>
                <a:srgbClr val="0000FF"/>
              </a:solidFill>
              <a:ea typeface="楷体" pitchFamily="49" charset="-122"/>
              <a:cs typeface="Times New Roman" pitchFamily="18" charset="0"/>
            </a:endParaRPr>
          </a:p>
          <a:p>
            <a:pPr marL="457200" indent="-457200" algn="l">
              <a:lnSpc>
                <a:spcPct val="120000"/>
              </a:lnSpc>
              <a:spcBef>
                <a:spcPct val="50000"/>
              </a:spcBef>
              <a:buBlip>
                <a:blip r:embed="rId3"/>
              </a:buBlip>
            </a:pPr>
            <a:r>
              <a:rPr kumimoji="1" lang="zh-CN" altLang="en-US" dirty="0">
                <a:solidFill>
                  <a:srgbClr val="FF00FF"/>
                </a:solidFill>
                <a:ea typeface="楷体" pitchFamily="49" charset="-122"/>
                <a:cs typeface="Times New Roman" pitchFamily="18" charset="0"/>
              </a:rPr>
              <a:t>循环双链表</a:t>
            </a:r>
            <a:r>
              <a:rPr kumimoji="1" lang="zh-CN" altLang="en-US" dirty="0">
                <a:solidFill>
                  <a:srgbClr val="0000FF"/>
                </a:solidFill>
                <a:ea typeface="楷体" pitchFamily="49" charset="-122"/>
                <a:cs typeface="Times New Roman" pitchFamily="18" charset="0"/>
              </a:rPr>
              <a:t>：</a:t>
            </a:r>
            <a:r>
              <a:rPr kumimoji="1" lang="zh-CN" altLang="en-US" sz="2200" dirty="0">
                <a:solidFill>
                  <a:srgbClr val="0000FF"/>
                </a:solidFill>
                <a:ea typeface="楷体" pitchFamily="49" charset="-122"/>
                <a:cs typeface="Times New Roman"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itchFamily="49" charset="-122"/>
                <a:cs typeface="Times New Roman" pitchFamily="18" charset="0"/>
              </a:rPr>
              <a:t>结点类型与非</a:t>
            </a:r>
            <a:r>
              <a:rPr kumimoji="1" lang="zh-CN" altLang="en-US" sz="2000">
                <a:solidFill>
                  <a:srgbClr val="0000FF"/>
                </a:solidFill>
                <a:ea typeface="楷体" pitchFamily="49" charset="-122"/>
                <a:cs typeface="Times New Roman" pitchFamily="18" charset="0"/>
              </a:rPr>
              <a:t>循环单链表的相同</a:t>
            </a:r>
            <a:endParaRPr lang="zh-CN" altLang="en-US" sz="2000">
              <a:solidFill>
                <a:srgbClr val="0000FF"/>
              </a:solidFill>
              <a:ea typeface="楷体" pitchFamily="49" charset="-122"/>
              <a:cs typeface="Times New Roman"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itchFamily="49" charset="-122"/>
                <a:cs typeface="Times New Roman" pitchFamily="18" charset="0"/>
              </a:rPr>
              <a:t>结点类型与非</a:t>
            </a:r>
            <a:r>
              <a:rPr kumimoji="1" lang="zh-CN" altLang="en-US" sz="2000">
                <a:solidFill>
                  <a:srgbClr val="0000FF"/>
                </a:solidFill>
                <a:ea typeface="楷体" pitchFamily="49" charset="-122"/>
                <a:cs typeface="Times New Roman" pitchFamily="18" charset="0"/>
              </a:rPr>
              <a:t>循环双链表的相同</a:t>
            </a:r>
            <a:endParaRPr lang="zh-CN" altLang="en-US" sz="2000">
              <a:solidFill>
                <a:srgbClr val="0000FF"/>
              </a:solidFill>
              <a:ea typeface="楷体" pitchFamily="49" charset="-122"/>
              <a:cs typeface="Times New Roman" pitchFamily="18" charset="0"/>
            </a:endParaRPr>
          </a:p>
        </p:txBody>
      </p:sp>
      <p:sp>
        <p:nvSpPr>
          <p:cNvPr id="7" name="右箭头 6"/>
          <p:cNvSpPr/>
          <p:nvPr/>
        </p:nvSpPr>
        <p:spPr>
          <a:xfrm>
            <a:off x="6500826" y="2643182"/>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BD3F3EC2-762F-4585-9ABE-3D0BD98F40C0}" type="slidenum">
              <a:rPr lang="en-US" altLang="zh-CN" smtClean="0"/>
              <a:pPr/>
              <a:t>1</a:t>
            </a:fld>
            <a:r>
              <a:rPr lang="en-US" altLang="zh-CN"/>
              <a:t>/14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1052596"/>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800">
                <a:solidFill>
                  <a:srgbClr val="FF3300"/>
                </a:solidFill>
              </a:rPr>
              <a:t>       </a:t>
            </a:r>
            <a:r>
              <a:rPr kumimoji="1" lang="en-US" altLang="zh-CN" sz="2800">
                <a:solidFill>
                  <a:srgbClr val="FF3300"/>
                </a:solidFill>
                <a:latin typeface="楷体" pitchFamily="49" charset="-122"/>
                <a:ea typeface="楷体" pitchFamily="49" charset="-122"/>
                <a:cs typeface="Arial Unicode MS" pitchFamily="34" charset="-122"/>
              </a:rPr>
              <a:t>【</a:t>
            </a:r>
            <a:r>
              <a:rPr kumimoji="1" lang="zh-CN" altLang="en-US" sz="2800">
                <a:solidFill>
                  <a:srgbClr val="FF3300"/>
                </a:solidFill>
                <a:latin typeface="楷体" pitchFamily="49" charset="-122"/>
                <a:ea typeface="楷体" pitchFamily="49" charset="-122"/>
                <a:cs typeface="Arial Unicode MS" pitchFamily="34" charset="-122"/>
              </a:rPr>
              <a:t>例</a:t>
            </a:r>
            <a:r>
              <a:rPr kumimoji="1" lang="en-US" altLang="zh-CN" sz="2800">
                <a:solidFill>
                  <a:srgbClr val="FF3300"/>
                </a:solidFill>
                <a:ea typeface="楷体" pitchFamily="49" charset="-122"/>
                <a:cs typeface="Times New Roman" pitchFamily="18" charset="0"/>
              </a:rPr>
              <a:t>2-13</a:t>
            </a:r>
            <a:r>
              <a:rPr kumimoji="1" lang="en-US" altLang="zh-CN" sz="2800">
                <a:solidFill>
                  <a:srgbClr val="FF3300"/>
                </a:solidFill>
                <a:latin typeface="楷体" pitchFamily="49" charset="-122"/>
                <a:ea typeface="楷体" pitchFamily="49" charset="-122"/>
                <a:cs typeface="Arial Unicode MS" pitchFamily="34" charset="-122"/>
              </a:rPr>
              <a:t>】</a:t>
            </a:r>
            <a:r>
              <a:rPr kumimoji="1" lang="zh-CN" altLang="en-US" dirty="0">
                <a:ea typeface="楷体" pitchFamily="49" charset="-122"/>
                <a:cs typeface="Times New Roman" pitchFamily="18" charset="0"/>
              </a:rPr>
              <a:t>设计</a:t>
            </a:r>
            <a:r>
              <a:rPr kumimoji="1" lang="zh-CN" altLang="en-US">
                <a:ea typeface="楷体" pitchFamily="49" charset="-122"/>
                <a:cs typeface="Times New Roman" pitchFamily="18" charset="0"/>
              </a:rPr>
              <a:t>判断带头结点的</a:t>
            </a:r>
            <a:r>
              <a:rPr kumimoji="1" lang="zh-CN" altLang="en-US" dirty="0">
                <a:ea typeface="楷体" pitchFamily="49" charset="-122"/>
                <a:cs typeface="Times New Roman" pitchFamily="18" charset="0"/>
              </a:rPr>
              <a:t>循环双</a:t>
            </a:r>
            <a:r>
              <a:rPr kumimoji="1" lang="zh-CN" altLang="en-US">
                <a:ea typeface="楷体" pitchFamily="49" charset="-122"/>
                <a:cs typeface="Times New Roman" pitchFamily="18" charset="0"/>
              </a:rPr>
              <a:t>链表</a:t>
            </a:r>
            <a:r>
              <a:rPr kumimoji="1" lang="en-US" altLang="zh-CN">
                <a:ea typeface="楷体" pitchFamily="49" charset="-122"/>
                <a:cs typeface="Times New Roman" pitchFamily="18" charset="0"/>
              </a:rPr>
              <a:t>L</a:t>
            </a:r>
            <a:r>
              <a:rPr kumimoji="1" lang="zh-CN" altLang="en-US">
                <a:ea typeface="楷体" pitchFamily="49" charset="-122"/>
                <a:cs typeface="Times New Roman" pitchFamily="18" charset="0"/>
              </a:rPr>
              <a:t>（含两个以上的结点）是否</a:t>
            </a:r>
            <a:r>
              <a:rPr kumimoji="1" lang="zh-CN" altLang="en-US" dirty="0">
                <a:ea typeface="楷体" pitchFamily="49" charset="-122"/>
                <a:cs typeface="Times New Roman" pitchFamily="18" charset="0"/>
              </a:rPr>
              <a:t>对称相等的算法。</a:t>
            </a:r>
            <a:r>
              <a:rPr kumimoji="1" lang="zh-CN" altLang="en-US" dirty="0">
                <a:solidFill>
                  <a:srgbClr val="FF3300"/>
                </a:solidFill>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2"/>
              </a:buBlip>
            </a:pPr>
            <a:r>
              <a:rPr kumimoji="1" lang="en-US" altLang="zh-CN" sz="2200">
                <a:ea typeface="楷体" pitchFamily="49" charset="-122"/>
                <a:cs typeface="Times New Roman" pitchFamily="18" charset="0"/>
              </a:rPr>
              <a:t>p</a:t>
            </a:r>
            <a:r>
              <a:rPr kumimoji="1" lang="zh-CN" altLang="en-US" sz="2200" dirty="0">
                <a:ea typeface="楷体" pitchFamily="49" charset="-122"/>
                <a:cs typeface="Times New Roman" pitchFamily="18" charset="0"/>
              </a:rPr>
              <a:t>从左向右</a:t>
            </a:r>
            <a:r>
              <a:rPr kumimoji="1" lang="zh-CN" altLang="en-US" sz="2200">
                <a:ea typeface="楷体" pitchFamily="49" charset="-122"/>
                <a:cs typeface="Times New Roman" pitchFamily="18" charset="0"/>
              </a:rPr>
              <a:t>扫描</a:t>
            </a:r>
            <a:r>
              <a:rPr kumimoji="1" lang="en-US" altLang="zh-CN" sz="2200">
                <a:ea typeface="楷体" pitchFamily="49" charset="-122"/>
                <a:cs typeface="Times New Roman" pitchFamily="18" charset="0"/>
              </a:rPr>
              <a:t>L</a:t>
            </a:r>
            <a:r>
              <a:rPr kumimoji="1" lang="zh-CN" altLang="en-US" sz="2200">
                <a:ea typeface="楷体" pitchFamily="49" charset="-122"/>
                <a:cs typeface="Times New Roman" pitchFamily="18" charset="0"/>
              </a:rPr>
              <a:t>，</a:t>
            </a:r>
            <a:r>
              <a:rPr kumimoji="1" lang="en-US" altLang="zh-CN" sz="2200">
                <a:ea typeface="楷体" pitchFamily="49" charset="-122"/>
                <a:cs typeface="Times New Roman" pitchFamily="18" charset="0"/>
              </a:rPr>
              <a:t>q</a:t>
            </a:r>
            <a:r>
              <a:rPr kumimoji="1" lang="zh-CN" altLang="en-US" sz="2200" dirty="0">
                <a:ea typeface="楷体" pitchFamily="49" charset="-122"/>
                <a:cs typeface="Times New Roman" pitchFamily="18" charset="0"/>
              </a:rPr>
              <a:t>从右向左</a:t>
            </a:r>
            <a:r>
              <a:rPr kumimoji="1" lang="zh-CN" altLang="en-US" sz="2200">
                <a:ea typeface="楷体" pitchFamily="49" charset="-122"/>
                <a:cs typeface="Times New Roman" pitchFamily="18" charset="0"/>
              </a:rPr>
              <a:t>扫描</a:t>
            </a:r>
            <a:r>
              <a:rPr kumimoji="1" lang="en-US" altLang="zh-CN" sz="2200">
                <a:ea typeface="楷体" pitchFamily="49" charset="-122"/>
                <a:cs typeface="Times New Roman" pitchFamily="18" charset="0"/>
              </a:rPr>
              <a:t>L</a:t>
            </a:r>
          </a:p>
          <a:p>
            <a:pPr marL="457200" indent="-457200" algn="l">
              <a:lnSpc>
                <a:spcPts val="3200"/>
              </a:lnSpc>
              <a:buBlip>
                <a:blip r:embed="rId2"/>
              </a:buBlip>
            </a:pPr>
            <a:r>
              <a:rPr kumimoji="1" lang="zh-CN" altLang="en-US" sz="2200">
                <a:ea typeface="楷体" pitchFamily="49" charset="-122"/>
                <a:cs typeface="Times New Roman" pitchFamily="18" charset="0"/>
              </a:rPr>
              <a:t>若对应数据结点的</a:t>
            </a:r>
            <a:r>
              <a:rPr kumimoji="1" lang="en-US" altLang="zh-CN" sz="2200" dirty="0">
                <a:ea typeface="楷体" pitchFamily="49" charset="-122"/>
                <a:cs typeface="Times New Roman" pitchFamily="18" charset="0"/>
              </a:rPr>
              <a:t>data</a:t>
            </a:r>
            <a:r>
              <a:rPr kumimoji="1" lang="zh-CN" altLang="en-US" sz="2200" dirty="0">
                <a:ea typeface="楷体" pitchFamily="49" charset="-122"/>
                <a:cs typeface="Times New Roman" pitchFamily="18" charset="0"/>
              </a:rPr>
              <a:t>域</a:t>
            </a:r>
            <a:r>
              <a:rPr kumimoji="1" lang="zh-CN" altLang="en-US" sz="2200">
                <a:ea typeface="楷体" pitchFamily="49" charset="-122"/>
                <a:cs typeface="Times New Roman" pitchFamily="18" charset="0"/>
              </a:rPr>
              <a:t>不相等，则退出循环</a:t>
            </a:r>
            <a:endParaRPr kumimoji="1" lang="en-US" altLang="zh-CN" sz="2200">
              <a:ea typeface="楷体" pitchFamily="49" charset="-122"/>
              <a:cs typeface="Times New Roman" pitchFamily="18" charset="0"/>
            </a:endParaRPr>
          </a:p>
          <a:p>
            <a:pPr marL="457200" indent="-457200" algn="l">
              <a:lnSpc>
                <a:spcPts val="3200"/>
              </a:lnSpc>
              <a:buBlip>
                <a:blip r:embed="rId2"/>
              </a:buBlip>
            </a:pPr>
            <a:r>
              <a:rPr kumimoji="1" lang="zh-CN" altLang="en-US" sz="2200">
                <a:ea typeface="楷体" pitchFamily="49" charset="-122"/>
                <a:cs typeface="Times New Roman" pitchFamily="18" charset="0"/>
              </a:rPr>
              <a:t>否则继续比较，直到</a:t>
            </a:r>
            <a:r>
              <a:rPr kumimoji="1" lang="en-US" altLang="zh-CN" sz="2200" dirty="0">
                <a:solidFill>
                  <a:srgbClr val="FF00FF"/>
                </a:solidFill>
                <a:ea typeface="楷体" pitchFamily="49" charset="-122"/>
                <a:cs typeface="Times New Roman" pitchFamily="18" charset="0"/>
              </a:rPr>
              <a:t>p</a:t>
            </a:r>
            <a:r>
              <a:rPr kumimoji="1" lang="zh-CN" altLang="en-US" sz="2200" dirty="0">
                <a:solidFill>
                  <a:srgbClr val="FF00FF"/>
                </a:solidFill>
                <a:ea typeface="楷体" pitchFamily="49" charset="-122"/>
                <a:cs typeface="Times New Roman" pitchFamily="18" charset="0"/>
              </a:rPr>
              <a:t>与</a:t>
            </a:r>
            <a:r>
              <a:rPr kumimoji="1" lang="en-US" altLang="zh-CN" sz="2200" dirty="0">
                <a:solidFill>
                  <a:srgbClr val="FF00FF"/>
                </a:solidFill>
                <a:ea typeface="楷体" pitchFamily="49" charset="-122"/>
                <a:cs typeface="Times New Roman" pitchFamily="18" charset="0"/>
              </a:rPr>
              <a:t>q</a:t>
            </a:r>
            <a:r>
              <a:rPr kumimoji="1" lang="zh-CN" altLang="en-US" sz="2200" dirty="0">
                <a:solidFill>
                  <a:srgbClr val="FF00FF"/>
                </a:solidFill>
                <a:ea typeface="楷体" pitchFamily="49" charset="-122"/>
                <a:cs typeface="Times New Roman" pitchFamily="18" charset="0"/>
              </a:rPr>
              <a:t>相等</a:t>
            </a:r>
            <a:r>
              <a:rPr kumimoji="1" lang="zh-CN" altLang="en-US" sz="2200" dirty="0">
                <a:ea typeface="楷体" pitchFamily="49" charset="-122"/>
                <a:cs typeface="Times New Roman" pitchFamily="18" charset="0"/>
              </a:rPr>
              <a:t>或</a:t>
            </a:r>
            <a:r>
              <a:rPr kumimoji="1" lang="en-US" altLang="zh-CN" sz="2200" dirty="0">
                <a:solidFill>
                  <a:srgbClr val="FF00FF"/>
                </a:solidFill>
                <a:ea typeface="楷体" pitchFamily="49" charset="-122"/>
                <a:cs typeface="Times New Roman" pitchFamily="18" charset="0"/>
              </a:rPr>
              <a:t>p</a:t>
            </a:r>
            <a:r>
              <a:rPr kumimoji="1" lang="zh-CN" altLang="en-US" sz="2200" dirty="0">
                <a:solidFill>
                  <a:srgbClr val="FF00FF"/>
                </a:solidFill>
                <a:ea typeface="楷体" pitchFamily="49" charset="-122"/>
                <a:cs typeface="Times New Roman" pitchFamily="18" charset="0"/>
              </a:rPr>
              <a:t>的下</a:t>
            </a:r>
            <a:r>
              <a:rPr kumimoji="1" lang="zh-CN" altLang="en-US" sz="2200">
                <a:solidFill>
                  <a:srgbClr val="FF00FF"/>
                </a:solidFill>
                <a:ea typeface="楷体" pitchFamily="49" charset="-122"/>
                <a:cs typeface="Times New Roman" pitchFamily="18" charset="0"/>
              </a:rPr>
              <a:t>一个结点为</a:t>
            </a:r>
            <a:r>
              <a:rPr kumimoji="1" lang="zh-CN" altLang="en-US" sz="2200" dirty="0">
                <a:solidFill>
                  <a:srgbClr val="FF00FF"/>
                </a:solidFill>
                <a:ea typeface="楷体" pitchFamily="49" charset="-122"/>
                <a:cs typeface="Times New Roman" pitchFamily="18" charset="0"/>
              </a:rPr>
              <a:t>*</a:t>
            </a:r>
            <a:r>
              <a:rPr kumimoji="1" lang="en-US" altLang="zh-CN" sz="2200" dirty="0">
                <a:solidFill>
                  <a:srgbClr val="FF00FF"/>
                </a:solidFill>
                <a:ea typeface="楷体" pitchFamily="49" charset="-122"/>
                <a:cs typeface="Times New Roman" pitchFamily="18" charset="0"/>
              </a:rPr>
              <a:t>q</a:t>
            </a:r>
            <a:r>
              <a:rPr kumimoji="1" lang="zh-CN" altLang="en-US" sz="2200" dirty="0">
                <a:ea typeface="楷体" pitchFamily="49" charset="-122"/>
                <a:cs typeface="Times New Roman" pitchFamily="18" charset="0"/>
              </a:rPr>
              <a:t>为止。</a:t>
            </a:r>
            <a:endParaRPr lang="zh-CN" altLang="en-US" sz="2200" dirty="0">
              <a:ea typeface="楷体" pitchFamily="49" charset="-122"/>
              <a:cs typeface="Times New Roman" pitchFamily="18" charset="0"/>
            </a:endParaRPr>
          </a:p>
        </p:txBody>
      </p:sp>
      <p:sp>
        <p:nvSpPr>
          <p:cNvPr id="4" name="Rectangle 5"/>
          <p:cNvSpPr>
            <a:spLocks noChangeArrowheads="1"/>
          </p:cNvSpPr>
          <p:nvPr/>
        </p:nvSpPr>
        <p:spPr bwMode="auto">
          <a:xfrm>
            <a:off x="101282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5" name="Rectangle 6"/>
          <p:cNvSpPr>
            <a:spLocks noChangeArrowheads="1"/>
          </p:cNvSpPr>
          <p:nvPr/>
        </p:nvSpPr>
        <p:spPr bwMode="auto">
          <a:xfrm>
            <a:off x="1554159"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Rectangle 10"/>
          <p:cNvSpPr>
            <a:spLocks noChangeArrowheads="1"/>
          </p:cNvSpPr>
          <p:nvPr/>
        </p:nvSpPr>
        <p:spPr bwMode="auto">
          <a:xfrm>
            <a:off x="28860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7" name="Rectangle 11"/>
          <p:cNvSpPr>
            <a:spLocks noChangeArrowheads="1"/>
          </p:cNvSpPr>
          <p:nvPr/>
        </p:nvSpPr>
        <p:spPr bwMode="auto">
          <a:xfrm>
            <a:off x="342740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8" name="Rectangle 12"/>
          <p:cNvSpPr>
            <a:spLocks noChangeArrowheads="1"/>
          </p:cNvSpPr>
          <p:nvPr/>
        </p:nvSpPr>
        <p:spPr bwMode="auto">
          <a:xfrm>
            <a:off x="489902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latin typeface="Times New Roman" pitchFamily="18" charset="0"/>
                <a:cs typeface="Times New Roman" pitchFamily="18" charset="0"/>
              </a:rPr>
              <a:t>2</a:t>
            </a:r>
            <a:endParaRPr lang="en-US" altLang="zh-CN" baseline="-25000" dirty="0">
              <a:solidFill>
                <a:srgbClr val="3333FF"/>
              </a:solidFill>
              <a:latin typeface="Times New Roman" pitchFamily="18" charset="0"/>
              <a:cs typeface="Times New Roman" pitchFamily="18" charset="0"/>
            </a:endParaRPr>
          </a:p>
        </p:txBody>
      </p:sp>
      <p:sp>
        <p:nvSpPr>
          <p:cNvPr id="9" name="Rectangle 13"/>
          <p:cNvSpPr>
            <a:spLocks noChangeArrowheads="1"/>
          </p:cNvSpPr>
          <p:nvPr/>
        </p:nvSpPr>
        <p:spPr bwMode="auto">
          <a:xfrm>
            <a:off x="544035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4"/>
          <p:cNvSpPr>
            <a:spLocks noChangeArrowheads="1"/>
          </p:cNvSpPr>
          <p:nvPr/>
        </p:nvSpPr>
        <p:spPr bwMode="auto">
          <a:xfrm>
            <a:off x="788669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Times New Roman" pitchFamily="18" charset="0"/>
                <a:cs typeface="Times New Roman" pitchFamily="18" charset="0"/>
              </a:rPr>
              <a:t>a</a:t>
            </a:r>
            <a:r>
              <a:rPr lang="en-US" altLang="zh-CN" i="1" baseline="-25000" dirty="0">
                <a:solidFill>
                  <a:srgbClr val="3333FF"/>
                </a:solidFill>
                <a:latin typeface="Times New Roman" pitchFamily="18" charset="0"/>
                <a:cs typeface="Times New Roman" pitchFamily="18" charset="0"/>
              </a:rPr>
              <a:t>n</a:t>
            </a:r>
          </a:p>
        </p:txBody>
      </p:sp>
      <p:sp>
        <p:nvSpPr>
          <p:cNvPr id="11" name="Rectangle 15"/>
          <p:cNvSpPr>
            <a:spLocks noChangeArrowheads="1"/>
          </p:cNvSpPr>
          <p:nvPr/>
        </p:nvSpPr>
        <p:spPr bwMode="auto">
          <a:xfrm>
            <a:off x="84280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3" name="Arc 17"/>
          <p:cNvSpPr>
            <a:spLocks/>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4" name="Text Box 18"/>
          <p:cNvSpPr txBox="1">
            <a:spLocks noChangeArrowheads="1"/>
          </p:cNvSpPr>
          <p:nvPr/>
        </p:nvSpPr>
        <p:spPr bwMode="auto">
          <a:xfrm>
            <a:off x="-32" y="3182966"/>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9" name="Rectangle 24"/>
          <p:cNvSpPr>
            <a:spLocks noChangeArrowheads="1"/>
          </p:cNvSpPr>
          <p:nvPr/>
        </p:nvSpPr>
        <p:spPr bwMode="auto">
          <a:xfrm>
            <a:off x="73485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Rectangle 25"/>
          <p:cNvSpPr>
            <a:spLocks noChangeArrowheads="1"/>
          </p:cNvSpPr>
          <p:nvPr/>
        </p:nvSpPr>
        <p:spPr bwMode="auto">
          <a:xfrm>
            <a:off x="43592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 name="Rectangle 26"/>
          <p:cNvSpPr>
            <a:spLocks noChangeArrowheads="1"/>
          </p:cNvSpPr>
          <p:nvPr/>
        </p:nvSpPr>
        <p:spPr bwMode="auto">
          <a:xfrm>
            <a:off x="47307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2" name="Rectangle 27"/>
          <p:cNvSpPr>
            <a:spLocks noChangeArrowheads="1"/>
          </p:cNvSpPr>
          <p:nvPr/>
        </p:nvSpPr>
        <p:spPr bwMode="auto">
          <a:xfrm>
            <a:off x="238124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a:t>p</a:t>
            </a:r>
            <a:endParaRPr lang="zh-CN" altLang="en-US" sz="2000" dirty="0"/>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a:t>q</a:t>
            </a:r>
            <a:endParaRPr lang="zh-CN" altLang="en-US" sz="2000" dirty="0"/>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灯片编号占位符 33"/>
          <p:cNvSpPr>
            <a:spLocks noGrp="1"/>
          </p:cNvSpPr>
          <p:nvPr>
            <p:ph type="sldNum" sz="quarter" idx="12"/>
          </p:nvPr>
        </p:nvSpPr>
        <p:spPr/>
        <p:txBody>
          <a:bodyPr/>
          <a:lstStyle/>
          <a:p>
            <a:fld id="{BD3F3EC2-762F-4585-9ABE-3D0BD98F40C0}" type="slidenum">
              <a:rPr lang="en-US" altLang="zh-CN" smtClean="0"/>
              <a:pPr/>
              <a:t>10</a:t>
            </a:fld>
            <a:r>
              <a:rPr lang="en-US" altLang="zh-CN"/>
              <a:t>/14</a:t>
            </a:r>
          </a:p>
        </p:txBody>
      </p:sp>
      <p:sp>
        <p:nvSpPr>
          <p:cNvPr id="36" name="TextBox 35"/>
          <p:cNvSpPr txBox="1"/>
          <p:nvPr/>
        </p:nvSpPr>
        <p:spPr>
          <a:xfrm>
            <a:off x="785786" y="1395699"/>
            <a:ext cx="1857388" cy="461665"/>
          </a:xfrm>
          <a:prstGeom prst="rect">
            <a:avLst/>
          </a:prstGeom>
          <a:noFill/>
        </p:spPr>
        <p:txBody>
          <a:bodyPr wrap="square" rtlCol="0">
            <a:spAutoFit/>
          </a:bodyPr>
          <a:lstStyle/>
          <a:p>
            <a:pPr algn="l"/>
            <a:r>
              <a:rPr lang="zh-CN" altLang="en-US">
                <a:solidFill>
                  <a:srgbClr val="FF0000"/>
                </a:solidFill>
                <a:latin typeface="黑体" pitchFamily="49" charset="-122"/>
                <a:ea typeface="黑体" pitchFamily="49" charset="-122"/>
              </a:rPr>
              <a:t>算法思路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61665"/>
          </a:xfrm>
          <a:prstGeom prst="rect">
            <a:avLst/>
          </a:prstGeom>
          <a:noFill/>
        </p:spPr>
        <p:txBody>
          <a:bodyPr wrap="square" rtlCol="0">
            <a:spAutoFit/>
          </a:bodyPr>
          <a:lstStyle/>
          <a:p>
            <a:pPr algn="l"/>
            <a:r>
              <a:rPr kumimoji="1" lang="zh-CN" altLang="en-US">
                <a:ea typeface="楷体" pitchFamily="49" charset="-122"/>
                <a:cs typeface="Times New Roman" pitchFamily="18" charset="0"/>
                <a:sym typeface="Wingdings"/>
              </a:rPr>
              <a:t> </a:t>
            </a:r>
            <a:r>
              <a:rPr kumimoji="1" lang="zh-CN" altLang="en-US">
                <a:ea typeface="楷体" pitchFamily="49" charset="-122"/>
                <a:cs typeface="Times New Roman" pitchFamily="18" charset="0"/>
              </a:rPr>
              <a:t>数据结点为</a:t>
            </a:r>
            <a:r>
              <a:rPr kumimoji="1" lang="zh-CN" altLang="en-US" dirty="0">
                <a:ea typeface="楷体" pitchFamily="49" charset="-122"/>
                <a:cs typeface="Times New Roman" pitchFamily="18" charset="0"/>
              </a:rPr>
              <a:t>奇数的情况：</a:t>
            </a:r>
            <a:endParaRPr lang="zh-CN" altLang="en-US" dirty="0"/>
          </a:p>
        </p:txBody>
      </p:sp>
      <p:grpSp>
        <p:nvGrpSpPr>
          <p:cNvPr id="18" name="组合 17"/>
          <p:cNvGrpSpPr/>
          <p:nvPr/>
        </p:nvGrpSpPr>
        <p:grpSpPr>
          <a:xfrm>
            <a:off x="1643042" y="1071546"/>
            <a:ext cx="4572032" cy="1747549"/>
            <a:chOff x="1643042" y="1071546"/>
            <a:chExt cx="4572032" cy="1747549"/>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dirty="0"/>
                <a:t>a       b        c       b       a</a:t>
              </a:r>
              <a:endParaRPr lang="zh-CN" altLang="en-US" i="1" dirty="0"/>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a:t>p</a:t>
              </a:r>
              <a:endParaRPr lang="zh-CN" altLang="en-US" sz="2000" dirty="0"/>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a:t>q</a:t>
              </a:r>
              <a:endParaRPr lang="zh-CN" altLang="en-US" sz="2000" dirty="0"/>
            </a:p>
          </p:txBody>
        </p:sp>
        <p:sp>
          <p:nvSpPr>
            <p:cNvPr id="11" name="TextBox 10"/>
            <p:cNvSpPr txBox="1"/>
            <p:nvPr/>
          </p:nvSpPr>
          <p:spPr>
            <a:xfrm>
              <a:off x="3071802" y="2357430"/>
              <a:ext cx="1928826" cy="461665"/>
            </a:xfrm>
            <a:prstGeom prst="rect">
              <a:avLst/>
            </a:prstGeom>
            <a:noFill/>
          </p:spPr>
          <p:txBody>
            <a:bodyPr wrap="square" rtlCol="0">
              <a:spAutoFit/>
            </a:bodyPr>
            <a:lstStyle/>
            <a:p>
              <a:r>
                <a:rPr lang="en-US" altLang="zh-CN" dirty="0">
                  <a:ea typeface="楷体" pitchFamily="49" charset="-122"/>
                  <a:cs typeface="Times New Roman" pitchFamily="18" charset="0"/>
                </a:rPr>
                <a:t>p=q</a:t>
              </a:r>
              <a:r>
                <a:rPr lang="zh-CN" altLang="en-US" dirty="0">
                  <a:ea typeface="楷体" pitchFamily="49" charset="-122"/>
                  <a:cs typeface="Times New Roman" pitchFamily="18" charset="0"/>
                </a:rPr>
                <a:t>：结束</a:t>
              </a:r>
            </a:p>
          </p:txBody>
        </p:sp>
      </p:grpSp>
      <p:grpSp>
        <p:nvGrpSpPr>
          <p:cNvPr id="19" name="组合 18"/>
          <p:cNvGrpSpPr/>
          <p:nvPr/>
        </p:nvGrpSpPr>
        <p:grpSpPr>
          <a:xfrm>
            <a:off x="2428860" y="3753153"/>
            <a:ext cx="3571900" cy="1709148"/>
            <a:chOff x="2428860" y="3753153"/>
            <a:chExt cx="3571900" cy="1709148"/>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dirty="0"/>
                <a:t>a       b        b       a</a:t>
              </a:r>
              <a:endParaRPr lang="zh-CN" altLang="en-US" i="1" dirty="0"/>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a:t>p</a:t>
              </a:r>
              <a:endParaRPr lang="zh-CN" altLang="en-US" sz="2000" dirty="0"/>
            </a:p>
          </p:txBody>
        </p:sp>
        <p:cxnSp>
          <p:nvCxnSpPr>
            <p:cNvPr id="14" name="直接箭头连接符 13"/>
            <p:cNvCxnSpPr/>
            <p:nvPr/>
          </p:nvCxnSpPr>
          <p:spPr>
            <a:xfrm rot="16200000" flipV="1">
              <a:off x="4286248"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57686" y="4610410"/>
              <a:ext cx="357190" cy="307777"/>
            </a:xfrm>
            <a:prstGeom prst="rect">
              <a:avLst/>
            </a:prstGeom>
            <a:noFill/>
          </p:spPr>
          <p:txBody>
            <a:bodyPr wrap="square" lIns="0" tIns="0" rIns="0" bIns="0" rtlCol="0">
              <a:spAutoFit/>
            </a:bodyPr>
            <a:lstStyle/>
            <a:p>
              <a:r>
                <a:rPr lang="en-US" altLang="zh-CN" sz="2000" dirty="0"/>
                <a:t>q</a:t>
              </a:r>
              <a:endParaRPr lang="zh-CN" altLang="en-US" sz="2000" dirty="0"/>
            </a:p>
          </p:txBody>
        </p:sp>
        <p:sp>
          <p:nvSpPr>
            <p:cNvPr id="16" name="TextBox 15"/>
            <p:cNvSpPr txBox="1"/>
            <p:nvPr/>
          </p:nvSpPr>
          <p:spPr>
            <a:xfrm>
              <a:off x="2857488" y="5000636"/>
              <a:ext cx="3143272" cy="461665"/>
            </a:xfrm>
            <a:prstGeom prst="rect">
              <a:avLst/>
            </a:prstGeom>
            <a:noFill/>
          </p:spPr>
          <p:txBody>
            <a:bodyPr wrap="square" rtlCol="0">
              <a:spAutoFit/>
            </a:bodyPr>
            <a:lstStyle/>
            <a:p>
              <a:r>
                <a:rPr lang="en-US" altLang="zh-CN" dirty="0">
                  <a:ea typeface="楷体" pitchFamily="49" charset="-122"/>
                  <a:cs typeface="Times New Roman" pitchFamily="18" charset="0"/>
                </a:rPr>
                <a:t>p=q</a:t>
              </a:r>
              <a:r>
                <a:rPr lang="en-US" altLang="zh-CN" dirty="0">
                  <a:latin typeface="+mj-ea"/>
                  <a:ea typeface="+mj-ea"/>
                  <a:cs typeface="Times New Roman" pitchFamily="18" charset="0"/>
                </a:rPr>
                <a:t>-</a:t>
              </a:r>
              <a:r>
                <a:rPr lang="en-US" altLang="zh-CN" dirty="0">
                  <a:ea typeface="楷体" pitchFamily="49" charset="-122"/>
                  <a:cs typeface="Times New Roman" pitchFamily="18" charset="0"/>
                </a:rPr>
                <a:t>&gt;prior</a:t>
              </a:r>
              <a:r>
                <a:rPr lang="zh-CN" altLang="en-US" dirty="0">
                  <a:ea typeface="楷体" pitchFamily="49" charset="-122"/>
                  <a:cs typeface="Times New Roman" pitchFamily="18" charset="0"/>
                </a:rPr>
                <a:t>：结束</a:t>
              </a:r>
            </a:p>
          </p:txBody>
        </p:sp>
      </p:grpSp>
      <p:sp>
        <p:nvSpPr>
          <p:cNvPr id="17" name="TextBox 16"/>
          <p:cNvSpPr txBox="1"/>
          <p:nvPr/>
        </p:nvSpPr>
        <p:spPr>
          <a:xfrm>
            <a:off x="500034" y="3110211"/>
            <a:ext cx="3857652" cy="461665"/>
          </a:xfrm>
          <a:prstGeom prst="rect">
            <a:avLst/>
          </a:prstGeom>
          <a:noFill/>
        </p:spPr>
        <p:txBody>
          <a:bodyPr wrap="square" rtlCol="0">
            <a:spAutoFit/>
          </a:bodyPr>
          <a:lstStyle/>
          <a:p>
            <a:pPr algn="l"/>
            <a:r>
              <a:rPr kumimoji="1" lang="zh-CN" altLang="en-US">
                <a:ea typeface="楷体" pitchFamily="49" charset="-122"/>
                <a:cs typeface="Times New Roman" pitchFamily="18" charset="0"/>
                <a:sym typeface="Wingdings"/>
              </a:rPr>
              <a:t> </a:t>
            </a:r>
            <a:r>
              <a:rPr kumimoji="1" lang="zh-CN" altLang="en-US">
                <a:ea typeface="楷体" pitchFamily="49" charset="-122"/>
                <a:cs typeface="Times New Roman" pitchFamily="18" charset="0"/>
              </a:rPr>
              <a:t>数据结点为</a:t>
            </a:r>
            <a:r>
              <a:rPr kumimoji="1" lang="zh-CN" altLang="en-US" dirty="0">
                <a:ea typeface="楷体" pitchFamily="49" charset="-122"/>
                <a:cs typeface="Times New Roman" pitchFamily="18" charset="0"/>
              </a:rPr>
              <a:t>偶数的情况：</a:t>
            </a:r>
            <a:endParaRPr lang="zh-CN" altLang="en-US" dirty="0"/>
          </a:p>
        </p:txBody>
      </p:sp>
      <p:sp>
        <p:nvSpPr>
          <p:cNvPr id="20" name="灯片编号占位符 19"/>
          <p:cNvSpPr>
            <a:spLocks noGrp="1"/>
          </p:cNvSpPr>
          <p:nvPr>
            <p:ph type="sldNum" sz="quarter" idx="12"/>
          </p:nvPr>
        </p:nvSpPr>
        <p:spPr/>
        <p:txBody>
          <a:bodyPr/>
          <a:lstStyle/>
          <a:p>
            <a:fld id="{BD3F3EC2-762F-4585-9ABE-3D0BD98F40C0}" type="slidenum">
              <a:rPr lang="en-US" altLang="zh-CN" smtClean="0"/>
              <a:pPr/>
              <a:t>11</a:t>
            </a:fld>
            <a:r>
              <a:rPr lang="en-US" altLang="zh-CN"/>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81964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2000" err="1">
                <a:solidFill>
                  <a:srgbClr val="0000FF"/>
                </a:solidFill>
                <a:latin typeface="Times New Roman" pitchFamily="18" charset="0"/>
                <a:ea typeface="楷体" pitchFamily="49" charset="-122"/>
                <a:cs typeface="Times New Roman" pitchFamily="18" charset="0"/>
              </a:rPr>
              <a:t>int</a:t>
            </a: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a:solidFill>
                  <a:srgbClr val="FF0000"/>
                </a:solidFill>
                <a:latin typeface="Times New Roman" pitchFamily="18" charset="0"/>
                <a:ea typeface="楷体" pitchFamily="49" charset="-122"/>
                <a:cs typeface="Times New Roman" pitchFamily="18" charset="0"/>
              </a:rPr>
              <a:t>Equal</a:t>
            </a:r>
            <a:r>
              <a:rPr kumimoji="1" lang="en-US" altLang="zh-CN" sz="2000">
                <a:solidFill>
                  <a:srgbClr val="0000FF"/>
                </a:solidFill>
                <a:latin typeface="Times New Roman" pitchFamily="18" charset="0"/>
                <a:ea typeface="楷体" pitchFamily="49" charset="-122"/>
                <a:cs typeface="Times New Roman" pitchFamily="18" charset="0"/>
              </a:rPr>
              <a:t>(DLinkNode </a:t>
            </a:r>
            <a:r>
              <a:rPr kumimoji="1" lang="en-US" altLang="zh-CN" sz="2000" dirty="0">
                <a:solidFill>
                  <a:srgbClr val="0000FF"/>
                </a:solidFill>
                <a:latin typeface="Times New Roman" pitchFamily="18" charset="0"/>
                <a:ea typeface="楷体" pitchFamily="49" charset="-122"/>
                <a:cs typeface="Times New Roman" pitchFamily="18" charset="0"/>
              </a:rPr>
              <a:t>*L)</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int</a:t>
            </a:r>
            <a:r>
              <a:rPr kumimoji="1" lang="en-US" altLang="zh-CN" sz="2000" dirty="0">
                <a:solidFill>
                  <a:srgbClr val="0000FF"/>
                </a:solidFill>
                <a:latin typeface="Times New Roman" pitchFamily="18" charset="0"/>
                <a:ea typeface="楷体" pitchFamily="49" charset="-122"/>
                <a:cs typeface="Times New Roman" pitchFamily="18" charset="0"/>
              </a:rPr>
              <a:t> same=1;</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DLinkNode </a:t>
            </a:r>
            <a:r>
              <a:rPr kumimoji="1" lang="en-US" altLang="zh-CN" sz="2000" dirty="0">
                <a:solidFill>
                  <a:srgbClr val="0000FF"/>
                </a:solidFill>
                <a:latin typeface="Times New Roman" pitchFamily="18" charset="0"/>
                <a:ea typeface="楷体" pitchFamily="49" charset="-122"/>
                <a:cs typeface="Times New Roman" pitchFamily="18" charset="0"/>
              </a:rPr>
              <a:t>*p=L-&gt;next;	</a:t>
            </a:r>
            <a:r>
              <a:rPr kumimoji="1" lang="en-US" altLang="zh-CN" sz="2000" dirty="0">
                <a:solidFill>
                  <a:srgbClr val="00B0F0"/>
                </a:solidFill>
                <a:latin typeface="Times New Roman" pitchFamily="18" charset="0"/>
                <a:ea typeface="楷体" pitchFamily="49" charset="-122"/>
                <a:cs typeface="Times New Roman" pitchFamily="18" charset="0"/>
              </a:rPr>
              <a:t>//p</a:t>
            </a:r>
            <a:r>
              <a:rPr kumimoji="1" lang="zh-CN" altLang="en-US" sz="2000" dirty="0">
                <a:solidFill>
                  <a:srgbClr val="00B0F0"/>
                </a:solidFill>
                <a:latin typeface="Times New Roman" pitchFamily="18" charset="0"/>
                <a:ea typeface="楷体" pitchFamily="49" charset="-122"/>
                <a:cs typeface="Times New Roman" pitchFamily="18" charset="0"/>
              </a:rPr>
              <a:t>指向第一</a:t>
            </a:r>
            <a:r>
              <a:rPr kumimoji="1" lang="zh-CN" altLang="en-US" sz="2000">
                <a:solidFill>
                  <a:srgbClr val="00B0F0"/>
                </a:solidFill>
                <a:latin typeface="Times New Roman" pitchFamily="18" charset="0"/>
                <a:ea typeface="楷体" pitchFamily="49" charset="-122"/>
                <a:cs typeface="Times New Roman" pitchFamily="18" charset="0"/>
              </a:rPr>
              <a:t>个数据结点</a:t>
            </a:r>
            <a:endParaRPr kumimoji="1" lang="zh-CN" altLang="en-US"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a:solidFill>
                  <a:srgbClr val="0000FF"/>
                </a:solidFill>
                <a:latin typeface="Times New Roman" pitchFamily="18" charset="0"/>
                <a:ea typeface="楷体" pitchFamily="49" charset="-122"/>
                <a:cs typeface="Times New Roman" pitchFamily="18" charset="0"/>
              </a:rPr>
              <a:t>       </a:t>
            </a:r>
            <a:r>
              <a:rPr kumimoji="1" lang="en-US" altLang="zh-CN" sz="2000">
                <a:solidFill>
                  <a:srgbClr val="0000FF"/>
                </a:solidFill>
                <a:latin typeface="Times New Roman" pitchFamily="18" charset="0"/>
                <a:ea typeface="楷体" pitchFamily="49" charset="-122"/>
                <a:cs typeface="Times New Roman" pitchFamily="18" charset="0"/>
              </a:rPr>
              <a:t>DLinkNode </a:t>
            </a:r>
            <a:r>
              <a:rPr kumimoji="1" lang="en-US" altLang="zh-CN" sz="2000" dirty="0">
                <a:solidFill>
                  <a:srgbClr val="0000FF"/>
                </a:solidFill>
                <a:latin typeface="Times New Roman" pitchFamily="18" charset="0"/>
                <a:ea typeface="楷体" pitchFamily="49" charset="-122"/>
                <a:cs typeface="Times New Roman" pitchFamily="18" charset="0"/>
              </a:rPr>
              <a:t>*q=L-&gt;prior;     	</a:t>
            </a:r>
            <a:r>
              <a:rPr kumimoji="1" lang="en-US" altLang="zh-CN" sz="2000" dirty="0">
                <a:solidFill>
                  <a:srgbClr val="00B0F0"/>
                </a:solidFill>
                <a:latin typeface="Times New Roman" pitchFamily="18" charset="0"/>
                <a:ea typeface="楷体" pitchFamily="49" charset="-122"/>
                <a:cs typeface="Times New Roman" pitchFamily="18" charset="0"/>
              </a:rPr>
              <a:t>//q</a:t>
            </a:r>
            <a:r>
              <a:rPr kumimoji="1" lang="zh-CN" altLang="en-US" sz="2000" dirty="0">
                <a:solidFill>
                  <a:srgbClr val="00B0F0"/>
                </a:solidFill>
                <a:latin typeface="Times New Roman" pitchFamily="18" charset="0"/>
                <a:ea typeface="楷体" pitchFamily="49" charset="-122"/>
                <a:cs typeface="Times New Roman" pitchFamily="18" charset="0"/>
              </a:rPr>
              <a:t>指向</a:t>
            </a:r>
            <a:r>
              <a:rPr kumimoji="1" lang="zh-CN" altLang="en-US" sz="2000">
                <a:solidFill>
                  <a:srgbClr val="00B0F0"/>
                </a:solidFill>
                <a:latin typeface="Times New Roman" pitchFamily="18" charset="0"/>
                <a:ea typeface="楷体" pitchFamily="49" charset="-122"/>
                <a:cs typeface="Times New Roman" pitchFamily="18" charset="0"/>
              </a:rPr>
              <a:t>最后数据结点</a:t>
            </a:r>
            <a:endParaRPr kumimoji="1" lang="zh-CN" altLang="en-US"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while (same==1)</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if  (p-&gt;data!=q-&gt;data)</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same=0;</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else  </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if (</a:t>
            </a:r>
            <a:r>
              <a:rPr kumimoji="1" lang="en-US" altLang="zh-CN" sz="2000" dirty="0">
                <a:solidFill>
                  <a:srgbClr val="FF00FF"/>
                </a:solidFill>
                <a:latin typeface="Times New Roman" pitchFamily="18" charset="0"/>
                <a:ea typeface="楷体" pitchFamily="49" charset="-122"/>
                <a:cs typeface="Times New Roman" pitchFamily="18" charset="0"/>
              </a:rPr>
              <a:t>p</a:t>
            </a:r>
            <a:r>
              <a:rPr kumimoji="1" lang="en-US" altLang="zh-CN" sz="2000">
                <a:solidFill>
                  <a:srgbClr val="FF00FF"/>
                </a:solidFill>
                <a:latin typeface="Times New Roman" pitchFamily="18" charset="0"/>
                <a:ea typeface="楷体" pitchFamily="49" charset="-122"/>
                <a:cs typeface="Times New Roman" pitchFamily="18" charset="0"/>
              </a:rPr>
              <a:t>==q || p==q-&gt;prior</a:t>
            </a:r>
            <a:r>
              <a:rPr kumimoji="1" lang="en-US" altLang="zh-CN" sz="2000">
                <a:solidFill>
                  <a:srgbClr val="0000FF"/>
                </a:solidFill>
                <a:latin typeface="Times New Roman" pitchFamily="18" charset="0"/>
                <a:ea typeface="楷体" pitchFamily="49" charset="-122"/>
                <a:cs typeface="Times New Roman" pitchFamily="18" charset="0"/>
              </a:rPr>
              <a:t>)  break;</a:t>
            </a:r>
            <a:endParaRPr kumimoji="1" lang="zh-CN" altLang="en-US" sz="2000" dirty="0">
              <a:solidFill>
                <a:srgbClr val="0000FF"/>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zh-CN" altLang="en-US" sz="2000">
                <a:solidFill>
                  <a:srgbClr val="0000FF"/>
                </a:solidFill>
                <a:latin typeface="Times New Roman" pitchFamily="18" charset="0"/>
                <a:ea typeface="楷体" pitchFamily="49" charset="-122"/>
                <a:cs typeface="Times New Roman" pitchFamily="18" charset="0"/>
              </a:rPr>
              <a:t>        </a:t>
            </a:r>
            <a:r>
              <a:rPr kumimoji="1" lang="en-US" altLang="zh-CN" sz="2000">
                <a:solidFill>
                  <a:srgbClr val="0000FF"/>
                </a:solidFill>
                <a:latin typeface="Times New Roman" pitchFamily="18" charset="0"/>
                <a:ea typeface="楷体" pitchFamily="49" charset="-122"/>
                <a:cs typeface="Times New Roman" pitchFamily="18" charset="0"/>
              </a:rPr>
              <a:t>q=q-</a:t>
            </a:r>
            <a:r>
              <a:rPr kumimoji="1" lang="en-US" altLang="zh-CN" sz="2000" dirty="0">
                <a:solidFill>
                  <a:srgbClr val="0000FF"/>
                </a:solidFill>
                <a:latin typeface="Times New Roman" pitchFamily="18" charset="0"/>
                <a:ea typeface="楷体" pitchFamily="49" charset="-122"/>
                <a:cs typeface="Times New Roman" pitchFamily="18" charset="0"/>
              </a:rPr>
              <a:t>&gt;</a:t>
            </a:r>
            <a:r>
              <a:rPr kumimoji="1" lang="en-US" altLang="zh-CN" sz="2000">
                <a:solidFill>
                  <a:srgbClr val="0000FF"/>
                </a:solidFill>
                <a:latin typeface="Times New Roman" pitchFamily="18" charset="0"/>
                <a:ea typeface="楷体" pitchFamily="49" charset="-122"/>
                <a:cs typeface="Times New Roman" pitchFamily="18" charset="0"/>
              </a:rPr>
              <a:t>prior;		</a:t>
            </a:r>
            <a:r>
              <a:rPr kumimoji="1" lang="en-US" altLang="zh-CN" sz="2000">
                <a:solidFill>
                  <a:srgbClr val="00B0F0"/>
                </a:solidFill>
                <a:latin typeface="Times New Roman" pitchFamily="18" charset="0"/>
                <a:ea typeface="楷体" pitchFamily="49" charset="-122"/>
                <a:cs typeface="Times New Roman" pitchFamily="18" charset="0"/>
              </a:rPr>
              <a:t>//q</a:t>
            </a:r>
            <a:r>
              <a:rPr kumimoji="1" lang="zh-CN" altLang="en-US" sz="2000">
                <a:solidFill>
                  <a:srgbClr val="00B0F0"/>
                </a:solidFill>
                <a:latin typeface="Times New Roman" pitchFamily="18" charset="0"/>
                <a:ea typeface="楷体" pitchFamily="49" charset="-122"/>
                <a:cs typeface="Times New Roman" pitchFamily="18" charset="0"/>
              </a:rPr>
              <a:t>前移</a:t>
            </a:r>
            <a:endParaRPr kumimoji="1" lang="en-US" altLang="zh-CN"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p=p-</a:t>
            </a:r>
            <a:r>
              <a:rPr kumimoji="1" lang="en-US" altLang="zh-CN" sz="2000" dirty="0">
                <a:solidFill>
                  <a:srgbClr val="0000FF"/>
                </a:solidFill>
                <a:latin typeface="Times New Roman" pitchFamily="18" charset="0"/>
                <a:ea typeface="楷体" pitchFamily="49" charset="-122"/>
                <a:cs typeface="Times New Roman" pitchFamily="18" charset="0"/>
              </a:rPr>
              <a:t>&gt;</a:t>
            </a:r>
            <a:r>
              <a:rPr kumimoji="1" lang="en-US" altLang="zh-CN" sz="2000">
                <a:solidFill>
                  <a:srgbClr val="0000FF"/>
                </a:solidFill>
                <a:latin typeface="Times New Roman" pitchFamily="18" charset="0"/>
                <a:ea typeface="楷体" pitchFamily="49" charset="-122"/>
                <a:cs typeface="Times New Roman" pitchFamily="18" charset="0"/>
              </a:rPr>
              <a:t>next;		</a:t>
            </a:r>
            <a:r>
              <a:rPr kumimoji="1" lang="en-US" altLang="zh-CN" sz="2000">
                <a:solidFill>
                  <a:srgbClr val="00B0F0"/>
                </a:solidFill>
                <a:latin typeface="Times New Roman" pitchFamily="18" charset="0"/>
                <a:ea typeface="楷体" pitchFamily="49" charset="-122"/>
                <a:cs typeface="Times New Roman" pitchFamily="18" charset="0"/>
              </a:rPr>
              <a:t>//p</a:t>
            </a:r>
            <a:r>
              <a:rPr kumimoji="1" lang="zh-CN" altLang="en-US" sz="2000">
                <a:solidFill>
                  <a:srgbClr val="00B0F0"/>
                </a:solidFill>
                <a:latin typeface="Times New Roman" pitchFamily="18" charset="0"/>
                <a:ea typeface="楷体" pitchFamily="49" charset="-122"/>
                <a:cs typeface="Times New Roman" pitchFamily="18" charset="0"/>
              </a:rPr>
              <a:t>后移</a:t>
            </a:r>
            <a:endParaRPr kumimoji="1" lang="en-US" altLang="zh-CN"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return </a:t>
            </a:r>
            <a:r>
              <a:rPr kumimoji="1" lang="en-US" altLang="zh-CN" sz="2000" dirty="0">
                <a:solidFill>
                  <a:srgbClr val="0000FF"/>
                </a:solidFill>
                <a:latin typeface="Times New Roman" pitchFamily="18" charset="0"/>
                <a:ea typeface="楷体" pitchFamily="49" charset="-122"/>
                <a:cs typeface="Times New Roman" pitchFamily="18" charset="0"/>
              </a:rPr>
              <a:t>same;</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12</a:t>
            </a:fld>
            <a:r>
              <a:rPr lang="en-US" altLang="zh-CN"/>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2784" y="1175754"/>
            <a:ext cx="8215370" cy="1200329"/>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2700000" scaled="1"/>
            <a:tileRect/>
          </a:gradFill>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ct val="150000"/>
              </a:lnSpc>
            </a:pPr>
            <a:r>
              <a:rPr lang="zh-CN" altLang="en-US">
                <a:solidFill>
                  <a:srgbClr val="FF0000"/>
                </a:solidFill>
                <a:latin typeface="黑体" pitchFamily="49" charset="-122"/>
                <a:ea typeface="黑体" pitchFamily="49" charset="-122"/>
              </a:rPr>
              <a:t>思考题</a:t>
            </a:r>
            <a:endParaRPr lang="en-US" altLang="zh-CN">
              <a:solidFill>
                <a:srgbClr val="FF0000"/>
              </a:solidFill>
              <a:latin typeface="黑体" pitchFamily="49" charset="-122"/>
              <a:ea typeface="黑体" pitchFamily="49" charset="-122"/>
            </a:endParaRPr>
          </a:p>
          <a:p>
            <a:pPr algn="l">
              <a:lnSpc>
                <a:spcPct val="150000"/>
              </a:lnSpc>
            </a:pPr>
            <a:r>
              <a:rPr kumimoji="1" lang="zh-CN" altLang="en-US">
                <a:ea typeface="楷体" pitchFamily="49" charset="-122"/>
                <a:cs typeface="Times New Roman" pitchFamily="18" charset="0"/>
              </a:rPr>
              <a:t>        </a:t>
            </a:r>
            <a:r>
              <a:rPr kumimoji="1" lang="zh-CN" altLang="en-US">
                <a:solidFill>
                  <a:srgbClr val="0000FF"/>
                </a:solidFill>
                <a:ea typeface="楷体" pitchFamily="49" charset="-122"/>
                <a:cs typeface="Times New Roman" pitchFamily="18" charset="0"/>
              </a:rPr>
              <a:t>循环链表的作用？在什么情况下使用循环链表？</a:t>
            </a:r>
            <a:endParaRPr lang="zh-CN" altLang="en-US">
              <a:solidFill>
                <a:srgbClr val="0000FF"/>
              </a:solidFill>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13</a:t>
            </a:fld>
            <a:r>
              <a:rPr lang="en-US" altLang="zh-CN"/>
              <a:t>/14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14</a:t>
            </a:fld>
            <a:r>
              <a:rPr lang="en-US" altLang="zh-CN"/>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7" name="Rectangle 3"/>
          <p:cNvSpPr>
            <a:spLocks noChangeArrowheads="1"/>
          </p:cNvSpPr>
          <p:nvPr/>
        </p:nvSpPr>
        <p:spPr bwMode="auto">
          <a:xfrm>
            <a:off x="3598831" y="1385816"/>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itchFamily="18" charset="0"/>
                <a:ea typeface="楷体" pitchFamily="49" charset="-122"/>
                <a:cs typeface="Times New Roman" pitchFamily="18" charset="0"/>
              </a:rPr>
              <a:t>线性表</a:t>
            </a:r>
          </a:p>
          <a:p>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1</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2</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i="1" baseline="-25000">
                <a:solidFill>
                  <a:srgbClr val="3333FF"/>
                </a:solidFill>
                <a:latin typeface="Times New Roman" pitchFamily="18" charset="0"/>
                <a:ea typeface="楷体" pitchFamily="49" charset="-122"/>
                <a:cs typeface="Times New Roman" pitchFamily="18" charset="0"/>
              </a:rPr>
              <a:t>i</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dirty="0">
                <a:solidFill>
                  <a:srgbClr val="3333FF"/>
                </a:solidFill>
                <a:latin typeface="Times New Roman" pitchFamily="18" charset="0"/>
                <a:ea typeface="楷体" pitchFamily="49" charset="-122"/>
                <a:cs typeface="Times New Roman" pitchFamily="18" charset="0"/>
              </a:rPr>
              <a:t>a</a:t>
            </a:r>
            <a:r>
              <a:rPr kumimoji="1" lang="en-US" altLang="zh-CN" sz="2000" i="1" baseline="-25000" dirty="0">
                <a:solidFill>
                  <a:srgbClr val="3333FF"/>
                </a:solidFill>
                <a:latin typeface="Times New Roman" pitchFamily="18" charset="0"/>
                <a:ea typeface="楷体" pitchFamily="49" charset="-122"/>
                <a:cs typeface="Times New Roman" pitchFamily="18" charset="0"/>
              </a:rPr>
              <a:t>n</a:t>
            </a:r>
            <a:r>
              <a:rPr kumimoji="1" lang="en-US" altLang="zh-CN" sz="2000" dirty="0">
                <a:solidFill>
                  <a:srgbClr val="3333FF"/>
                </a:solidFill>
                <a:latin typeface="Times New Roman" pitchFamily="18" charset="0"/>
                <a:ea typeface="楷体" pitchFamily="49" charset="-122"/>
                <a:cs typeface="Times New Roman" pitchFamily="18"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楷体" pitchFamily="49" charset="-122"/>
                <a:ea typeface="楷体" pitchFamily="49" charset="-122"/>
              </a:rPr>
              <a:t>映射</a:t>
            </a:r>
          </a:p>
        </p:txBody>
      </p:sp>
      <p:sp>
        <p:nvSpPr>
          <p:cNvPr id="267270" name="Rectangle 6"/>
          <p:cNvSpPr>
            <a:spLocks noChangeArrowheads="1"/>
          </p:cNvSpPr>
          <p:nvPr/>
        </p:nvSpPr>
        <p:spPr bwMode="auto">
          <a:xfrm>
            <a:off x="2089119"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1" name="Rectangle 7"/>
          <p:cNvSpPr>
            <a:spLocks noChangeArrowheads="1"/>
          </p:cNvSpPr>
          <p:nvPr/>
        </p:nvSpPr>
        <p:spPr bwMode="auto">
          <a:xfrm>
            <a:off x="2630456"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2" name="Text Box 8"/>
          <p:cNvSpPr txBox="1">
            <a:spLocks noChangeArrowheads="1"/>
          </p:cNvSpPr>
          <p:nvPr/>
        </p:nvSpPr>
        <p:spPr bwMode="auto">
          <a:xfrm>
            <a:off x="142844" y="1962079"/>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逻辑结构</a:t>
            </a:r>
          </a:p>
        </p:txBody>
      </p:sp>
      <p:sp>
        <p:nvSpPr>
          <p:cNvPr id="267273" name="Text Box 9"/>
          <p:cNvSpPr txBox="1">
            <a:spLocks noChangeArrowheads="1"/>
          </p:cNvSpPr>
          <p:nvPr/>
        </p:nvSpPr>
        <p:spPr bwMode="auto">
          <a:xfrm>
            <a:off x="142844" y="3671832"/>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endParaRPr>
          </a:p>
        </p:txBody>
      </p:sp>
      <p:sp>
        <p:nvSpPr>
          <p:cNvPr id="267275" name="Rectangle 11"/>
          <p:cNvSpPr>
            <a:spLocks noChangeArrowheads="1"/>
          </p:cNvSpPr>
          <p:nvPr/>
        </p:nvSpPr>
        <p:spPr bwMode="auto">
          <a:xfrm>
            <a:off x="3457544"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7276" name="Rectangle 12"/>
          <p:cNvSpPr>
            <a:spLocks noChangeArrowheads="1"/>
          </p:cNvSpPr>
          <p:nvPr/>
        </p:nvSpPr>
        <p:spPr bwMode="auto">
          <a:xfrm>
            <a:off x="399888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7" name="Rectangle 13"/>
          <p:cNvSpPr>
            <a:spLocks noChangeArrowheads="1"/>
          </p:cNvSpPr>
          <p:nvPr/>
        </p:nvSpPr>
        <p:spPr bwMode="auto">
          <a:xfrm>
            <a:off x="489581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267278" name="Rectangle 14"/>
          <p:cNvSpPr>
            <a:spLocks noChangeArrowheads="1"/>
          </p:cNvSpPr>
          <p:nvPr/>
        </p:nvSpPr>
        <p:spPr bwMode="auto">
          <a:xfrm>
            <a:off x="5437156"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9" name="Rectangle 15"/>
          <p:cNvSpPr>
            <a:spLocks noChangeArrowheads="1"/>
          </p:cNvSpPr>
          <p:nvPr/>
        </p:nvSpPr>
        <p:spPr bwMode="auto">
          <a:xfrm>
            <a:off x="777713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267280" name="Rectangle 16"/>
          <p:cNvSpPr>
            <a:spLocks noChangeArrowheads="1"/>
          </p:cNvSpPr>
          <p:nvPr/>
        </p:nvSpPr>
        <p:spPr bwMode="auto">
          <a:xfrm>
            <a:off x="831846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67282" name="Arc 18"/>
          <p:cNvSpPr>
            <a:spLocks/>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headEnd/>
            <a:tailEnd/>
          </a:ln>
          <a:effectLst/>
        </p:spPr>
        <p:txBody>
          <a:bodyPr>
            <a:spAutoFit/>
          </a:bodyPr>
          <a:lstStyle/>
          <a:p>
            <a:pPr algn="l">
              <a:spcBef>
                <a:spcPct val="50000"/>
              </a:spcBef>
            </a:pPr>
            <a:r>
              <a:rPr lang="en-US" altLang="zh-CN"/>
              <a:t>L</a:t>
            </a: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latin typeface="楷体" pitchFamily="49" charset="-122"/>
                <a:ea typeface="楷体" pitchFamily="49" charset="-122"/>
              </a:rPr>
              <a:t>带头结点</a:t>
            </a:r>
            <a:r>
              <a:rPr kumimoji="1" lang="zh-CN" altLang="en-US" sz="2000">
                <a:solidFill>
                  <a:srgbClr val="FF00FF"/>
                </a:solidFill>
                <a:latin typeface="楷体" pitchFamily="49" charset="-122"/>
                <a:ea typeface="楷体" pitchFamily="49" charset="-122"/>
              </a:rPr>
              <a:t>循环</a:t>
            </a:r>
            <a:r>
              <a:rPr kumimoji="1" lang="zh-CN" altLang="en-US" sz="2000" dirty="0">
                <a:solidFill>
                  <a:srgbClr val="FF00FF"/>
                </a:solidFill>
                <a:latin typeface="楷体" pitchFamily="49" charset="-122"/>
                <a:ea typeface="楷体" pitchFamily="49" charset="-122"/>
              </a:rPr>
              <a:t>单链表</a:t>
            </a:r>
            <a:r>
              <a:rPr kumimoji="1" lang="zh-CN" altLang="en-US" sz="2000" dirty="0">
                <a:latin typeface="楷体" pitchFamily="49" charset="-122"/>
                <a:ea typeface="楷体" pitchFamily="49" charset="-122"/>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灯片编号占位符 26"/>
          <p:cNvSpPr>
            <a:spLocks noGrp="1"/>
          </p:cNvSpPr>
          <p:nvPr>
            <p:ph type="sldNum" sz="quarter" idx="12"/>
          </p:nvPr>
        </p:nvSpPr>
        <p:spPr/>
        <p:txBody>
          <a:bodyPr/>
          <a:lstStyle/>
          <a:p>
            <a:fld id="{BD3F3EC2-762F-4585-9ABE-3D0BD98F40C0}" type="slidenum">
              <a:rPr lang="en-US" altLang="zh-CN" smtClean="0"/>
              <a:pPr/>
              <a:t>2</a:t>
            </a:fld>
            <a:r>
              <a:rPr lang="en-US" altLang="zh-CN"/>
              <a:t>/14</a:t>
            </a: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微软雅黑" pitchFamily="34" charset="-122"/>
                <a:ea typeface="微软雅黑" pitchFamily="34" charset="-122"/>
                <a:cs typeface="Times New Roman" pitchFamily="18" charset="0"/>
              </a:rPr>
              <a:t>1</a:t>
            </a:r>
            <a:r>
              <a:rPr kumimoji="1" lang="zh-CN" altLang="en-US">
                <a:solidFill>
                  <a:srgbClr val="FF0000"/>
                </a:solidFill>
                <a:latin typeface="微软雅黑" pitchFamily="34" charset="-122"/>
                <a:ea typeface="微软雅黑" pitchFamily="34" charset="-122"/>
                <a:cs typeface="Times New Roman" pitchFamily="18" charset="0"/>
              </a:rPr>
              <a:t>、循环单链表</a:t>
            </a:r>
            <a:endParaRPr lang="zh-CN" altLang="en-US">
              <a:solidFill>
                <a:srgbClr val="FF0000"/>
              </a:solidFill>
              <a:latin typeface="微软雅黑" pitchFamily="34" charset="-122"/>
              <a:ea typeface="微软雅黑" pitchFamily="34" charset="-122"/>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 name="TextBox 27"/>
          <p:cNvSpPr txBox="1"/>
          <p:nvPr/>
        </p:nvSpPr>
        <p:spPr>
          <a:xfrm>
            <a:off x="1000100" y="1527997"/>
            <a:ext cx="6357982" cy="1107996"/>
          </a:xfrm>
          <a:prstGeom prst="rect">
            <a:avLst/>
          </a:prstGeom>
          <a:noFill/>
        </p:spPr>
        <p:txBody>
          <a:bodyPr wrap="square" rtlCol="0">
            <a:spAutoFit/>
          </a:bodyPr>
          <a:lstStyle/>
          <a:p>
            <a:pPr marL="457200" indent="-457200" algn="l">
              <a:lnSpc>
                <a:spcPct val="150000"/>
              </a:lnSpc>
              <a:buBlip>
                <a:blip r:embed="rId2"/>
              </a:buBlip>
            </a:pPr>
            <a:r>
              <a:rPr lang="zh-CN" altLang="en-US" sz="2200" dirty="0">
                <a:ea typeface="楷体" pitchFamily="49" charset="-122"/>
                <a:cs typeface="Times New Roman" pitchFamily="18" charset="0"/>
              </a:rPr>
              <a:t>链表中没有空指针域</a:t>
            </a:r>
            <a:endParaRPr lang="en-US" altLang="zh-CN" sz="2200" dirty="0">
              <a:ea typeface="楷体" pitchFamily="49" charset="-122"/>
              <a:cs typeface="Times New Roman" pitchFamily="18" charset="0"/>
            </a:endParaRPr>
          </a:p>
          <a:p>
            <a:pPr marL="457200" indent="-457200" algn="l">
              <a:lnSpc>
                <a:spcPct val="150000"/>
              </a:lnSpc>
              <a:buBlip>
                <a:blip r:embed="rId2"/>
              </a:buBlip>
            </a:pPr>
            <a:r>
              <a:rPr lang="en-US" altLang="zh-CN" sz="2200" dirty="0">
                <a:ea typeface="楷体" pitchFamily="49" charset="-122"/>
                <a:cs typeface="Times New Roman" pitchFamily="18" charset="0"/>
              </a:rPr>
              <a:t>p</a:t>
            </a:r>
            <a:r>
              <a:rPr lang="zh-CN" altLang="en-US" sz="2200">
                <a:ea typeface="楷体" pitchFamily="49" charset="-122"/>
                <a:cs typeface="Times New Roman" pitchFamily="18" charset="0"/>
              </a:rPr>
              <a:t>所指结点为尾结点的</a:t>
            </a:r>
            <a:r>
              <a:rPr lang="zh-CN" altLang="en-US" sz="2200" dirty="0">
                <a:ea typeface="楷体" pitchFamily="49" charset="-122"/>
                <a:cs typeface="Times New Roman" pitchFamily="18" charset="0"/>
              </a:rPr>
              <a:t>条件：</a:t>
            </a:r>
            <a:r>
              <a:rPr lang="en-US" altLang="zh-CN" sz="2200" dirty="0">
                <a:solidFill>
                  <a:srgbClr val="C00000"/>
                </a:solidFill>
              </a:rPr>
              <a:t>p</a:t>
            </a:r>
            <a:r>
              <a:rPr lang="en-US" altLang="zh-CN" sz="2200" dirty="0">
                <a:solidFill>
                  <a:srgbClr val="C00000"/>
                </a:solidFill>
                <a:latin typeface="+mj-ea"/>
                <a:ea typeface="+mj-ea"/>
                <a:cs typeface="Times New Roman" pitchFamily="18" charset="0"/>
              </a:rPr>
              <a:t>-</a:t>
            </a:r>
            <a:r>
              <a:rPr lang="en-US" altLang="zh-CN" sz="2200" dirty="0">
                <a:solidFill>
                  <a:srgbClr val="C00000"/>
                </a:solidFill>
              </a:rPr>
              <a:t>&gt;</a:t>
            </a:r>
            <a:r>
              <a:rPr lang="en-US" altLang="zh-CN" sz="2200">
                <a:solidFill>
                  <a:srgbClr val="C00000"/>
                </a:solidFill>
              </a:rPr>
              <a:t>next==L</a:t>
            </a:r>
            <a:endParaRPr lang="zh-CN" altLang="en-US" sz="2200" dirty="0">
              <a:ea typeface="楷体" pitchFamily="49" charset="-122"/>
              <a:cs typeface="Times New Roman" pitchFamily="18" charset="0"/>
            </a:endParaRPr>
          </a:p>
        </p:txBody>
      </p:sp>
      <p:sp>
        <p:nvSpPr>
          <p:cNvPr id="31" name="TextBox 30"/>
          <p:cNvSpPr txBox="1"/>
          <p:nvPr/>
        </p:nvSpPr>
        <p:spPr>
          <a:xfrm>
            <a:off x="571472" y="928670"/>
            <a:ext cx="6072230" cy="461665"/>
          </a:xfrm>
          <a:prstGeom prst="rect">
            <a:avLst/>
          </a:prstGeom>
          <a:noFill/>
        </p:spPr>
        <p:txBody>
          <a:bodyPr wrap="square" rtlCol="0">
            <a:spAutoFit/>
          </a:bodyPr>
          <a:lstStyle/>
          <a:p>
            <a:pPr algn="l"/>
            <a:r>
              <a:rPr lang="zh-CN" altLang="en-US" dirty="0">
                <a:latin typeface="楷体" pitchFamily="49" charset="-122"/>
                <a:ea typeface="楷体" pitchFamily="49" charset="-122"/>
              </a:rPr>
              <a:t>与非循环单</a:t>
            </a:r>
            <a:r>
              <a:rPr lang="zh-CN" altLang="en-US">
                <a:latin typeface="楷体" pitchFamily="49" charset="-122"/>
                <a:ea typeface="楷体" pitchFamily="49" charset="-122"/>
              </a:rPr>
              <a:t>链表相比，循环单链表：</a:t>
            </a:r>
            <a:endParaRPr lang="zh-CN" altLang="en-US" dirty="0">
              <a:latin typeface="楷体" pitchFamily="49" charset="-122"/>
              <a:ea typeface="楷体" pitchFamily="49" charset="-122"/>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8" name="Text Box 19"/>
            <p:cNvSpPr txBox="1">
              <a:spLocks noChangeArrowheads="1"/>
            </p:cNvSpPr>
            <p:nvPr/>
          </p:nvSpPr>
          <p:spPr bwMode="auto">
            <a:xfrm>
              <a:off x="714348" y="3071810"/>
              <a:ext cx="431800" cy="457200"/>
            </a:xfrm>
            <a:prstGeom prst="rect">
              <a:avLst/>
            </a:prstGeom>
            <a:noFill/>
            <a:ln w="9525">
              <a:noFill/>
              <a:miter lim="800000"/>
              <a:headEnd/>
              <a:tailEnd/>
            </a:ln>
            <a:effectLst/>
          </p:spPr>
          <p:txBody>
            <a:bodyPr>
              <a:spAutoFit/>
            </a:bodyPr>
            <a:lstStyle/>
            <a:p>
              <a:pPr algn="l">
                <a:spcBef>
                  <a:spcPct val="50000"/>
                </a:spcBef>
              </a:pPr>
              <a:r>
                <a:rPr lang="en-US" altLang="zh-CN"/>
                <a:t>L</a:t>
              </a: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a:t>p</a:t>
              </a:r>
              <a:endParaRPr lang="zh-CN" altLang="en-US" sz="2200"/>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27" name="灯片编号占位符 26"/>
          <p:cNvSpPr>
            <a:spLocks noGrp="1"/>
          </p:cNvSpPr>
          <p:nvPr>
            <p:ph type="sldNum" sz="quarter" idx="12"/>
          </p:nvPr>
        </p:nvSpPr>
        <p:spPr/>
        <p:txBody>
          <a:bodyPr/>
          <a:lstStyle/>
          <a:p>
            <a:fld id="{BD3F3EC2-762F-4585-9ABE-3D0BD98F40C0}" type="slidenum">
              <a:rPr lang="en-US" altLang="zh-CN" smtClean="0"/>
              <a:pPr/>
              <a:t>3</a:t>
            </a:fld>
            <a:r>
              <a:rPr lang="en-US" altLang="zh-CN"/>
              <a:t>/14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276987"/>
          </a:xfrm>
          <a:prstGeom prst="rect">
            <a:avLst/>
          </a:prstGeom>
          <a:noFill/>
        </p:spPr>
        <p:txBody>
          <a:bodyPr wrap="square" rtlCol="0">
            <a:spAutoFit/>
          </a:bodyPr>
          <a:lstStyle/>
          <a:p>
            <a:pPr algn="l">
              <a:lnSpc>
                <a:spcPts val="3600"/>
              </a:lnSpc>
            </a:pPr>
            <a:r>
              <a:rPr kumimoji="1" lang="en-US" altLang="zh-CN" sz="2800">
                <a:solidFill>
                  <a:srgbClr val="FF3300"/>
                </a:solidFill>
                <a:latin typeface="楷体" pitchFamily="49" charset="-122"/>
                <a:ea typeface="楷体" pitchFamily="49" charset="-122"/>
                <a:cs typeface="Arial Unicode MS" pitchFamily="34" charset="-122"/>
              </a:rPr>
              <a:t>   【</a:t>
            </a:r>
            <a:r>
              <a:rPr kumimoji="1" lang="zh-CN" altLang="en-US" sz="2800">
                <a:solidFill>
                  <a:srgbClr val="FF3300"/>
                </a:solidFill>
                <a:latin typeface="楷体" pitchFamily="49" charset="-122"/>
                <a:ea typeface="楷体" pitchFamily="49" charset="-122"/>
                <a:cs typeface="Arial Unicode MS" pitchFamily="34" charset="-122"/>
              </a:rPr>
              <a:t>例（补充）</a:t>
            </a:r>
            <a:r>
              <a:rPr kumimoji="1" lang="en-US" altLang="zh-CN" sz="2800">
                <a:solidFill>
                  <a:srgbClr val="FF3300"/>
                </a:solidFill>
                <a:latin typeface="楷体" pitchFamily="49" charset="-122"/>
                <a:ea typeface="楷体" pitchFamily="49" charset="-122"/>
                <a:cs typeface="Arial Unicode MS" pitchFamily="34" charset="-122"/>
              </a:rPr>
              <a:t>】</a:t>
            </a:r>
            <a:r>
              <a:rPr lang="zh-CN" altLang="en-US">
                <a:ea typeface="楷体" pitchFamily="49" charset="-122"/>
                <a:cs typeface="Times New Roman" pitchFamily="18" charset="0"/>
              </a:rPr>
              <a:t>某线性表最常用的操作是在尾元素之后插入一个元素和删除第一个元素，故采用</a:t>
            </a:r>
            <a:r>
              <a:rPr lang="en-US" u="sng">
                <a:ea typeface="楷体" pitchFamily="49" charset="-122"/>
                <a:cs typeface="Times New Roman" pitchFamily="18" charset="0"/>
              </a:rPr>
              <a:t>           </a:t>
            </a:r>
            <a:r>
              <a:rPr lang="zh-CN" altLang="en-US">
                <a:ea typeface="楷体" pitchFamily="49" charset="-122"/>
                <a:cs typeface="Times New Roman" pitchFamily="18" charset="0"/>
              </a:rPr>
              <a:t>存储方式最节省运算时间。</a:t>
            </a:r>
          </a:p>
          <a:p>
            <a:pPr algn="l">
              <a:lnSpc>
                <a:spcPts val="3600"/>
              </a:lnSpc>
            </a:pPr>
            <a:r>
              <a:rPr lang="en-US">
                <a:ea typeface="楷体" pitchFamily="49" charset="-122"/>
                <a:cs typeface="Times New Roman" pitchFamily="18" charset="0"/>
              </a:rPr>
              <a:t>    A.</a:t>
            </a:r>
            <a:r>
              <a:rPr lang="zh-CN" altLang="en-US">
                <a:ea typeface="楷体" pitchFamily="49" charset="-122"/>
                <a:cs typeface="Times New Roman" pitchFamily="18" charset="0"/>
              </a:rPr>
              <a:t>单链表</a:t>
            </a:r>
            <a:endParaRPr lang="en-US">
              <a:ea typeface="楷体" pitchFamily="49" charset="-122"/>
              <a:cs typeface="Times New Roman" pitchFamily="18" charset="0"/>
            </a:endParaRPr>
          </a:p>
          <a:p>
            <a:pPr algn="l">
              <a:lnSpc>
                <a:spcPts val="3600"/>
              </a:lnSpc>
            </a:pPr>
            <a:r>
              <a:rPr lang="en-US">
                <a:ea typeface="楷体" pitchFamily="49" charset="-122"/>
                <a:cs typeface="Times New Roman" pitchFamily="18" charset="0"/>
              </a:rPr>
              <a:t>    B.</a:t>
            </a:r>
            <a:r>
              <a:rPr lang="zh-CN" altLang="en-US">
                <a:ea typeface="楷体" pitchFamily="49" charset="-122"/>
                <a:cs typeface="Times New Roman" pitchFamily="18" charset="0"/>
              </a:rPr>
              <a:t>仅有头结点指针的循环单链表</a:t>
            </a:r>
          </a:p>
          <a:p>
            <a:pPr algn="l">
              <a:lnSpc>
                <a:spcPts val="3600"/>
              </a:lnSpc>
            </a:pPr>
            <a:r>
              <a:rPr lang="en-US">
                <a:ea typeface="楷体" pitchFamily="49" charset="-122"/>
                <a:cs typeface="Times New Roman" pitchFamily="18" charset="0"/>
              </a:rPr>
              <a:t>    C.</a:t>
            </a:r>
            <a:r>
              <a:rPr lang="zh-CN" altLang="en-US">
                <a:ea typeface="楷体" pitchFamily="49" charset="-122"/>
                <a:cs typeface="Times New Roman" pitchFamily="18" charset="0"/>
              </a:rPr>
              <a:t>双链表</a:t>
            </a:r>
            <a:endParaRPr lang="en-US">
              <a:ea typeface="楷体" pitchFamily="49" charset="-122"/>
              <a:cs typeface="Times New Roman" pitchFamily="18" charset="0"/>
            </a:endParaRPr>
          </a:p>
          <a:p>
            <a:pPr algn="l">
              <a:lnSpc>
                <a:spcPts val="3600"/>
              </a:lnSpc>
            </a:pPr>
            <a:r>
              <a:rPr lang="en-US">
                <a:ea typeface="楷体" pitchFamily="49" charset="-122"/>
                <a:cs typeface="Times New Roman" pitchFamily="18" charset="0"/>
              </a:rPr>
              <a:t>   </a:t>
            </a:r>
            <a:r>
              <a:rPr lang="en-US">
                <a:solidFill>
                  <a:srgbClr val="FF00FF"/>
                </a:solidFill>
                <a:ea typeface="楷体" pitchFamily="49" charset="-122"/>
                <a:cs typeface="Times New Roman" pitchFamily="18" charset="0"/>
              </a:rPr>
              <a:t> D.</a:t>
            </a:r>
            <a:r>
              <a:rPr lang="zh-CN" altLang="en-US">
                <a:solidFill>
                  <a:srgbClr val="FF00FF"/>
                </a:solidFill>
                <a:ea typeface="楷体" pitchFamily="49" charset="-122"/>
                <a:cs typeface="Times New Roman" pitchFamily="18" charset="0"/>
              </a:rPr>
              <a:t>仅有尾结点指针的循环单链表</a:t>
            </a: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4</a:t>
            </a:fld>
            <a:r>
              <a:rPr lang="en-US" altLang="zh-CN"/>
              <a:t>/14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61665"/>
          </a:xfrm>
          <a:prstGeom prst="rect">
            <a:avLst/>
          </a:prstGeom>
          <a:noFill/>
        </p:spPr>
        <p:txBody>
          <a:bodyPr wrap="square" rtlCol="0">
            <a:spAutoFit/>
          </a:bodyPr>
          <a:lstStyle/>
          <a:p>
            <a:pPr algn="l"/>
            <a:r>
              <a:rPr lang="en-US" altLang="zh-CN">
                <a:ea typeface="楷体" pitchFamily="49" charset="-122"/>
                <a:cs typeface="Times New Roman" pitchFamily="18" charset="0"/>
              </a:rPr>
              <a:t>D.</a:t>
            </a:r>
            <a:r>
              <a:rPr lang="zh-CN" altLang="en-US">
                <a:ea typeface="楷体" pitchFamily="49" charset="-122"/>
                <a:cs typeface="Times New Roman" pitchFamily="18" charset="0"/>
              </a:rPr>
              <a:t>仅有尾结点指针的循环单链表</a:t>
            </a:r>
            <a:endParaRPr lang="zh-CN" altLang="en-US"/>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a:t>L</a:t>
              </a:r>
              <a:endParaRPr lang="zh-CN" altLang="en-US" i="1"/>
            </a:p>
          </p:txBody>
        </p:sp>
      </p:grpSp>
      <p:sp>
        <p:nvSpPr>
          <p:cNvPr id="17" name="TextBox 16"/>
          <p:cNvSpPr txBox="1"/>
          <p:nvPr/>
        </p:nvSpPr>
        <p:spPr>
          <a:xfrm>
            <a:off x="714348" y="2571744"/>
            <a:ext cx="4500594" cy="1043747"/>
          </a:xfrm>
          <a:prstGeom prst="rect">
            <a:avLst/>
          </a:prstGeom>
          <a:noFill/>
        </p:spPr>
        <p:txBody>
          <a:bodyPr wrap="square" rtlCol="0">
            <a:spAutoFit/>
          </a:bodyPr>
          <a:lstStyle/>
          <a:p>
            <a:pPr marL="457200" indent="-457200" algn="l">
              <a:lnSpc>
                <a:spcPct val="150000"/>
              </a:lnSpc>
              <a:buBlip>
                <a:blip r:embed="rId2"/>
              </a:buBlip>
            </a:pPr>
            <a:r>
              <a:rPr lang="zh-CN" altLang="en-US" sz="2200">
                <a:ea typeface="楷体" pitchFamily="49" charset="-122"/>
                <a:cs typeface="Times New Roman" pitchFamily="18" charset="0"/>
              </a:rPr>
              <a:t>在尾元素之后插入一个元素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删除第一个元素</a:t>
            </a:r>
            <a:endParaRPr lang="zh-CN" altLang="en-US" sz="2200"/>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TextBox 18"/>
          <p:cNvSpPr txBox="1"/>
          <p:nvPr/>
        </p:nvSpPr>
        <p:spPr>
          <a:xfrm>
            <a:off x="5786446" y="2730997"/>
            <a:ext cx="2143140" cy="769441"/>
          </a:xfrm>
          <a:prstGeom prst="rect">
            <a:avLst/>
          </a:prstGeom>
          <a:noFill/>
        </p:spPr>
        <p:txBody>
          <a:bodyPr wrap="square" rtlCol="0">
            <a:spAutoFit/>
          </a:bodyPr>
          <a:lstStyle/>
          <a:p>
            <a:r>
              <a:rPr lang="zh-CN" altLang="en-US" sz="2200">
                <a:ea typeface="楷体" pitchFamily="49" charset="-122"/>
                <a:cs typeface="Times New Roman" pitchFamily="18" charset="0"/>
              </a:rPr>
              <a:t>时间复杂度均为</a:t>
            </a:r>
            <a:r>
              <a:rPr lang="en-US" altLang="zh-CN" sz="2200">
                <a:ea typeface="楷体" pitchFamily="49" charset="-122"/>
                <a:cs typeface="Times New Roman" pitchFamily="18" charset="0"/>
              </a:rPr>
              <a:t>O(1)</a:t>
            </a:r>
            <a:endParaRPr lang="zh-CN" altLang="en-US" sz="2200">
              <a:ea typeface="楷体" pitchFamily="49" charset="-122"/>
              <a:cs typeface="Times New Roman" pitchFamily="18" charset="0"/>
            </a:endParaRPr>
          </a:p>
        </p:txBody>
      </p:sp>
      <p:sp>
        <p:nvSpPr>
          <p:cNvPr id="20" name="TextBox 19"/>
          <p:cNvSpPr txBox="1"/>
          <p:nvPr/>
        </p:nvSpPr>
        <p:spPr>
          <a:xfrm>
            <a:off x="1214414" y="4071942"/>
            <a:ext cx="1571636" cy="461665"/>
          </a:xfrm>
          <a:prstGeom prst="rect">
            <a:avLst/>
          </a:prstGeom>
          <a:noFill/>
        </p:spPr>
        <p:txBody>
          <a:bodyPr wrap="square" rtlCol="0">
            <a:spAutoFit/>
          </a:bodyPr>
          <a:lstStyle/>
          <a:p>
            <a:pPr algn="l"/>
            <a:r>
              <a:rPr lang="zh-CN" altLang="en-US">
                <a:ea typeface="楷体" pitchFamily="49" charset="-122"/>
                <a:cs typeface="Times New Roman" pitchFamily="18" charset="0"/>
              </a:rPr>
              <a:t>选择</a:t>
            </a:r>
            <a:r>
              <a:rPr lang="en-US" altLang="zh-CN">
                <a:ea typeface="楷体" pitchFamily="49" charset="-122"/>
                <a:cs typeface="Times New Roman" pitchFamily="18" charset="0"/>
              </a:rPr>
              <a:t>D</a:t>
            </a:r>
            <a:endParaRPr lang="zh-CN" altLang="en-US">
              <a:ea typeface="楷体" pitchFamily="49" charset="-122"/>
              <a:cs typeface="Times New Roman" pitchFamily="18" charset="0"/>
            </a:endParaRPr>
          </a:p>
        </p:txBody>
      </p:sp>
      <p:sp>
        <p:nvSpPr>
          <p:cNvPr id="23" name="灯片编号占位符 22"/>
          <p:cNvSpPr>
            <a:spLocks noGrp="1"/>
          </p:cNvSpPr>
          <p:nvPr>
            <p:ph type="sldNum" sz="quarter" idx="12"/>
          </p:nvPr>
        </p:nvSpPr>
        <p:spPr/>
        <p:txBody>
          <a:bodyPr/>
          <a:lstStyle/>
          <a:p>
            <a:fld id="{BD3F3EC2-762F-4585-9ABE-3D0BD98F40C0}" type="slidenum">
              <a:rPr lang="en-US" altLang="zh-CN" smtClean="0"/>
              <a:pPr/>
              <a:t>5</a:t>
            </a:fld>
            <a:r>
              <a:rPr lang="en-US" altLang="zh-CN"/>
              <a:t>/14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itchFamily="18" charset="0"/>
                <a:ea typeface="楷体" pitchFamily="49" charset="-122"/>
                <a:cs typeface="Times New Roman" pitchFamily="18" charset="0"/>
              </a:rPr>
              <a:t>线性表</a:t>
            </a:r>
          </a:p>
          <a:p>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1</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2</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i="1" baseline="-25000">
                <a:solidFill>
                  <a:srgbClr val="3333FF"/>
                </a:solidFill>
                <a:latin typeface="Times New Roman" pitchFamily="18" charset="0"/>
                <a:ea typeface="楷体" pitchFamily="49" charset="-122"/>
                <a:cs typeface="Times New Roman" pitchFamily="18" charset="0"/>
              </a:rPr>
              <a:t>i</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dirty="0">
                <a:solidFill>
                  <a:srgbClr val="3333FF"/>
                </a:solidFill>
                <a:latin typeface="Times New Roman" pitchFamily="18" charset="0"/>
                <a:ea typeface="楷体" pitchFamily="49" charset="-122"/>
                <a:cs typeface="Times New Roman" pitchFamily="18" charset="0"/>
              </a:rPr>
              <a:t>a</a:t>
            </a:r>
            <a:r>
              <a:rPr kumimoji="1" lang="en-US" altLang="zh-CN" sz="2000" i="1" baseline="-25000" dirty="0">
                <a:solidFill>
                  <a:srgbClr val="3333FF"/>
                </a:solidFill>
                <a:latin typeface="Times New Roman" pitchFamily="18" charset="0"/>
                <a:ea typeface="楷体" pitchFamily="49" charset="-122"/>
                <a:cs typeface="Times New Roman" pitchFamily="18" charset="0"/>
              </a:rPr>
              <a:t>n</a:t>
            </a:r>
            <a:r>
              <a:rPr kumimoji="1" lang="en-US" altLang="zh-CN" sz="2000" dirty="0">
                <a:solidFill>
                  <a:srgbClr val="3333FF"/>
                </a:solidFill>
                <a:latin typeface="Times New Roman" pitchFamily="18" charset="0"/>
                <a:ea typeface="楷体" pitchFamily="49" charset="-122"/>
                <a:cs typeface="Times New Roman" pitchFamily="18" charset="0"/>
              </a:rPr>
              <a:t>)</a:t>
            </a: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headEnd/>
            <a:tailEnd/>
          </a:ln>
          <a:effectLst/>
        </p:spPr>
        <p:txBody>
          <a:bodyPr wrap="none" anchor="ctr"/>
          <a:lstStyle/>
          <a:p>
            <a:endParaRPr lang="zh-CN" altLang="en-US"/>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3333FF"/>
                </a:solidFill>
                <a:latin typeface="楷体" pitchFamily="49" charset="-122"/>
                <a:ea typeface="楷体" pitchFamily="49" charset="-122"/>
              </a:rPr>
              <a:t>映射</a:t>
            </a:r>
          </a:p>
        </p:txBody>
      </p:sp>
      <p:sp>
        <p:nvSpPr>
          <p:cNvPr id="266245" name="Rectangle 5"/>
          <p:cNvSpPr>
            <a:spLocks noChangeArrowheads="1"/>
          </p:cNvSpPr>
          <p:nvPr/>
        </p:nvSpPr>
        <p:spPr bwMode="auto">
          <a:xfrm>
            <a:off x="100965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6" name="Rectangle 6"/>
          <p:cNvSpPr>
            <a:spLocks noChangeArrowheads="1"/>
          </p:cNvSpPr>
          <p:nvPr/>
        </p:nvSpPr>
        <p:spPr bwMode="auto">
          <a:xfrm>
            <a:off x="1550987"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7" name="Text Box 7"/>
          <p:cNvSpPr txBox="1">
            <a:spLocks noChangeArrowheads="1"/>
          </p:cNvSpPr>
          <p:nvPr/>
        </p:nvSpPr>
        <p:spPr bwMode="auto">
          <a:xfrm>
            <a:off x="250825" y="1625550"/>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ea typeface="楷体" pitchFamily="49" charset="-122"/>
                <a:cs typeface="Times New Roman" pitchFamily="18" charset="0"/>
              </a:rPr>
              <a:t>逻辑结构</a:t>
            </a:r>
          </a:p>
        </p:txBody>
      </p:sp>
      <p:sp>
        <p:nvSpPr>
          <p:cNvPr id="266248" name="Text Box 8"/>
          <p:cNvSpPr txBox="1">
            <a:spLocks noChangeArrowheads="1"/>
          </p:cNvSpPr>
          <p:nvPr/>
        </p:nvSpPr>
        <p:spPr bwMode="auto">
          <a:xfrm>
            <a:off x="250825" y="3190841"/>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ea typeface="楷体" pitchFamily="49" charset="-122"/>
                <a:cs typeface="Times New Roman" pitchFamily="18" charset="0"/>
              </a:rPr>
              <a:t>存储结构</a:t>
            </a: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endParaRPr>
          </a:p>
        </p:txBody>
      </p:sp>
      <p:sp>
        <p:nvSpPr>
          <p:cNvPr id="266250" name="Rectangle 10"/>
          <p:cNvSpPr>
            <a:spLocks noChangeArrowheads="1"/>
          </p:cNvSpPr>
          <p:nvPr/>
        </p:nvSpPr>
        <p:spPr bwMode="auto">
          <a:xfrm>
            <a:off x="28829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6251" name="Rectangle 11"/>
          <p:cNvSpPr>
            <a:spLocks noChangeArrowheads="1"/>
          </p:cNvSpPr>
          <p:nvPr/>
        </p:nvSpPr>
        <p:spPr bwMode="auto">
          <a:xfrm>
            <a:off x="342423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2" name="Rectangle 12"/>
          <p:cNvSpPr>
            <a:spLocks noChangeArrowheads="1"/>
          </p:cNvSpPr>
          <p:nvPr/>
        </p:nvSpPr>
        <p:spPr bwMode="auto">
          <a:xfrm>
            <a:off x="489585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266253" name="Rectangle 13"/>
          <p:cNvSpPr>
            <a:spLocks noChangeArrowheads="1"/>
          </p:cNvSpPr>
          <p:nvPr/>
        </p:nvSpPr>
        <p:spPr bwMode="auto">
          <a:xfrm>
            <a:off x="543718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4" name="Rectangle 14"/>
          <p:cNvSpPr>
            <a:spLocks noChangeArrowheads="1"/>
          </p:cNvSpPr>
          <p:nvPr/>
        </p:nvSpPr>
        <p:spPr bwMode="auto">
          <a:xfrm>
            <a:off x="788352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266255" name="Rectangle 15"/>
          <p:cNvSpPr>
            <a:spLocks noChangeArrowheads="1"/>
          </p:cNvSpPr>
          <p:nvPr/>
        </p:nvSpPr>
        <p:spPr bwMode="auto">
          <a:xfrm>
            <a:off x="84248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66257" name="Arc 17"/>
          <p:cNvSpPr>
            <a:spLocks/>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266258" name="Text Box 18"/>
          <p:cNvSpPr txBox="1">
            <a:spLocks noChangeArrowheads="1"/>
          </p:cNvSpPr>
          <p:nvPr/>
        </p:nvSpPr>
        <p:spPr bwMode="auto">
          <a:xfrm>
            <a:off x="-32" y="261461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ea typeface="楷体" pitchFamily="49" charset="-122"/>
                <a:cs typeface="Times New Roman" pitchFamily="18" charset="0"/>
              </a:rPr>
              <a:t>带头结点</a:t>
            </a:r>
            <a:r>
              <a:rPr kumimoji="1" lang="zh-CN" altLang="en-US" sz="2000">
                <a:solidFill>
                  <a:srgbClr val="FF00FF"/>
                </a:solidFill>
                <a:ea typeface="楷体" pitchFamily="49" charset="-122"/>
                <a:cs typeface="Times New Roman" pitchFamily="18" charset="0"/>
              </a:rPr>
              <a:t>循环</a:t>
            </a:r>
            <a:r>
              <a:rPr kumimoji="1" lang="zh-CN" altLang="en-US" sz="2000" dirty="0">
                <a:solidFill>
                  <a:srgbClr val="FF00FF"/>
                </a:solidFill>
                <a:ea typeface="楷体" pitchFamily="49" charset="-122"/>
                <a:cs typeface="Times New Roman" pitchFamily="18" charset="0"/>
              </a:rPr>
              <a:t>双链</a:t>
            </a:r>
            <a:r>
              <a:rPr kumimoji="1" lang="zh-CN" altLang="en-US" sz="2000" dirty="0">
                <a:ea typeface="楷体" pitchFamily="49" charset="-122"/>
                <a:cs typeface="Times New Roman" pitchFamily="18" charset="0"/>
              </a:rPr>
              <a:t>表示意图</a:t>
            </a:r>
          </a:p>
        </p:txBody>
      </p:sp>
      <p:sp>
        <p:nvSpPr>
          <p:cNvPr id="266264" name="Rectangle 24"/>
          <p:cNvSpPr>
            <a:spLocks noChangeArrowheads="1"/>
          </p:cNvSpPr>
          <p:nvPr/>
        </p:nvSpPr>
        <p:spPr bwMode="auto">
          <a:xfrm>
            <a:off x="73453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5" name="Rectangle 25"/>
          <p:cNvSpPr>
            <a:spLocks noChangeArrowheads="1"/>
          </p:cNvSpPr>
          <p:nvPr/>
        </p:nvSpPr>
        <p:spPr bwMode="auto">
          <a:xfrm>
            <a:off x="43561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6" name="Rectangle 26"/>
          <p:cNvSpPr>
            <a:spLocks noChangeArrowheads="1"/>
          </p:cNvSpPr>
          <p:nvPr/>
        </p:nvSpPr>
        <p:spPr bwMode="auto">
          <a:xfrm>
            <a:off x="46990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67" name="Rectangle 27"/>
          <p:cNvSpPr>
            <a:spLocks noChangeArrowheads="1"/>
          </p:cNvSpPr>
          <p:nvPr/>
        </p:nvSpPr>
        <p:spPr bwMode="auto">
          <a:xfrm>
            <a:off x="237807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灯片编号占位符 34"/>
          <p:cNvSpPr>
            <a:spLocks noGrp="1"/>
          </p:cNvSpPr>
          <p:nvPr>
            <p:ph type="sldNum" sz="quarter" idx="12"/>
          </p:nvPr>
        </p:nvSpPr>
        <p:spPr/>
        <p:txBody>
          <a:bodyPr/>
          <a:lstStyle/>
          <a:p>
            <a:fld id="{BD3F3EC2-762F-4585-9ABE-3D0BD98F40C0}" type="slidenum">
              <a:rPr lang="en-US" altLang="zh-CN" smtClean="0"/>
              <a:pPr/>
              <a:t>6</a:t>
            </a:fld>
            <a:r>
              <a:rPr lang="en-US" altLang="zh-CN"/>
              <a:t>/14</a:t>
            </a: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微软雅黑" pitchFamily="34" charset="-122"/>
                <a:ea typeface="微软雅黑" pitchFamily="34" charset="-122"/>
                <a:cs typeface="Times New Roman" pitchFamily="18" charset="0"/>
              </a:rPr>
              <a:t>2</a:t>
            </a:r>
            <a:r>
              <a:rPr kumimoji="1" lang="zh-CN" altLang="en-US">
                <a:solidFill>
                  <a:srgbClr val="FF0000"/>
                </a:solidFill>
                <a:latin typeface="微软雅黑" pitchFamily="34" charset="-122"/>
                <a:ea typeface="微软雅黑" pitchFamily="34" charset="-122"/>
                <a:cs typeface="Times New Roman" pitchFamily="18" charset="0"/>
              </a:rPr>
              <a:t>、循环双链表</a:t>
            </a:r>
            <a:endParaRPr lang="zh-CN" altLang="en-US">
              <a:solidFill>
                <a:srgbClr val="FF0000"/>
              </a:solidFill>
              <a:latin typeface="微软雅黑" pitchFamily="34" charset="-122"/>
              <a:ea typeface="微软雅黑" pitchFamily="34" charset="-122"/>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615827"/>
          </a:xfrm>
          <a:prstGeom prst="rect">
            <a:avLst/>
          </a:prstGeom>
          <a:noFill/>
        </p:spPr>
        <p:txBody>
          <a:bodyPr wrap="square" rtlCol="0">
            <a:spAutoFit/>
          </a:bodyPr>
          <a:lstStyle/>
          <a:p>
            <a:pPr marL="457200" indent="-457200" algn="l">
              <a:lnSpc>
                <a:spcPct val="150000"/>
              </a:lnSpc>
              <a:buBlip>
                <a:blip r:embed="rId2"/>
              </a:buBlip>
            </a:pPr>
            <a:r>
              <a:rPr lang="zh-CN" altLang="en-US" sz="2200" dirty="0">
                <a:ea typeface="楷体" pitchFamily="49" charset="-122"/>
                <a:cs typeface="Times New Roman" pitchFamily="18" charset="0"/>
              </a:rPr>
              <a:t>链表中没有空指针域</a:t>
            </a:r>
            <a:endParaRPr lang="en-US" altLang="zh-CN" sz="2200" dirty="0">
              <a:ea typeface="楷体" pitchFamily="49" charset="-122"/>
              <a:cs typeface="Times New Roman" pitchFamily="18" charset="0"/>
            </a:endParaRPr>
          </a:p>
          <a:p>
            <a:pPr marL="457200" indent="-457200" algn="l">
              <a:lnSpc>
                <a:spcPct val="150000"/>
              </a:lnSpc>
              <a:buBlip>
                <a:blip r:embed="rId2"/>
              </a:buBlip>
            </a:pPr>
            <a:r>
              <a:rPr lang="en-US" altLang="zh-CN" sz="2200" dirty="0">
                <a:ea typeface="楷体" pitchFamily="49" charset="-122"/>
                <a:cs typeface="Times New Roman" pitchFamily="18" charset="0"/>
              </a:rPr>
              <a:t>p</a:t>
            </a:r>
            <a:r>
              <a:rPr lang="zh-CN" altLang="en-US" sz="2200">
                <a:ea typeface="楷体" pitchFamily="49" charset="-122"/>
                <a:cs typeface="Times New Roman" pitchFamily="18" charset="0"/>
              </a:rPr>
              <a:t>所指结点为尾结点的</a:t>
            </a:r>
            <a:r>
              <a:rPr lang="zh-CN" altLang="en-US" sz="2200" dirty="0">
                <a:ea typeface="楷体" pitchFamily="49" charset="-122"/>
                <a:cs typeface="Times New Roman" pitchFamily="18" charset="0"/>
              </a:rPr>
              <a:t>条件：</a:t>
            </a:r>
            <a:r>
              <a:rPr lang="en-US" altLang="zh-CN" sz="2200" dirty="0">
                <a:solidFill>
                  <a:srgbClr val="C00000"/>
                </a:solidFill>
              </a:rPr>
              <a:t>p</a:t>
            </a:r>
            <a:r>
              <a:rPr lang="en-US" altLang="zh-CN" sz="2200" dirty="0">
                <a:solidFill>
                  <a:srgbClr val="C00000"/>
                </a:solidFill>
                <a:latin typeface="+mj-ea"/>
                <a:ea typeface="+mj-ea"/>
                <a:cs typeface="Times New Roman" pitchFamily="18" charset="0"/>
              </a:rPr>
              <a:t>-</a:t>
            </a:r>
            <a:r>
              <a:rPr lang="en-US" altLang="zh-CN" sz="2200" dirty="0">
                <a:solidFill>
                  <a:srgbClr val="C00000"/>
                </a:solidFill>
              </a:rPr>
              <a:t>&gt;</a:t>
            </a:r>
            <a:r>
              <a:rPr lang="en-US" altLang="zh-CN" sz="2200">
                <a:solidFill>
                  <a:srgbClr val="C00000"/>
                </a:solidFill>
              </a:rPr>
              <a:t>next==L</a:t>
            </a:r>
            <a:endParaRPr lang="en-US" altLang="zh-CN" sz="2200" dirty="0">
              <a:solidFill>
                <a:srgbClr val="C00000"/>
              </a:solidFill>
            </a:endParaRPr>
          </a:p>
          <a:p>
            <a:pPr marL="457200" indent="-457200" algn="l">
              <a:lnSpc>
                <a:spcPct val="150000"/>
              </a:lnSpc>
              <a:buBlip>
                <a:blip r:embed="rId2"/>
              </a:buBlip>
            </a:pPr>
            <a:r>
              <a:rPr lang="zh-CN" altLang="en-US" sz="2200" dirty="0">
                <a:ea typeface="楷体" pitchFamily="49" charset="-122"/>
                <a:cs typeface="Times New Roman" pitchFamily="18" charset="0"/>
              </a:rPr>
              <a:t>一步操作即</a:t>
            </a:r>
            <a:r>
              <a:rPr lang="en-US" altLang="zh-CN" sz="2200" dirty="0">
                <a:solidFill>
                  <a:srgbClr val="C00000"/>
                </a:solidFill>
                <a:ea typeface="+mj-ea"/>
                <a:cs typeface="Times New Roman" pitchFamily="18" charset="0"/>
              </a:rPr>
              <a:t>L</a:t>
            </a:r>
            <a:r>
              <a:rPr lang="en-US" altLang="zh-CN" sz="2200" dirty="0">
                <a:solidFill>
                  <a:srgbClr val="C00000"/>
                </a:solidFill>
                <a:latin typeface="+mj-ea"/>
                <a:ea typeface="+mj-ea"/>
                <a:cs typeface="Times New Roman" pitchFamily="18" charset="0"/>
              </a:rPr>
              <a:t>-</a:t>
            </a:r>
            <a:r>
              <a:rPr lang="en-US" altLang="zh-CN" sz="2200" dirty="0">
                <a:solidFill>
                  <a:srgbClr val="C00000"/>
                </a:solidFill>
                <a:ea typeface="楷体" pitchFamily="49" charset="-122"/>
                <a:cs typeface="Times New Roman" pitchFamily="18" charset="0"/>
              </a:rPr>
              <a:t>&gt;prior</a:t>
            </a:r>
            <a:r>
              <a:rPr lang="zh-CN" altLang="en-US" sz="2200" dirty="0">
                <a:ea typeface="楷体" pitchFamily="49" charset="-122"/>
                <a:cs typeface="Times New Roman" pitchFamily="18" charset="0"/>
              </a:rPr>
              <a:t>可以</a:t>
            </a:r>
            <a:r>
              <a:rPr lang="zh-CN" altLang="en-US" sz="2200">
                <a:ea typeface="楷体" pitchFamily="49" charset="-122"/>
                <a:cs typeface="Times New Roman" pitchFamily="18" charset="0"/>
              </a:rPr>
              <a:t>找到尾结点</a:t>
            </a:r>
            <a:endParaRPr lang="zh-CN" altLang="en-US" sz="2200" dirty="0">
              <a:ea typeface="楷体" pitchFamily="49" charset="-122"/>
              <a:cs typeface="Times New Roman" pitchFamily="18" charset="0"/>
            </a:endParaRPr>
          </a:p>
        </p:txBody>
      </p:sp>
      <p:sp>
        <p:nvSpPr>
          <p:cNvPr id="43" name="TextBox 42"/>
          <p:cNvSpPr txBox="1"/>
          <p:nvPr/>
        </p:nvSpPr>
        <p:spPr>
          <a:xfrm>
            <a:off x="571472" y="571480"/>
            <a:ext cx="5429288" cy="461665"/>
          </a:xfrm>
          <a:prstGeom prst="rect">
            <a:avLst/>
          </a:prstGeom>
          <a:noFill/>
        </p:spPr>
        <p:txBody>
          <a:bodyPr wrap="square" rtlCol="0">
            <a:spAutoFit/>
          </a:bodyPr>
          <a:lstStyle/>
          <a:p>
            <a:pPr algn="l"/>
            <a:r>
              <a:rPr lang="zh-CN" altLang="en-US" dirty="0">
                <a:latin typeface="楷体" pitchFamily="49" charset="-122"/>
                <a:ea typeface="楷体" pitchFamily="49" charset="-122"/>
              </a:rPr>
              <a:t>与非循环双</a:t>
            </a:r>
            <a:r>
              <a:rPr lang="zh-CN" altLang="en-US">
                <a:latin typeface="楷体" pitchFamily="49" charset="-122"/>
                <a:ea typeface="楷体" pitchFamily="49" charset="-122"/>
              </a:rPr>
              <a:t>链表相比，循环双链表：</a:t>
            </a:r>
            <a:endParaRPr lang="zh-CN" altLang="en-US" dirty="0">
              <a:latin typeface="楷体" pitchFamily="49" charset="-122"/>
              <a:ea typeface="楷体" pitchFamily="49" charset="-122"/>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a:t>p</a:t>
              </a:r>
              <a:endParaRPr lang="zh-CN" altLang="en-US" sz="2200"/>
            </a:p>
          </p:txBody>
        </p:sp>
      </p:grpSp>
      <p:sp>
        <p:nvSpPr>
          <p:cNvPr id="34" name="直角双向箭头 33"/>
          <p:cNvSpPr/>
          <p:nvPr/>
        </p:nvSpPr>
        <p:spPr>
          <a:xfrm rot="16200000">
            <a:off x="6858016" y="1285861"/>
            <a:ext cx="1214446" cy="2214578"/>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6" name="灯片编号占位符 35"/>
          <p:cNvSpPr>
            <a:spLocks noGrp="1"/>
          </p:cNvSpPr>
          <p:nvPr>
            <p:ph type="sldNum" sz="quarter" idx="12"/>
          </p:nvPr>
        </p:nvSpPr>
        <p:spPr/>
        <p:txBody>
          <a:bodyPr/>
          <a:lstStyle/>
          <a:p>
            <a:fld id="{BD3F3EC2-762F-4585-9ABE-3D0BD98F40C0}" type="slidenum">
              <a:rPr lang="en-US" altLang="zh-CN" smtClean="0"/>
              <a:pPr/>
              <a:t>7</a:t>
            </a:fld>
            <a:r>
              <a:rPr lang="en-US" altLang="zh-CN"/>
              <a:t>/14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738652"/>
          </a:xfrm>
          <a:prstGeom prst="rect">
            <a:avLst/>
          </a:prstGeom>
          <a:noFill/>
        </p:spPr>
        <p:txBody>
          <a:bodyPr wrap="square" rtlCol="0">
            <a:spAutoFit/>
          </a:bodyPr>
          <a:lstStyle/>
          <a:p>
            <a:pPr algn="l">
              <a:lnSpc>
                <a:spcPts val="3600"/>
              </a:lnSpc>
            </a:pPr>
            <a:r>
              <a:rPr kumimoji="1" lang="en-US" altLang="zh-CN" sz="2800">
                <a:solidFill>
                  <a:srgbClr val="FF3300"/>
                </a:solidFill>
                <a:latin typeface="楷体" pitchFamily="49" charset="-122"/>
                <a:ea typeface="楷体" pitchFamily="49" charset="-122"/>
                <a:cs typeface="Arial Unicode MS" pitchFamily="34" charset="-122"/>
              </a:rPr>
              <a:t>    【</a:t>
            </a:r>
            <a:r>
              <a:rPr kumimoji="1" lang="zh-CN" altLang="en-US" sz="2800">
                <a:solidFill>
                  <a:srgbClr val="FF3300"/>
                </a:solidFill>
                <a:ea typeface="楷体" pitchFamily="49" charset="-122"/>
                <a:cs typeface="Times New Roman" pitchFamily="18" charset="0"/>
              </a:rPr>
              <a:t>例（补充）</a:t>
            </a:r>
            <a:r>
              <a:rPr kumimoji="1" lang="en-US" altLang="zh-CN" sz="2800">
                <a:solidFill>
                  <a:srgbClr val="FF3300"/>
                </a:solidFill>
                <a:latin typeface="楷体" pitchFamily="49" charset="-122"/>
                <a:ea typeface="楷体" pitchFamily="49" charset="-122"/>
                <a:cs typeface="Arial Unicode MS" pitchFamily="34" charset="-122"/>
              </a:rPr>
              <a:t>】</a:t>
            </a:r>
            <a:r>
              <a:rPr lang="zh-CN" altLang="en-US">
                <a:ea typeface="楷体" pitchFamily="49" charset="-122"/>
                <a:cs typeface="Times New Roman" pitchFamily="18" charset="0"/>
              </a:rPr>
              <a:t>如果对含有</a:t>
            </a:r>
            <a:r>
              <a:rPr lang="en-US" i="1">
                <a:ea typeface="楷体" pitchFamily="49" charset="-122"/>
                <a:cs typeface="Times New Roman" pitchFamily="18" charset="0"/>
              </a:rPr>
              <a:t>n</a:t>
            </a:r>
            <a:r>
              <a:rPr lang="zh-CN" altLang="en-US">
                <a:ea typeface="楷体" pitchFamily="49" charset="-122"/>
                <a:cs typeface="Times New Roman" pitchFamily="18" charset="0"/>
              </a:rPr>
              <a:t>（</a:t>
            </a:r>
            <a:r>
              <a:rPr lang="en-US" i="1">
                <a:ea typeface="楷体" pitchFamily="49" charset="-122"/>
                <a:cs typeface="Times New Roman" pitchFamily="18" charset="0"/>
              </a:rPr>
              <a:t>n</a:t>
            </a:r>
            <a:r>
              <a:rPr lang="en-US">
                <a:ea typeface="楷体" pitchFamily="49" charset="-122"/>
                <a:cs typeface="Times New Roman" pitchFamily="18" charset="0"/>
              </a:rPr>
              <a:t>&gt;1</a:t>
            </a:r>
            <a:r>
              <a:rPr lang="zh-CN" altLang="en-US">
                <a:ea typeface="楷体" pitchFamily="49" charset="-122"/>
                <a:cs typeface="Times New Roman" pitchFamily="18" charset="0"/>
              </a:rPr>
              <a:t>）个元素的线性表的运算只有</a:t>
            </a:r>
            <a:r>
              <a:rPr lang="en-US">
                <a:ea typeface="楷体" pitchFamily="49" charset="-122"/>
                <a:cs typeface="Times New Roman" pitchFamily="18" charset="0"/>
              </a:rPr>
              <a:t>4</a:t>
            </a:r>
            <a:r>
              <a:rPr lang="zh-CN" altLang="en-US">
                <a:ea typeface="楷体" pitchFamily="49" charset="-122"/>
                <a:cs typeface="Times New Roman" pitchFamily="18" charset="0"/>
              </a:rPr>
              <a:t>种，即删除第一个元素、删除尾元素、在第一个元素前面插入新元素、在尾元素的后面插入新元素，则最好使用</a:t>
            </a:r>
            <a:r>
              <a:rPr lang="en-US" u="sng">
                <a:ea typeface="楷体" pitchFamily="49" charset="-122"/>
                <a:cs typeface="Times New Roman" pitchFamily="18" charset="0"/>
              </a:rPr>
              <a:t>            </a:t>
            </a:r>
            <a:r>
              <a:rPr lang="zh-CN" altLang="en-US">
                <a:ea typeface="楷体" pitchFamily="49" charset="-122"/>
                <a:cs typeface="Times New Roman" pitchFamily="18" charset="0"/>
              </a:rPr>
              <a:t>。</a:t>
            </a:r>
          </a:p>
          <a:p>
            <a:pPr algn="l">
              <a:lnSpc>
                <a:spcPts val="3600"/>
              </a:lnSpc>
            </a:pPr>
            <a:r>
              <a:rPr lang="en-US">
                <a:ea typeface="楷体" pitchFamily="49" charset="-122"/>
                <a:cs typeface="Times New Roman" pitchFamily="18" charset="0"/>
              </a:rPr>
              <a:t>       A.</a:t>
            </a:r>
            <a:r>
              <a:rPr lang="zh-CN" altLang="en-US">
                <a:ea typeface="楷体" pitchFamily="49" charset="-122"/>
                <a:cs typeface="Times New Roman" pitchFamily="18" charset="0"/>
              </a:rPr>
              <a:t>只有尾结点指针没有头结点的循环单链表</a:t>
            </a:r>
          </a:p>
          <a:p>
            <a:pPr algn="l">
              <a:lnSpc>
                <a:spcPts val="3600"/>
              </a:lnSpc>
            </a:pPr>
            <a:r>
              <a:rPr lang="en-US">
                <a:ea typeface="楷体" pitchFamily="49" charset="-122"/>
                <a:cs typeface="Times New Roman" pitchFamily="18" charset="0"/>
              </a:rPr>
              <a:t>       B.</a:t>
            </a:r>
            <a:r>
              <a:rPr lang="zh-CN" altLang="en-US">
                <a:ea typeface="楷体" pitchFamily="49" charset="-122"/>
                <a:cs typeface="Times New Roman" pitchFamily="18" charset="0"/>
              </a:rPr>
              <a:t>只有尾结点指针没有头结点的非循环双链表</a:t>
            </a:r>
          </a:p>
          <a:p>
            <a:pPr algn="l">
              <a:lnSpc>
                <a:spcPts val="3600"/>
              </a:lnSpc>
            </a:pPr>
            <a:r>
              <a:rPr lang="en-US">
                <a:ea typeface="楷体" pitchFamily="49" charset="-122"/>
                <a:cs typeface="Times New Roman" pitchFamily="18" charset="0"/>
              </a:rPr>
              <a:t>       </a:t>
            </a:r>
            <a:r>
              <a:rPr lang="en-US">
                <a:solidFill>
                  <a:srgbClr val="FF00FF"/>
                </a:solidFill>
                <a:ea typeface="楷体" pitchFamily="49" charset="-122"/>
                <a:cs typeface="Times New Roman" pitchFamily="18" charset="0"/>
              </a:rPr>
              <a:t>C.</a:t>
            </a:r>
            <a:r>
              <a:rPr lang="zh-CN" altLang="en-US">
                <a:solidFill>
                  <a:srgbClr val="FF00FF"/>
                </a:solidFill>
                <a:ea typeface="楷体" pitchFamily="49" charset="-122"/>
                <a:cs typeface="Times New Roman" pitchFamily="18" charset="0"/>
              </a:rPr>
              <a:t>只有首结点指针没有尾结点指针的循环双链表</a:t>
            </a:r>
          </a:p>
          <a:p>
            <a:pPr algn="l">
              <a:lnSpc>
                <a:spcPts val="3600"/>
              </a:lnSpc>
            </a:pPr>
            <a:r>
              <a:rPr lang="en-US">
                <a:ea typeface="楷体" pitchFamily="49" charset="-122"/>
                <a:cs typeface="Times New Roman" pitchFamily="18" charset="0"/>
              </a:rPr>
              <a:t>       D.</a:t>
            </a:r>
            <a:r>
              <a:rPr lang="zh-CN" altLang="en-US">
                <a:ea typeface="楷体" pitchFamily="49" charset="-122"/>
                <a:cs typeface="Times New Roman" pitchFamily="18" charset="0"/>
              </a:rPr>
              <a:t>既有头指针也有尾指针的循环单链表</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8</a:t>
            </a:fld>
            <a:r>
              <a:rPr lang="en-US" altLang="zh-CN"/>
              <a:t>/14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a:t>L</a:t>
              </a:r>
              <a:endParaRPr lang="zh-CN" altLang="en-US" i="1"/>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TextBox 22"/>
          <p:cNvSpPr txBox="1"/>
          <p:nvPr/>
        </p:nvSpPr>
        <p:spPr>
          <a:xfrm>
            <a:off x="1428728" y="214290"/>
            <a:ext cx="6357982" cy="461665"/>
          </a:xfrm>
          <a:prstGeom prst="rect">
            <a:avLst/>
          </a:prstGeom>
          <a:noFill/>
        </p:spPr>
        <p:txBody>
          <a:bodyPr wrap="square" rtlCol="0">
            <a:spAutoFit/>
          </a:bodyPr>
          <a:lstStyle/>
          <a:p>
            <a:r>
              <a:rPr lang="zh-CN" altLang="en-US">
                <a:ea typeface="楷体" pitchFamily="49" charset="-122"/>
                <a:cs typeface="Times New Roman" pitchFamily="18" charset="0"/>
              </a:rPr>
              <a:t>只有首结点指针没有尾结点指针的循环双链表</a:t>
            </a:r>
            <a:endParaRPr lang="zh-CN" altLang="en-US"/>
          </a:p>
        </p:txBody>
      </p:sp>
      <p:sp>
        <p:nvSpPr>
          <p:cNvPr id="24" name="TextBox 23"/>
          <p:cNvSpPr txBox="1"/>
          <p:nvPr/>
        </p:nvSpPr>
        <p:spPr>
          <a:xfrm>
            <a:off x="714348" y="2714620"/>
            <a:ext cx="4357718" cy="2059410"/>
          </a:xfrm>
          <a:prstGeom prst="rect">
            <a:avLst/>
          </a:prstGeom>
          <a:noFill/>
        </p:spPr>
        <p:txBody>
          <a:bodyPr wrap="square" rtlCol="0">
            <a:spAutoFit/>
          </a:bodyPr>
          <a:lstStyle/>
          <a:p>
            <a:pPr marL="457200" indent="-457200" algn="l">
              <a:lnSpc>
                <a:spcPct val="150000"/>
              </a:lnSpc>
              <a:buBlip>
                <a:blip r:embed="rId2"/>
              </a:buBlip>
            </a:pPr>
            <a:r>
              <a:rPr lang="zh-CN" altLang="en-US" sz="2200">
                <a:ea typeface="楷体" pitchFamily="49" charset="-122"/>
                <a:cs typeface="Times New Roman" pitchFamily="18" charset="0"/>
              </a:rPr>
              <a:t>删除第一个元素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删除尾元素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在第一个元素前面插入新元素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在尾元素的后面插入新元素</a:t>
            </a:r>
            <a:endParaRPr lang="zh-CN" altLang="en-US" sz="2200"/>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a:ea typeface="楷体" pitchFamily="49" charset="-122"/>
                <a:cs typeface="Times New Roman" pitchFamily="18" charset="0"/>
              </a:rPr>
              <a:t>时间复杂度均为</a:t>
            </a:r>
            <a:r>
              <a:rPr lang="en-US" altLang="zh-CN" sz="2200">
                <a:ea typeface="楷体" pitchFamily="49" charset="-122"/>
                <a:cs typeface="Times New Roman" pitchFamily="18" charset="0"/>
              </a:rPr>
              <a:t>O(1)</a:t>
            </a:r>
            <a:endParaRPr lang="zh-CN" altLang="en-US" sz="2200">
              <a:ea typeface="楷体" pitchFamily="49" charset="-122"/>
              <a:cs typeface="Times New Roman" pitchFamily="18" charset="0"/>
            </a:endParaRPr>
          </a:p>
        </p:txBody>
      </p:sp>
      <p:sp>
        <p:nvSpPr>
          <p:cNvPr id="27" name="TextBox 26"/>
          <p:cNvSpPr txBox="1"/>
          <p:nvPr/>
        </p:nvSpPr>
        <p:spPr>
          <a:xfrm>
            <a:off x="928662" y="5143512"/>
            <a:ext cx="1571636" cy="461665"/>
          </a:xfrm>
          <a:prstGeom prst="rect">
            <a:avLst/>
          </a:prstGeom>
          <a:noFill/>
        </p:spPr>
        <p:txBody>
          <a:bodyPr wrap="square" rtlCol="0">
            <a:spAutoFit/>
          </a:bodyPr>
          <a:lstStyle/>
          <a:p>
            <a:pPr algn="l"/>
            <a:r>
              <a:rPr lang="zh-CN" altLang="en-US">
                <a:ea typeface="楷体" pitchFamily="49" charset="-122"/>
                <a:cs typeface="Times New Roman" pitchFamily="18" charset="0"/>
              </a:rPr>
              <a:t>选择</a:t>
            </a:r>
            <a:r>
              <a:rPr lang="en-US" altLang="zh-CN">
                <a:ea typeface="楷体" pitchFamily="49" charset="-122"/>
                <a:cs typeface="Times New Roman" pitchFamily="18" charset="0"/>
              </a:rPr>
              <a:t>C</a:t>
            </a:r>
            <a:endParaRPr lang="zh-CN" altLang="en-US">
              <a:ea typeface="楷体" pitchFamily="49" charset="-122"/>
              <a:cs typeface="Times New Roman" pitchFamily="18"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pPr/>
              <a:t>9</a:t>
            </a:fld>
            <a:r>
              <a:rPr lang="en-US" altLang="zh-CN"/>
              <a:t>/14</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2347</TotalTime>
  <Words>689</Words>
  <Application>Microsoft Office PowerPoint</Application>
  <PresentationFormat>全屏显示(4:3)</PresentationFormat>
  <Paragraphs>137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 Unicode MS</vt:lpstr>
      <vt:lpstr>黑体</vt:lpstr>
      <vt:lpstr>楷体</vt:lpstr>
      <vt:lpstr>楷体_GB2312</vt:lpstr>
      <vt:lpstr>隶书</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姜 林</cp:lastModifiedBy>
  <cp:revision>995</cp:revision>
  <dcterms:created xsi:type="dcterms:W3CDTF">2004-04-02T09:54:37Z</dcterms:created>
  <dcterms:modified xsi:type="dcterms:W3CDTF">2018-10-10T03:06:30Z</dcterms:modified>
</cp:coreProperties>
</file>