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1"/>
  </p:notesMasterIdLst>
  <p:sldIdLst>
    <p:sldId id="447" r:id="rId2"/>
    <p:sldId id="470" r:id="rId3"/>
    <p:sldId id="449" r:id="rId4"/>
    <p:sldId id="450" r:id="rId5"/>
    <p:sldId id="463" r:id="rId6"/>
    <p:sldId id="452" r:id="rId7"/>
    <p:sldId id="453" r:id="rId8"/>
    <p:sldId id="464" r:id="rId9"/>
    <p:sldId id="454" r:id="rId10"/>
    <p:sldId id="455" r:id="rId11"/>
    <p:sldId id="456" r:id="rId12"/>
    <p:sldId id="467" r:id="rId13"/>
    <p:sldId id="458" r:id="rId14"/>
    <p:sldId id="468" r:id="rId15"/>
    <p:sldId id="459" r:id="rId16"/>
    <p:sldId id="460" r:id="rId17"/>
    <p:sldId id="461" r:id="rId18"/>
    <p:sldId id="462" r:id="rId19"/>
    <p:sldId id="466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00FF"/>
    <a:srgbClr val="CCECFF"/>
    <a:srgbClr val="33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32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9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9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9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734ED0DC-CBF4-4675-A078-5F73305546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E7FCE-5F1B-4A35-AAF7-4A4010AF6E0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E7FCE-5F1B-4A35-AAF7-4A4010AF6E0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E143C-F18F-4DD8-9BF6-9277B8C558B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0FEFB-5419-4D35-BDA0-EF6CFE63D4C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E284-77B2-4902-A1D4-C9BD4DB4EC4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1BD34-86AA-4B31-B254-14A9DA9F88E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F50472-63FB-4C3D-9E3A-2492789CF32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9393-BC4A-4D84-8C77-D206A4BC3CC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82A4-6389-4974-AD4F-B4BAC35615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39E2-B444-4374-9491-867ED1103C4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A247-3631-4ECB-A109-7C67F569E3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042C-094E-4B28-91D3-2BC8FE7017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88B8-E6F6-426D-A08E-AD21F736B69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0748-F62E-42CB-9130-453C1CA4E8B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BB10-059C-4C9E-A3E4-2A8001754D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3006813-0963-4FE9-90BF-CFC8DFEA6CA5}" type="slidenum">
              <a:rPr lang="en-US" altLang="zh-CN" smtClean="0"/>
              <a:pPr/>
              <a:t>‹#›</a:t>
            </a:fld>
            <a:r>
              <a:rPr lang="en-US" altLang="zh-CN"/>
              <a:t>/19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48741BE1-5426-4FF9-88F6-7A85FBEC31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6912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2A56-6A61-4E0F-AB14-5C9A92AD4A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D1A2-60A1-4826-B00B-FD35CF56E71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BBDCC-0DCC-4DEF-AE71-132433F28EF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357158" y="1142984"/>
            <a:ext cx="207170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问题描述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6" descr="花束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071670" y="357166"/>
            <a:ext cx="4535488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2.4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线性表的应用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8662" y="1928802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两个表自然连接问题</a:t>
            </a:r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143372" y="3528956"/>
          <a:ext cx="292895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28662" y="2500306"/>
            <a:ext cx="6357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4"/>
              </a:buBlip>
            </a:pP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表：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行、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列。假设所有元素为整数。如：</a:t>
            </a:r>
            <a:endParaRPr lang="zh-CN" altLang="en-US" sz="2200"/>
          </a:p>
        </p:txBody>
      </p:sp>
      <p:sp>
        <p:nvSpPr>
          <p:cNvPr id="10" name="TextBox 9"/>
          <p:cNvSpPr txBox="1"/>
          <p:nvPr/>
        </p:nvSpPr>
        <p:spPr>
          <a:xfrm>
            <a:off x="4500562" y="4886278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ea typeface="楷体" pitchFamily="49" charset="-122"/>
                <a:cs typeface="Times New Roman" pitchFamily="18" charset="0"/>
              </a:rPr>
              <a:t>一个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列的表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929058" y="3000372"/>
            <a:ext cx="3357586" cy="1643868"/>
            <a:chOff x="3929058" y="3000372"/>
            <a:chExt cx="3357586" cy="1643868"/>
          </a:xfrm>
        </p:grpSpPr>
        <p:sp>
          <p:nvSpPr>
            <p:cNvPr id="11" name="TextBox 10"/>
            <p:cNvSpPr txBox="1"/>
            <p:nvPr/>
          </p:nvSpPr>
          <p:spPr>
            <a:xfrm>
              <a:off x="3929058" y="300037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列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3714744" y="4000504"/>
              <a:ext cx="1285884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29190" y="300037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列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 rot="5400000">
              <a:off x="4714876" y="4000504"/>
              <a:ext cx="1285884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429388" y="300037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列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 rot="5400000">
              <a:off x="6215074" y="4000504"/>
              <a:ext cx="1285884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357159" y="214290"/>
            <a:ext cx="3429024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）输出单链表算法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573058" y="1020741"/>
            <a:ext cx="7920037" cy="329587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tIns="108000" rIns="252000" bIns="10800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DispTable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*h)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*p=h-&gt;next;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开始行结点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(p!=NULL)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扫描所有行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for (j=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&lt;h-&gt;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Col;j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输出一行的数据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4d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&gt;data[j]);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("\n");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下一行结点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8992" y="4798180"/>
            <a:ext cx="1571636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1 2 3 3 5</a:t>
            </a:r>
          </a:p>
          <a:p>
            <a:pPr algn="ctr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1 2 3 3 4</a:t>
            </a:r>
          </a:p>
          <a:p>
            <a:pPr algn="ctr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2 3 3 3 5</a:t>
            </a:r>
          </a:p>
          <a:p>
            <a:pPr algn="ctr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2 3 3 3 4</a:t>
            </a:r>
          </a:p>
          <a:p>
            <a:pPr algn="ctr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1 1 1 1 6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4726742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例如，输出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一个表：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10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714349" y="428604"/>
            <a:ext cx="3500462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）表连接运算算法</a:t>
            </a:r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1787525" y="2987683"/>
          <a:ext cx="1525588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6" name="公式" r:id="rId3" imgW="609480" imgH="507960" progId="">
                  <p:embed/>
                </p:oleObj>
              </mc:Choice>
              <mc:Fallback>
                <p:oleObj name="公式" r:id="rId3" imgW="609480" imgH="5079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2987683"/>
                        <a:ext cx="1525588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600450" y="2955933"/>
          <a:ext cx="11874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7" name="公式" r:id="rId5" imgW="469800" imgH="507960" progId="">
                  <p:embed/>
                </p:oleObj>
              </mc:Choice>
              <mc:Fallback>
                <p:oleObj name="公式" r:id="rId5" imgW="469800" imgH="5079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2955933"/>
                        <a:ext cx="1187450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2411413" y="4156083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</a:rPr>
              <a:t>h1 </a:t>
            </a:r>
            <a:endParaRPr kumimoji="1" lang="en-US" altLang="zh-CN" b="0">
              <a:solidFill>
                <a:schemeClr val="tx1"/>
              </a:solidFill>
              <a:ea typeface="宋体" pitchFamily="2" charset="-122"/>
            </a:endParaRPr>
          </a:p>
        </p:txBody>
      </p:sp>
      <p:pic>
        <p:nvPicPr>
          <p:cNvPr id="244743" name="Picture 7" descr="符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55988" y="3313121"/>
            <a:ext cx="331787" cy="331787"/>
          </a:xfrm>
          <a:prstGeom prst="rect">
            <a:avLst/>
          </a:prstGeom>
          <a:noFill/>
        </p:spPr>
      </p:pic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3473450" y="3709996"/>
            <a:ext cx="301625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1400">
                <a:solidFill>
                  <a:srgbClr val="FF00FF"/>
                </a:solidFill>
                <a:ea typeface="宋体" pitchFamily="2" charset="-122"/>
              </a:rPr>
              <a:t>3=1</a:t>
            </a:r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4067175" y="4186246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</a:rPr>
              <a:t>h2</a:t>
            </a:r>
            <a:endParaRPr kumimoji="1" lang="en-US" altLang="zh-CN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4746" name="Freeform 10"/>
          <p:cNvSpPr>
            <a:spLocks/>
          </p:cNvSpPr>
          <p:nvPr/>
        </p:nvSpPr>
        <p:spPr bwMode="auto">
          <a:xfrm>
            <a:off x="3040063" y="2597158"/>
            <a:ext cx="1160462" cy="1588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731" y="0"/>
              </a:cxn>
            </a:cxnLst>
            <a:rect l="0" t="0" r="r" b="b"/>
            <a:pathLst>
              <a:path w="731" h="8">
                <a:moveTo>
                  <a:pt x="0" y="8"/>
                </a:moveTo>
                <a:lnTo>
                  <a:pt x="731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4747" name="Line 11"/>
          <p:cNvSpPr>
            <a:spLocks noChangeShapeType="1"/>
          </p:cNvSpPr>
          <p:nvPr/>
        </p:nvSpPr>
        <p:spPr bwMode="auto">
          <a:xfrm>
            <a:off x="3055938" y="259715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4748" name="Line 12"/>
          <p:cNvSpPr>
            <a:spLocks noChangeShapeType="1"/>
          </p:cNvSpPr>
          <p:nvPr/>
        </p:nvSpPr>
        <p:spPr bwMode="auto">
          <a:xfrm>
            <a:off x="4208463" y="259715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714348" y="4929198"/>
            <a:ext cx="71374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一旦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条件成立，就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新建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一个结点插入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到单链表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中。</a:t>
            </a:r>
          </a:p>
        </p:txBody>
      </p:sp>
      <p:sp>
        <p:nvSpPr>
          <p:cNvPr id="244750" name="AutoShape 14"/>
          <p:cNvSpPr>
            <a:spLocks noChangeArrowheads="1"/>
          </p:cNvSpPr>
          <p:nvPr/>
        </p:nvSpPr>
        <p:spPr bwMode="auto">
          <a:xfrm>
            <a:off x="5138747" y="3426752"/>
            <a:ext cx="790575" cy="288000"/>
          </a:xfrm>
          <a:prstGeom prst="rightArrow">
            <a:avLst>
              <a:gd name="adj1" fmla="val 50000"/>
              <a:gd name="adj2" fmla="val 4577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6143636" y="332899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</a:rPr>
              <a:t>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8794" y="2055758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cs typeface="Times New Roman" pitchFamily="18" charset="0"/>
              </a:rPr>
              <a:t>p</a:t>
            </a:r>
            <a:r>
              <a:rPr kumimoji="1" lang="en-US" altLang="zh-CN" sz="20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000" dirty="0">
                <a:cs typeface="Times New Roman" pitchFamily="18" charset="0"/>
              </a:rPr>
              <a:t>&gt;data[</a:t>
            </a:r>
            <a:r>
              <a:rPr kumimoji="1" lang="en-US" altLang="zh-CN" sz="2000" dirty="0" err="1">
                <a:cs typeface="Times New Roman" pitchFamily="18" charset="0"/>
              </a:rPr>
              <a:t>f1</a:t>
            </a:r>
            <a:r>
              <a:rPr kumimoji="1" lang="en-US" altLang="zh-CN" sz="20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 dirty="0">
                <a:cs typeface="Times New Roman" pitchFamily="18" charset="0"/>
              </a:rPr>
              <a:t>1]==q</a:t>
            </a:r>
            <a:r>
              <a:rPr kumimoji="1" lang="en-US" altLang="zh-CN" sz="20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000" dirty="0">
                <a:cs typeface="Times New Roman" pitchFamily="18" charset="0"/>
              </a:rPr>
              <a:t>&gt;data[</a:t>
            </a:r>
            <a:r>
              <a:rPr kumimoji="1" lang="en-US" altLang="zh-CN" sz="2000" dirty="0" err="1">
                <a:cs typeface="Times New Roman" pitchFamily="18" charset="0"/>
              </a:rPr>
              <a:t>f2</a:t>
            </a:r>
            <a:r>
              <a:rPr kumimoji="1" lang="en-US" altLang="zh-CN" sz="20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 dirty="0">
                <a:cs typeface="Times New Roman" pitchFamily="18" charset="0"/>
              </a:rPr>
              <a:t>1]</a:t>
            </a:r>
            <a:endParaRPr lang="zh-CN" altLang="en-US" sz="2000" dirty="0"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348" y="1285860"/>
            <a:ext cx="657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扫描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h1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的数据结点，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扫描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h2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的数据结点。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5643578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采用尾插法建表方法创建。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11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9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1692275" y="1458913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2197100" y="1458913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2700338" y="1458913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8293" name="Group 5"/>
          <p:cNvGrpSpPr>
            <a:grpSpLocks/>
          </p:cNvGrpSpPr>
          <p:nvPr/>
        </p:nvGrpSpPr>
        <p:grpSpPr bwMode="auto">
          <a:xfrm>
            <a:off x="3492500" y="1458913"/>
            <a:ext cx="1295400" cy="431800"/>
            <a:chOff x="2200" y="919"/>
            <a:chExt cx="816" cy="272"/>
          </a:xfrm>
        </p:grpSpPr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2200" y="919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1 2 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8295" name="Rectangle 7"/>
            <p:cNvSpPr>
              <a:spLocks noChangeArrowheads="1"/>
            </p:cNvSpPr>
            <p:nvPr/>
          </p:nvSpPr>
          <p:spPr bwMode="auto">
            <a:xfrm>
              <a:off x="2699" y="919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8296" name="Line 8"/>
          <p:cNvSpPr>
            <a:spLocks noChangeShapeType="1"/>
          </p:cNvSpPr>
          <p:nvPr/>
        </p:nvSpPr>
        <p:spPr bwMode="auto">
          <a:xfrm>
            <a:off x="1908175" y="1098550"/>
            <a:ext cx="0" cy="360363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1403350" y="917575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h1</a:t>
            </a:r>
          </a:p>
        </p:txBody>
      </p:sp>
      <p:sp>
        <p:nvSpPr>
          <p:cNvPr id="268298" name="Line 10"/>
          <p:cNvSpPr>
            <a:spLocks noChangeShapeType="1"/>
          </p:cNvSpPr>
          <p:nvPr/>
        </p:nvSpPr>
        <p:spPr bwMode="auto">
          <a:xfrm>
            <a:off x="2916238" y="1674813"/>
            <a:ext cx="576262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68299" name="Group 11"/>
          <p:cNvGrpSpPr>
            <a:grpSpLocks/>
          </p:cNvGrpSpPr>
          <p:nvPr/>
        </p:nvGrpSpPr>
        <p:grpSpPr bwMode="auto">
          <a:xfrm>
            <a:off x="5148263" y="1458913"/>
            <a:ext cx="1295400" cy="431800"/>
            <a:chOff x="3243" y="919"/>
            <a:chExt cx="816" cy="272"/>
          </a:xfrm>
        </p:grpSpPr>
        <p:sp>
          <p:nvSpPr>
            <p:cNvPr id="268300" name="Rectangle 12"/>
            <p:cNvSpPr>
              <a:spLocks noChangeArrowheads="1"/>
            </p:cNvSpPr>
            <p:nvPr/>
          </p:nvSpPr>
          <p:spPr bwMode="auto">
            <a:xfrm>
              <a:off x="3243" y="919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2 3 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8301" name="Rectangle 13"/>
            <p:cNvSpPr>
              <a:spLocks noChangeArrowheads="1"/>
            </p:cNvSpPr>
            <p:nvPr/>
          </p:nvSpPr>
          <p:spPr bwMode="auto">
            <a:xfrm>
              <a:off x="3742" y="919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8302" name="Line 14"/>
          <p:cNvSpPr>
            <a:spLocks noChangeShapeType="1"/>
          </p:cNvSpPr>
          <p:nvPr/>
        </p:nvSpPr>
        <p:spPr bwMode="auto">
          <a:xfrm>
            <a:off x="4572000" y="1674813"/>
            <a:ext cx="5762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68303" name="Group 15"/>
          <p:cNvGrpSpPr>
            <a:grpSpLocks/>
          </p:cNvGrpSpPr>
          <p:nvPr/>
        </p:nvGrpSpPr>
        <p:grpSpPr bwMode="auto">
          <a:xfrm>
            <a:off x="6804025" y="1458913"/>
            <a:ext cx="1295400" cy="431800"/>
            <a:chOff x="4286" y="919"/>
            <a:chExt cx="816" cy="272"/>
          </a:xfrm>
        </p:grpSpPr>
        <p:sp>
          <p:nvSpPr>
            <p:cNvPr id="268304" name="Rectangle 16"/>
            <p:cNvSpPr>
              <a:spLocks noChangeArrowheads="1"/>
            </p:cNvSpPr>
            <p:nvPr/>
          </p:nvSpPr>
          <p:spPr bwMode="auto">
            <a:xfrm>
              <a:off x="4286" y="919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1 1 </a:t>
              </a:r>
              <a:r>
                <a:rPr lang="en-US" altLang="zh-CN" sz="2000" dirty="0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8305" name="Rectangle 17"/>
            <p:cNvSpPr>
              <a:spLocks noChangeArrowheads="1"/>
            </p:cNvSpPr>
            <p:nvPr/>
          </p:nvSpPr>
          <p:spPr bwMode="auto">
            <a:xfrm>
              <a:off x="4785" y="919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∧ </a:t>
              </a:r>
            </a:p>
          </p:txBody>
        </p:sp>
      </p:grpSp>
      <p:sp>
        <p:nvSpPr>
          <p:cNvPr id="268306" name="Line 18"/>
          <p:cNvSpPr>
            <a:spLocks noChangeShapeType="1"/>
          </p:cNvSpPr>
          <p:nvPr/>
        </p:nvSpPr>
        <p:spPr bwMode="auto">
          <a:xfrm>
            <a:off x="6227763" y="1674813"/>
            <a:ext cx="576262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8307" name="Rectangle 19"/>
          <p:cNvSpPr>
            <a:spLocks noChangeArrowheads="1"/>
          </p:cNvSpPr>
          <p:nvPr/>
        </p:nvSpPr>
        <p:spPr bwMode="auto">
          <a:xfrm>
            <a:off x="1693863" y="2674938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68308" name="Rectangle 20"/>
          <p:cNvSpPr>
            <a:spLocks noChangeArrowheads="1"/>
          </p:cNvSpPr>
          <p:nvPr/>
        </p:nvSpPr>
        <p:spPr bwMode="auto">
          <a:xfrm>
            <a:off x="2198688" y="2674938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68309" name="Rectangle 21"/>
          <p:cNvSpPr>
            <a:spLocks noChangeArrowheads="1"/>
          </p:cNvSpPr>
          <p:nvPr/>
        </p:nvSpPr>
        <p:spPr bwMode="auto">
          <a:xfrm>
            <a:off x="2701925" y="2674938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8310" name="Group 22"/>
          <p:cNvGrpSpPr>
            <a:grpSpLocks/>
          </p:cNvGrpSpPr>
          <p:nvPr/>
        </p:nvGrpSpPr>
        <p:grpSpPr bwMode="auto">
          <a:xfrm>
            <a:off x="3494088" y="2674938"/>
            <a:ext cx="1295400" cy="431800"/>
            <a:chOff x="2201" y="1685"/>
            <a:chExt cx="816" cy="272"/>
          </a:xfrm>
        </p:grpSpPr>
        <p:sp>
          <p:nvSpPr>
            <p:cNvPr id="268311" name="Rectangle 23"/>
            <p:cNvSpPr>
              <a:spLocks noChangeArrowheads="1"/>
            </p:cNvSpPr>
            <p:nvPr/>
          </p:nvSpPr>
          <p:spPr bwMode="auto">
            <a:xfrm>
              <a:off x="2201" y="1685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 5</a:t>
              </a:r>
            </a:p>
          </p:txBody>
        </p:sp>
        <p:sp>
          <p:nvSpPr>
            <p:cNvPr id="268312" name="Rectangle 24"/>
            <p:cNvSpPr>
              <a:spLocks noChangeArrowheads="1"/>
            </p:cNvSpPr>
            <p:nvPr/>
          </p:nvSpPr>
          <p:spPr bwMode="auto">
            <a:xfrm>
              <a:off x="2700" y="1685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8313" name="Line 25"/>
          <p:cNvSpPr>
            <a:spLocks noChangeShapeType="1"/>
          </p:cNvSpPr>
          <p:nvPr/>
        </p:nvSpPr>
        <p:spPr bwMode="auto">
          <a:xfrm>
            <a:off x="1909763" y="2314575"/>
            <a:ext cx="0" cy="360363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8314" name="Text Box 26"/>
          <p:cNvSpPr txBox="1">
            <a:spLocks noChangeArrowheads="1"/>
          </p:cNvSpPr>
          <p:nvPr/>
        </p:nvSpPr>
        <p:spPr bwMode="auto">
          <a:xfrm>
            <a:off x="1404938" y="2133600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h2</a:t>
            </a:r>
          </a:p>
        </p:txBody>
      </p:sp>
      <p:sp>
        <p:nvSpPr>
          <p:cNvPr id="268315" name="Line 27"/>
          <p:cNvSpPr>
            <a:spLocks noChangeShapeType="1"/>
          </p:cNvSpPr>
          <p:nvPr/>
        </p:nvSpPr>
        <p:spPr bwMode="auto">
          <a:xfrm>
            <a:off x="2917825" y="2890838"/>
            <a:ext cx="5762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68316" name="Group 28"/>
          <p:cNvGrpSpPr>
            <a:grpSpLocks/>
          </p:cNvGrpSpPr>
          <p:nvPr/>
        </p:nvGrpSpPr>
        <p:grpSpPr bwMode="auto">
          <a:xfrm>
            <a:off x="5149850" y="2674938"/>
            <a:ext cx="1295400" cy="431800"/>
            <a:chOff x="3244" y="1685"/>
            <a:chExt cx="816" cy="272"/>
          </a:xfrm>
        </p:grpSpPr>
        <p:sp>
          <p:nvSpPr>
            <p:cNvPr id="268317" name="Rectangle 29"/>
            <p:cNvSpPr>
              <a:spLocks noChangeArrowheads="1"/>
            </p:cNvSpPr>
            <p:nvPr/>
          </p:nvSpPr>
          <p:spPr bwMode="auto">
            <a:xfrm>
              <a:off x="3244" y="1685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 6</a:t>
              </a:r>
            </a:p>
          </p:txBody>
        </p:sp>
        <p:sp>
          <p:nvSpPr>
            <p:cNvPr id="268318" name="Rectangle 30"/>
            <p:cNvSpPr>
              <a:spLocks noChangeArrowheads="1"/>
            </p:cNvSpPr>
            <p:nvPr/>
          </p:nvSpPr>
          <p:spPr bwMode="auto">
            <a:xfrm>
              <a:off x="3743" y="1685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8319" name="Line 31"/>
          <p:cNvSpPr>
            <a:spLocks noChangeShapeType="1"/>
          </p:cNvSpPr>
          <p:nvPr/>
        </p:nvSpPr>
        <p:spPr bwMode="auto">
          <a:xfrm>
            <a:off x="4573588" y="2890838"/>
            <a:ext cx="576262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68320" name="Group 32"/>
          <p:cNvGrpSpPr>
            <a:grpSpLocks/>
          </p:cNvGrpSpPr>
          <p:nvPr/>
        </p:nvGrpSpPr>
        <p:grpSpPr bwMode="auto">
          <a:xfrm>
            <a:off x="6805613" y="2674938"/>
            <a:ext cx="1295400" cy="431800"/>
            <a:chOff x="4287" y="1685"/>
            <a:chExt cx="816" cy="272"/>
          </a:xfrm>
        </p:grpSpPr>
        <p:sp>
          <p:nvSpPr>
            <p:cNvPr id="268321" name="Rectangle 33"/>
            <p:cNvSpPr>
              <a:spLocks noChangeArrowheads="1"/>
            </p:cNvSpPr>
            <p:nvPr/>
          </p:nvSpPr>
          <p:spPr bwMode="auto">
            <a:xfrm>
              <a:off x="4287" y="1685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 4</a:t>
              </a:r>
            </a:p>
          </p:txBody>
        </p:sp>
        <p:sp>
          <p:nvSpPr>
            <p:cNvPr id="268322" name="Rectangle 34"/>
            <p:cNvSpPr>
              <a:spLocks noChangeArrowheads="1"/>
            </p:cNvSpPr>
            <p:nvPr/>
          </p:nvSpPr>
          <p:spPr bwMode="auto">
            <a:xfrm>
              <a:off x="4786" y="1685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∧ </a:t>
              </a:r>
            </a:p>
          </p:txBody>
        </p:sp>
      </p:grpSp>
      <p:sp>
        <p:nvSpPr>
          <p:cNvPr id="268323" name="Line 35"/>
          <p:cNvSpPr>
            <a:spLocks noChangeShapeType="1"/>
          </p:cNvSpPr>
          <p:nvPr/>
        </p:nvSpPr>
        <p:spPr bwMode="auto">
          <a:xfrm>
            <a:off x="6229350" y="2890838"/>
            <a:ext cx="5762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8324" name="Text Box 36"/>
          <p:cNvSpPr txBox="1">
            <a:spLocks noChangeArrowheads="1"/>
          </p:cNvSpPr>
          <p:nvPr/>
        </p:nvSpPr>
        <p:spPr bwMode="auto">
          <a:xfrm>
            <a:off x="3492500" y="836613"/>
            <a:ext cx="2087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连接条件为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3=1</a:t>
            </a:r>
          </a:p>
        </p:txBody>
      </p:sp>
      <p:sp>
        <p:nvSpPr>
          <p:cNvPr id="268325" name="Rectangle 37"/>
          <p:cNvSpPr>
            <a:spLocks noChangeArrowheads="1"/>
          </p:cNvSpPr>
          <p:nvPr/>
        </p:nvSpPr>
        <p:spPr bwMode="auto">
          <a:xfrm>
            <a:off x="900113" y="4330700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68326" name="Rectangle 38"/>
          <p:cNvSpPr>
            <a:spLocks noChangeArrowheads="1"/>
          </p:cNvSpPr>
          <p:nvPr/>
        </p:nvSpPr>
        <p:spPr bwMode="auto">
          <a:xfrm>
            <a:off x="1404938" y="4330700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68327" name="Rectangle 39"/>
          <p:cNvSpPr>
            <a:spLocks noChangeArrowheads="1"/>
          </p:cNvSpPr>
          <p:nvPr/>
        </p:nvSpPr>
        <p:spPr bwMode="auto">
          <a:xfrm>
            <a:off x="1908175" y="4330700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8328" name="Line 40"/>
          <p:cNvSpPr>
            <a:spLocks noChangeShapeType="1"/>
          </p:cNvSpPr>
          <p:nvPr/>
        </p:nvSpPr>
        <p:spPr bwMode="auto">
          <a:xfrm>
            <a:off x="1116013" y="3970338"/>
            <a:ext cx="0" cy="360362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8329" name="Text Box 41"/>
          <p:cNvSpPr txBox="1">
            <a:spLocks noChangeArrowheads="1"/>
          </p:cNvSpPr>
          <p:nvPr/>
        </p:nvSpPr>
        <p:spPr bwMode="auto">
          <a:xfrm>
            <a:off x="611188" y="3789363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h</a:t>
            </a:r>
          </a:p>
        </p:txBody>
      </p:sp>
      <p:grpSp>
        <p:nvGrpSpPr>
          <p:cNvPr id="268330" name="Group 42"/>
          <p:cNvGrpSpPr>
            <a:grpSpLocks/>
          </p:cNvGrpSpPr>
          <p:nvPr/>
        </p:nvGrpSpPr>
        <p:grpSpPr bwMode="auto">
          <a:xfrm>
            <a:off x="2124075" y="4329113"/>
            <a:ext cx="2024063" cy="431800"/>
            <a:chOff x="1338" y="2727"/>
            <a:chExt cx="1275" cy="272"/>
          </a:xfrm>
        </p:grpSpPr>
        <p:sp>
          <p:nvSpPr>
            <p:cNvPr id="268331" name="Rectangle 43"/>
            <p:cNvSpPr>
              <a:spLocks noChangeArrowheads="1"/>
            </p:cNvSpPr>
            <p:nvPr/>
          </p:nvSpPr>
          <p:spPr bwMode="auto">
            <a:xfrm>
              <a:off x="1706" y="2727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1 2 3 3 5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32" name="Rectangle 44"/>
            <p:cNvSpPr>
              <a:spLocks noChangeArrowheads="1"/>
            </p:cNvSpPr>
            <p:nvPr/>
          </p:nvSpPr>
          <p:spPr bwMode="auto">
            <a:xfrm>
              <a:off x="2386" y="2727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33" name="Line 45"/>
            <p:cNvSpPr>
              <a:spLocks noChangeShapeType="1"/>
            </p:cNvSpPr>
            <p:nvPr/>
          </p:nvSpPr>
          <p:spPr bwMode="auto">
            <a:xfrm>
              <a:off x="1338" y="2864"/>
              <a:ext cx="36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8334" name="Group 46"/>
          <p:cNvGrpSpPr>
            <a:grpSpLocks/>
          </p:cNvGrpSpPr>
          <p:nvPr/>
        </p:nvGrpSpPr>
        <p:grpSpPr bwMode="auto">
          <a:xfrm>
            <a:off x="3914775" y="4332288"/>
            <a:ext cx="2024063" cy="431800"/>
            <a:chOff x="2466" y="2729"/>
            <a:chExt cx="1275" cy="272"/>
          </a:xfrm>
        </p:grpSpPr>
        <p:sp>
          <p:nvSpPr>
            <p:cNvPr id="268335" name="Rectangle 47"/>
            <p:cNvSpPr>
              <a:spLocks noChangeArrowheads="1"/>
            </p:cNvSpPr>
            <p:nvPr/>
          </p:nvSpPr>
          <p:spPr bwMode="auto">
            <a:xfrm>
              <a:off x="2834" y="2729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1 2 3 3 4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36" name="Rectangle 48"/>
            <p:cNvSpPr>
              <a:spLocks noChangeArrowheads="1"/>
            </p:cNvSpPr>
            <p:nvPr/>
          </p:nvSpPr>
          <p:spPr bwMode="auto">
            <a:xfrm>
              <a:off x="3514" y="2729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37" name="Line 49"/>
            <p:cNvSpPr>
              <a:spLocks noChangeShapeType="1"/>
            </p:cNvSpPr>
            <p:nvPr/>
          </p:nvSpPr>
          <p:spPr bwMode="auto">
            <a:xfrm>
              <a:off x="2466" y="2866"/>
              <a:ext cx="36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8338" name="Group 50"/>
          <p:cNvGrpSpPr>
            <a:grpSpLocks/>
          </p:cNvGrpSpPr>
          <p:nvPr/>
        </p:nvGrpSpPr>
        <p:grpSpPr bwMode="auto">
          <a:xfrm>
            <a:off x="5722938" y="4341813"/>
            <a:ext cx="2024062" cy="431800"/>
            <a:chOff x="3605" y="2735"/>
            <a:chExt cx="1275" cy="272"/>
          </a:xfrm>
        </p:grpSpPr>
        <p:sp>
          <p:nvSpPr>
            <p:cNvPr id="268339" name="Rectangle 51"/>
            <p:cNvSpPr>
              <a:spLocks noChangeArrowheads="1"/>
            </p:cNvSpPr>
            <p:nvPr/>
          </p:nvSpPr>
          <p:spPr bwMode="auto">
            <a:xfrm>
              <a:off x="3973" y="2735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2 3 3 3 5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40" name="Rectangle 52"/>
            <p:cNvSpPr>
              <a:spLocks noChangeArrowheads="1"/>
            </p:cNvSpPr>
            <p:nvPr/>
          </p:nvSpPr>
          <p:spPr bwMode="auto">
            <a:xfrm>
              <a:off x="4653" y="2735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41" name="Line 53"/>
            <p:cNvSpPr>
              <a:spLocks noChangeShapeType="1"/>
            </p:cNvSpPr>
            <p:nvPr/>
          </p:nvSpPr>
          <p:spPr bwMode="auto">
            <a:xfrm>
              <a:off x="3605" y="2872"/>
              <a:ext cx="36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8342" name="Group 54"/>
          <p:cNvGrpSpPr>
            <a:grpSpLocks/>
          </p:cNvGrpSpPr>
          <p:nvPr/>
        </p:nvGrpSpPr>
        <p:grpSpPr bwMode="auto">
          <a:xfrm>
            <a:off x="6291263" y="4510088"/>
            <a:ext cx="1439862" cy="1066800"/>
            <a:chOff x="3963" y="2841"/>
            <a:chExt cx="907" cy="672"/>
          </a:xfrm>
        </p:grpSpPr>
        <p:sp>
          <p:nvSpPr>
            <p:cNvPr id="268343" name="Rectangle 55"/>
            <p:cNvSpPr>
              <a:spLocks noChangeArrowheads="1"/>
            </p:cNvSpPr>
            <p:nvPr/>
          </p:nvSpPr>
          <p:spPr bwMode="auto">
            <a:xfrm>
              <a:off x="3963" y="3241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2 3 3 3 4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44" name="Rectangle 56"/>
            <p:cNvSpPr>
              <a:spLocks noChangeArrowheads="1"/>
            </p:cNvSpPr>
            <p:nvPr/>
          </p:nvSpPr>
          <p:spPr bwMode="auto">
            <a:xfrm>
              <a:off x="4643" y="3241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45" name="Line 57"/>
            <p:cNvSpPr>
              <a:spLocks noChangeShapeType="1"/>
            </p:cNvSpPr>
            <p:nvPr/>
          </p:nvSpPr>
          <p:spPr bwMode="auto">
            <a:xfrm>
              <a:off x="4739" y="2841"/>
              <a:ext cx="0" cy="4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8346" name="Group 58"/>
          <p:cNvGrpSpPr>
            <a:grpSpLocks/>
          </p:cNvGrpSpPr>
          <p:nvPr/>
        </p:nvGrpSpPr>
        <p:grpSpPr bwMode="auto">
          <a:xfrm>
            <a:off x="6286500" y="5341938"/>
            <a:ext cx="1439863" cy="1066800"/>
            <a:chOff x="3960" y="3365"/>
            <a:chExt cx="907" cy="672"/>
          </a:xfrm>
        </p:grpSpPr>
        <p:sp>
          <p:nvSpPr>
            <p:cNvPr id="268347" name="Rectangle 59"/>
            <p:cNvSpPr>
              <a:spLocks noChangeArrowheads="1"/>
            </p:cNvSpPr>
            <p:nvPr/>
          </p:nvSpPr>
          <p:spPr bwMode="auto">
            <a:xfrm>
              <a:off x="3960" y="3765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1 1 1 1 6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48" name="Rectangle 60"/>
            <p:cNvSpPr>
              <a:spLocks noChangeArrowheads="1"/>
            </p:cNvSpPr>
            <p:nvPr/>
          </p:nvSpPr>
          <p:spPr bwMode="auto">
            <a:xfrm>
              <a:off x="4640" y="3765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49" name="Line 61"/>
            <p:cNvSpPr>
              <a:spLocks noChangeShapeType="1"/>
            </p:cNvSpPr>
            <p:nvPr/>
          </p:nvSpPr>
          <p:spPr bwMode="auto">
            <a:xfrm>
              <a:off x="4736" y="3365"/>
              <a:ext cx="0" cy="408"/>
            </a:xfrm>
            <a:prstGeom prst="line">
              <a:avLst/>
            </a:prstGeom>
            <a:ln w="28575">
              <a:solidFill>
                <a:srgbClr val="0000FF"/>
              </a:solidFill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8350" name="AutoShape 62"/>
          <p:cNvSpPr>
            <a:spLocks noChangeArrowheads="1"/>
          </p:cNvSpPr>
          <p:nvPr/>
        </p:nvSpPr>
        <p:spPr bwMode="auto">
          <a:xfrm>
            <a:off x="4857752" y="3357562"/>
            <a:ext cx="432000" cy="649287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8351" name="Text Box 63"/>
          <p:cNvSpPr txBox="1">
            <a:spLocks noChangeArrowheads="1"/>
          </p:cNvSpPr>
          <p:nvPr/>
        </p:nvSpPr>
        <p:spPr bwMode="auto">
          <a:xfrm>
            <a:off x="323850" y="188913"/>
            <a:ext cx="4392613" cy="457200"/>
          </a:xfrm>
          <a:prstGeom prst="rect">
            <a:avLst/>
          </a:prstGeom>
          <a:solidFill>
            <a:srgbClr val="339933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两表条件连接实现的演示</a:t>
            </a:r>
          </a:p>
        </p:txBody>
      </p:sp>
      <p:sp>
        <p:nvSpPr>
          <p:cNvPr id="268352" name="Text Box 64"/>
          <p:cNvSpPr txBox="1">
            <a:spLocks noChangeArrowheads="1"/>
          </p:cNvSpPr>
          <p:nvPr/>
        </p:nvSpPr>
        <p:spPr bwMode="auto">
          <a:xfrm>
            <a:off x="7392988" y="5983288"/>
            <a:ext cx="287337" cy="30777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268353" name="Text Box 65"/>
          <p:cNvSpPr txBox="1">
            <a:spLocks noChangeArrowheads="1"/>
          </p:cNvSpPr>
          <p:nvPr/>
        </p:nvSpPr>
        <p:spPr bwMode="auto">
          <a:xfrm>
            <a:off x="1908175" y="5516563"/>
            <a:ext cx="287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单链表创建完毕</a:t>
            </a:r>
          </a:p>
        </p:txBody>
      </p: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12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6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6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0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52" grpId="0"/>
      <p:bldP spid="2683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534400" cy="37856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*h1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 *h2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*&amp;h)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*q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*s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r;</a:t>
            </a:r>
          </a:p>
          <a:p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连接字段是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表序号，第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个表序号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:");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scanf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d%d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&amp;i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h=(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创建结果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表头结点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h-&gt;next=NULL;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域为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h-&gt;Row=0;	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置行数为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h-&gt;Col=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Col+h2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-&gt;Col;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置列数为表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的列数和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1472" y="1500174"/>
            <a:ext cx="6572296" cy="3257630"/>
            <a:chOff x="571472" y="1428736"/>
            <a:chExt cx="6572296" cy="3257630"/>
          </a:xfrm>
        </p:grpSpPr>
        <p:sp>
          <p:nvSpPr>
            <p:cNvPr id="3" name="矩形 2"/>
            <p:cNvSpPr/>
            <p:nvPr/>
          </p:nvSpPr>
          <p:spPr>
            <a:xfrm>
              <a:off x="571472" y="1428736"/>
              <a:ext cx="5929354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2910" y="4286256"/>
              <a:ext cx="65008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输入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连接条件，如</a:t>
              </a:r>
              <a:r>
                <a:rPr lang="en-US" altLang="zh-CN" sz="20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2 3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表示表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的第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列和表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的第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列相等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16200000" flipV="1">
              <a:off x="2518158" y="2987274"/>
              <a:ext cx="2143140" cy="6072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71472" y="2428868"/>
            <a:ext cx="7786742" cy="2665488"/>
            <a:chOff x="571472" y="2449506"/>
            <a:chExt cx="7786742" cy="2665488"/>
          </a:xfrm>
        </p:grpSpPr>
        <p:sp>
          <p:nvSpPr>
            <p:cNvPr id="8" name="矩形 7"/>
            <p:cNvSpPr/>
            <p:nvPr/>
          </p:nvSpPr>
          <p:spPr>
            <a:xfrm>
              <a:off x="571472" y="2449506"/>
              <a:ext cx="7786742" cy="12858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910" y="471488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创建头结点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6200000" flipV="1">
              <a:off x="785787" y="4164018"/>
              <a:ext cx="1000132" cy="14287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13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534400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while (p!=NULL) 	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{     q=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-&gt;next;	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//q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的开始结点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(q!=NULL)	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{     if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p-&gt;data[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-1]==q-&gt;data[j-1]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对应字段值相等</a:t>
            </a: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	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s=(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(k=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Col;k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复制表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的当前行</a:t>
            </a: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s-&gt;data[k]=p-&gt;data[k];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 for (k=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Col;k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复制表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的当前行</a:t>
            </a: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Col+k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]=q-&gt;data[k];</a:t>
            </a:r>
          </a:p>
          <a:p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00232" y="1785926"/>
            <a:ext cx="6357982" cy="3043316"/>
            <a:chOff x="2000232" y="1785926"/>
            <a:chExt cx="6357982" cy="3043316"/>
          </a:xfrm>
        </p:grpSpPr>
        <p:sp>
          <p:nvSpPr>
            <p:cNvPr id="4" name="矩形 3"/>
            <p:cNvSpPr/>
            <p:nvPr/>
          </p:nvSpPr>
          <p:spPr>
            <a:xfrm>
              <a:off x="2000232" y="1785926"/>
              <a:ext cx="6357982" cy="171451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57554" y="4429132"/>
              <a:ext cx="3500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条件成立，创建一个结点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*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s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16200000" flipV="1">
              <a:off x="3643306" y="3929066"/>
              <a:ext cx="1000132" cy="14287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14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152400" y="187325"/>
            <a:ext cx="8420128" cy="47089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(h-&gt;next==NULL)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若插入第一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h-&gt;next=s;	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将*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插入到头结点之后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若插入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r-&gt;next=s;	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将*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结点之后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r=s;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始终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指向尾结点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h-&gt;Row++;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表行数增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}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q=q-&gt;next;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下移一个记录</a:t>
            </a: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p=p-&gt;next;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下移一个记录</a:t>
            </a: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r-&gt;next=NULL;	 	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表尾结点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域置空</a:t>
            </a: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714480" y="457122"/>
            <a:ext cx="6357982" cy="5186456"/>
            <a:chOff x="1714480" y="428604"/>
            <a:chExt cx="6357982" cy="5186456"/>
          </a:xfrm>
        </p:grpSpPr>
        <p:sp>
          <p:nvSpPr>
            <p:cNvPr id="5" name="矩形 4"/>
            <p:cNvSpPr/>
            <p:nvPr/>
          </p:nvSpPr>
          <p:spPr>
            <a:xfrm>
              <a:off x="1714480" y="428604"/>
              <a:ext cx="6357982" cy="171451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14612" y="5214950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楷体" pitchFamily="49" charset="-122"/>
                  <a:ea typeface="楷体" pitchFamily="49" charset="-122"/>
                </a:rPr>
                <a:t>尾插法建表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16200000" flipV="1">
              <a:off x="1893076" y="3679033"/>
              <a:ext cx="3143272" cy="7143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15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468313" y="1643050"/>
            <a:ext cx="6246827" cy="4454278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72000" rIns="216000" bIns="7200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main()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*h1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*h2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1:\n");	</a:t>
            </a:r>
          </a:p>
          <a:p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CreateTable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创建表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2:\n");</a:t>
            </a:r>
          </a:p>
          <a:p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CreateTable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h2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创建表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LinkTable(h1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h2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连接两个表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连接结果表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:\n");	</a:t>
            </a:r>
          </a:p>
          <a:p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DispTable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(h);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输出连接结果</a:t>
            </a:r>
          </a:p>
          <a:p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DestroyTable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销毁单链表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DestroyTable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h2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销毁单链表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h2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DestroyTable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(h); 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销毁单链表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681040" y="1000108"/>
            <a:ext cx="481965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建立如下主函数调用上述算法：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00034" y="214290"/>
            <a:ext cx="278608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 设计求解程序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16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827088" y="996950"/>
            <a:ext cx="5689600" cy="5450311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</a:p>
          <a:p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表的</a:t>
            </a:r>
            <a:r>
              <a:rPr lang="zh-CN" altLang="en-US" sz="20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行数，列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 3↙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2 3↙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3 3↙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1 1↙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</a:p>
          <a:p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表的</a:t>
            </a:r>
            <a:r>
              <a:rPr lang="zh-CN" altLang="en-US" sz="20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行数，列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 2↙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 5↙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6↙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 4↙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连接字段是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z="20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表位序，第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个表位序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 1↙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连接结果表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1 2 3 3 5</a:t>
            </a: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1 2 3 3 4</a:t>
            </a: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2 3 3 3 5</a:t>
            </a: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2 3 3 3 4</a:t>
            </a: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1 1 1 1 6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14348" y="214290"/>
            <a:ext cx="192882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运行结果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17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611188" y="620713"/>
            <a:ext cx="7632700" cy="1141439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体会利用线性表数据结构求解问题的一般过程。</a:t>
            </a:r>
          </a:p>
        </p:txBody>
      </p:sp>
      <p:pic>
        <p:nvPicPr>
          <p:cNvPr id="250884" name="Picture 4" descr="u=212212056,975178302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071678"/>
            <a:ext cx="2160587" cy="3062357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18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19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5720" y="214290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两个表自然连接</a:t>
            </a:r>
            <a:endParaRPr lang="zh-CN" altLang="en-US" sz="2200">
              <a:solidFill>
                <a:srgbClr val="FF0000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00166" y="1214422"/>
          <a:ext cx="257176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00297" y="642918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A</a:t>
            </a:r>
            <a:endParaRPr lang="zh-CN" altLang="en-US" i="1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429256" y="1252823"/>
          <a:ext cx="181298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902292" y="68131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B</a:t>
            </a:r>
            <a:endParaRPr lang="zh-CN" altLang="en-US" i="1"/>
          </a:p>
        </p:txBody>
      </p:sp>
      <p:grpSp>
        <p:nvGrpSpPr>
          <p:cNvPr id="30" name="组合 29"/>
          <p:cNvGrpSpPr/>
          <p:nvPr/>
        </p:nvGrpSpPr>
        <p:grpSpPr>
          <a:xfrm>
            <a:off x="4573587" y="1495415"/>
            <a:ext cx="355603" cy="576263"/>
            <a:chOff x="4714876" y="1957080"/>
            <a:chExt cx="355603" cy="576263"/>
          </a:xfrm>
        </p:grpSpPr>
        <p:pic>
          <p:nvPicPr>
            <p:cNvPr id="22" name="Picture 4" descr="符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14876" y="1957080"/>
              <a:ext cx="331788" cy="331787"/>
            </a:xfrm>
            <a:prstGeom prst="rect">
              <a:avLst/>
            </a:prstGeom>
            <a:noFill/>
          </p:spPr>
        </p:pic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4714876" y="2385705"/>
              <a:ext cx="355603" cy="147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72000"/>
                </a:lnSpc>
              </a:pPr>
              <a:r>
                <a:rPr lang="en-US" altLang="zh-CN" sz="1400">
                  <a:solidFill>
                    <a:srgbClr val="FF00FF"/>
                  </a:solidFill>
                  <a:ea typeface="宋体" pitchFamily="2" charset="-122"/>
                </a:rPr>
                <a:t>3=1</a:t>
              </a:r>
            </a:p>
          </p:txBody>
        </p:sp>
      </p:grp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2428861" y="3357562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28860" y="3786190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428861" y="4214818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2428861" y="4643446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428862" y="5072074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3098832" y="1219485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098832" y="1583663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3097202" y="1954503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430886" y="1252823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5429256" y="1987841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5429256" y="1610013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1714480" y="2500306"/>
            <a:ext cx="4284693" cy="1285884"/>
            <a:chOff x="1714480" y="2500306"/>
            <a:chExt cx="4284693" cy="1285884"/>
          </a:xfrm>
        </p:grpSpPr>
        <p:sp>
          <p:nvSpPr>
            <p:cNvPr id="44" name="TextBox 43"/>
            <p:cNvSpPr txBox="1"/>
            <p:nvPr/>
          </p:nvSpPr>
          <p:spPr>
            <a:xfrm>
              <a:off x="1714480" y="3324525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C</a:t>
              </a:r>
              <a:endParaRPr lang="zh-CN" altLang="en-US" i="1"/>
            </a:p>
          </p:txBody>
        </p:sp>
        <p:sp>
          <p:nvSpPr>
            <p:cNvPr id="37" name="下箭头 36"/>
            <p:cNvSpPr/>
            <p:nvPr/>
          </p:nvSpPr>
          <p:spPr>
            <a:xfrm>
              <a:off x="4000496" y="2500306"/>
              <a:ext cx="214314" cy="71438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14810" y="2571744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C</a:t>
              </a:r>
              <a:r>
                <a:rPr lang="en-US" altLang="zh-CN"/>
                <a:t>=</a:t>
              </a:r>
              <a:r>
                <a:rPr lang="en-US" altLang="zh-CN" i="1"/>
                <a:t>A</a:t>
              </a:r>
              <a:endParaRPr lang="zh-CN" altLang="en-US" i="1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5073653" y="2638423"/>
              <a:ext cx="355603" cy="576263"/>
              <a:chOff x="4714876" y="1957080"/>
              <a:chExt cx="355603" cy="576263"/>
            </a:xfrm>
          </p:grpSpPr>
          <p:pic>
            <p:nvPicPr>
              <p:cNvPr id="53" name="Picture 4" descr="符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4876" y="1957080"/>
                <a:ext cx="331788" cy="331787"/>
              </a:xfrm>
              <a:prstGeom prst="rect">
                <a:avLst/>
              </a:prstGeom>
              <a:noFill/>
            </p:spPr>
          </p:pic>
          <p:sp>
            <p:nvSpPr>
              <p:cNvPr id="54" name="Text Box 5"/>
              <p:cNvSpPr txBox="1">
                <a:spLocks noChangeArrowheads="1"/>
              </p:cNvSpPr>
              <p:nvPr/>
            </p:nvSpPr>
            <p:spPr bwMode="auto">
              <a:xfrm>
                <a:off x="4714876" y="2385705"/>
                <a:ext cx="355603" cy="147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lnSpc>
                    <a:spcPct val="72000"/>
                  </a:lnSpc>
                </a:pPr>
                <a:r>
                  <a:rPr lang="en-US" altLang="zh-CN" sz="1400">
                    <a:solidFill>
                      <a:srgbClr val="FF00FF"/>
                    </a:solidFill>
                    <a:ea typeface="宋体" pitchFamily="2" charset="-122"/>
                  </a:rPr>
                  <a:t>3=1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5499107" y="2571744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B</a:t>
              </a:r>
              <a:endParaRPr lang="zh-CN" altLang="en-US" i="1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000760" y="3786190"/>
            <a:ext cx="849633" cy="1285884"/>
            <a:chOff x="6000760" y="3786190"/>
            <a:chExt cx="849633" cy="1285884"/>
          </a:xfrm>
        </p:grpSpPr>
        <p:sp>
          <p:nvSpPr>
            <p:cNvPr id="58" name="TextBox 57"/>
            <p:cNvSpPr txBox="1"/>
            <p:nvPr/>
          </p:nvSpPr>
          <p:spPr>
            <a:xfrm>
              <a:off x="6357950" y="3786190"/>
              <a:ext cx="492443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连接结果</a:t>
              </a:r>
            </a:p>
          </p:txBody>
        </p:sp>
        <p:sp>
          <p:nvSpPr>
            <p:cNvPr id="59" name="左箭头 58"/>
            <p:cNvSpPr/>
            <p:nvPr/>
          </p:nvSpPr>
          <p:spPr>
            <a:xfrm>
              <a:off x="6000760" y="4286256"/>
              <a:ext cx="285752" cy="214314"/>
            </a:xfrm>
            <a:prstGeom prst="lef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928794" y="5786454"/>
            <a:ext cx="3597300" cy="647701"/>
            <a:chOff x="1928794" y="5786454"/>
            <a:chExt cx="3597300" cy="647701"/>
          </a:xfrm>
        </p:grpSpPr>
        <p:pic>
          <p:nvPicPr>
            <p:cNvPr id="235524" name="Picture 4" descr="符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97402" y="5929330"/>
              <a:ext cx="331788" cy="331787"/>
            </a:xfrm>
            <a:prstGeom prst="rect">
              <a:avLst/>
            </a:prstGeom>
            <a:noFill/>
          </p:spPr>
        </p:pic>
        <p:sp>
          <p:nvSpPr>
            <p:cNvPr id="235525" name="Text Box 5"/>
            <p:cNvSpPr txBox="1">
              <a:spLocks noChangeArrowheads="1"/>
            </p:cNvSpPr>
            <p:nvPr/>
          </p:nvSpPr>
          <p:spPr bwMode="auto">
            <a:xfrm>
              <a:off x="4670427" y="6286517"/>
              <a:ext cx="231775" cy="147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72000"/>
                </a:lnSpc>
              </a:pPr>
              <a:r>
                <a:rPr lang="en-US" altLang="zh-CN" sz="1400" i="1">
                  <a:solidFill>
                    <a:srgbClr val="FF00FF"/>
                  </a:solidFill>
                  <a:ea typeface="宋体" pitchFamily="2" charset="-122"/>
                </a:rPr>
                <a:t>i</a:t>
              </a:r>
              <a:r>
                <a:rPr lang="en-US" altLang="zh-CN" sz="1400">
                  <a:solidFill>
                    <a:srgbClr val="FF00FF"/>
                  </a:solidFill>
                  <a:ea typeface="宋体" pitchFamily="2" charset="-122"/>
                </a:rPr>
                <a:t>=</a:t>
              </a:r>
              <a:r>
                <a:rPr lang="en-US" altLang="zh-CN" sz="1400" i="1">
                  <a:solidFill>
                    <a:srgbClr val="FF00FF"/>
                  </a:solidFill>
                  <a:ea typeface="宋体" pitchFamily="2" charset="-122"/>
                </a:rPr>
                <a:t>j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928794" y="5786454"/>
              <a:ext cx="1714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楷体" pitchFamily="49" charset="-122"/>
                  <a:ea typeface="楷体" pitchFamily="49" charset="-122"/>
                </a:rPr>
                <a:t>一般格式：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40144" y="5870893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C</a:t>
              </a:r>
              <a:r>
                <a:rPr lang="en-US" altLang="zh-CN"/>
                <a:t>=</a:t>
              </a:r>
              <a:r>
                <a:rPr lang="en-US" altLang="zh-CN" i="1"/>
                <a:t>A</a:t>
              </a:r>
              <a:endParaRPr lang="zh-CN" altLang="en-US" i="1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97466" y="5870893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B</a:t>
              </a:r>
              <a:endParaRPr lang="zh-CN" altLang="en-US" i="1"/>
            </a:p>
          </p:txBody>
        </p:sp>
      </p:grp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2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2389175" cy="5874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tIns="108000" bIns="108000">
            <a:spAutoFit/>
          </a:bodyPr>
          <a:lstStyle/>
          <a:p>
            <a:pPr>
              <a:spcBef>
                <a:spcPts val="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数据组织 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042988" y="3860800"/>
            <a:ext cx="669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头结点和数据结点的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类型不同！！！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900113" y="1771650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404938" y="1771650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1908175" y="1771650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577" name="Arc 9"/>
          <p:cNvSpPr>
            <a:spLocks/>
          </p:cNvSpPr>
          <p:nvPr/>
        </p:nvSpPr>
        <p:spPr bwMode="auto">
          <a:xfrm>
            <a:off x="827088" y="1268413"/>
            <a:ext cx="576262" cy="5032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393700" y="1052513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h1</a:t>
            </a: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2773363" y="1771650"/>
            <a:ext cx="9001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1 2 3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3636963" y="1771650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581" name="Line 13"/>
          <p:cNvSpPr>
            <a:spLocks noChangeShapeType="1"/>
          </p:cNvSpPr>
          <p:nvPr/>
        </p:nvSpPr>
        <p:spPr bwMode="auto">
          <a:xfrm>
            <a:off x="2124075" y="196215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82" name="Rectangle 14"/>
          <p:cNvSpPr>
            <a:spLocks noChangeArrowheads="1"/>
          </p:cNvSpPr>
          <p:nvPr/>
        </p:nvSpPr>
        <p:spPr bwMode="auto">
          <a:xfrm>
            <a:off x="4500563" y="1771650"/>
            <a:ext cx="9001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2 3 3</a:t>
            </a:r>
          </a:p>
        </p:txBody>
      </p:sp>
      <p:sp>
        <p:nvSpPr>
          <p:cNvPr id="237583" name="Rectangle 15"/>
          <p:cNvSpPr>
            <a:spLocks noChangeArrowheads="1"/>
          </p:cNvSpPr>
          <p:nvPr/>
        </p:nvSpPr>
        <p:spPr bwMode="auto">
          <a:xfrm>
            <a:off x="5364163" y="1771650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584" name="Line 16"/>
          <p:cNvSpPr>
            <a:spLocks noChangeShapeType="1"/>
          </p:cNvSpPr>
          <p:nvPr/>
        </p:nvSpPr>
        <p:spPr bwMode="auto">
          <a:xfrm>
            <a:off x="3851275" y="196215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6229350" y="1771650"/>
            <a:ext cx="90011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1 1 1</a:t>
            </a:r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7092950" y="1771650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237587" name="Line 19"/>
          <p:cNvSpPr>
            <a:spLocks noChangeShapeType="1"/>
          </p:cNvSpPr>
          <p:nvPr/>
        </p:nvSpPr>
        <p:spPr bwMode="auto">
          <a:xfrm>
            <a:off x="5580063" y="196215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88" name="Rectangle 20"/>
          <p:cNvSpPr>
            <a:spLocks noChangeArrowheads="1"/>
          </p:cNvSpPr>
          <p:nvPr/>
        </p:nvSpPr>
        <p:spPr bwMode="auto">
          <a:xfrm>
            <a:off x="901700" y="2995613"/>
            <a:ext cx="504825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37589" name="Rectangle 21"/>
          <p:cNvSpPr>
            <a:spLocks noChangeArrowheads="1"/>
          </p:cNvSpPr>
          <p:nvPr/>
        </p:nvSpPr>
        <p:spPr bwMode="auto">
          <a:xfrm>
            <a:off x="1406525" y="299561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1909763" y="299561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591" name="Arc 23"/>
          <p:cNvSpPr>
            <a:spLocks/>
          </p:cNvSpPr>
          <p:nvPr/>
        </p:nvSpPr>
        <p:spPr bwMode="auto">
          <a:xfrm>
            <a:off x="828675" y="2492375"/>
            <a:ext cx="576263" cy="5032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92" name="Text Box 24"/>
          <p:cNvSpPr txBox="1">
            <a:spLocks noChangeArrowheads="1"/>
          </p:cNvSpPr>
          <p:nvPr/>
        </p:nvSpPr>
        <p:spPr bwMode="auto">
          <a:xfrm>
            <a:off x="395288" y="2276475"/>
            <a:ext cx="64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h2</a:t>
            </a: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2774950" y="2995613"/>
            <a:ext cx="90011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3 5</a:t>
            </a:r>
          </a:p>
        </p:txBody>
      </p:sp>
      <p:sp>
        <p:nvSpPr>
          <p:cNvPr id="237594" name="Rectangle 26"/>
          <p:cNvSpPr>
            <a:spLocks noChangeArrowheads="1"/>
          </p:cNvSpPr>
          <p:nvPr/>
        </p:nvSpPr>
        <p:spPr bwMode="auto">
          <a:xfrm>
            <a:off x="3638550" y="299561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595" name="Line 27"/>
          <p:cNvSpPr>
            <a:spLocks noChangeShapeType="1"/>
          </p:cNvSpPr>
          <p:nvPr/>
        </p:nvSpPr>
        <p:spPr bwMode="auto">
          <a:xfrm>
            <a:off x="2125663" y="318611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96" name="Rectangle 28"/>
          <p:cNvSpPr>
            <a:spLocks noChangeArrowheads="1"/>
          </p:cNvSpPr>
          <p:nvPr/>
        </p:nvSpPr>
        <p:spPr bwMode="auto">
          <a:xfrm>
            <a:off x="4502150" y="2995613"/>
            <a:ext cx="90011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1 6</a:t>
            </a:r>
          </a:p>
        </p:txBody>
      </p:sp>
      <p:sp>
        <p:nvSpPr>
          <p:cNvPr id="237597" name="Rectangle 29"/>
          <p:cNvSpPr>
            <a:spLocks noChangeArrowheads="1"/>
          </p:cNvSpPr>
          <p:nvPr/>
        </p:nvSpPr>
        <p:spPr bwMode="auto">
          <a:xfrm>
            <a:off x="5365750" y="299561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598" name="Line 30"/>
          <p:cNvSpPr>
            <a:spLocks noChangeShapeType="1"/>
          </p:cNvSpPr>
          <p:nvPr/>
        </p:nvSpPr>
        <p:spPr bwMode="auto">
          <a:xfrm>
            <a:off x="3852863" y="318611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99" name="Rectangle 31"/>
          <p:cNvSpPr>
            <a:spLocks noChangeArrowheads="1"/>
          </p:cNvSpPr>
          <p:nvPr/>
        </p:nvSpPr>
        <p:spPr bwMode="auto">
          <a:xfrm>
            <a:off x="6230938" y="2995613"/>
            <a:ext cx="90011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3 4</a:t>
            </a: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7094538" y="299561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237601" name="Line 33"/>
          <p:cNvSpPr>
            <a:spLocks noChangeShapeType="1"/>
          </p:cNvSpPr>
          <p:nvPr/>
        </p:nvSpPr>
        <p:spPr bwMode="auto">
          <a:xfrm>
            <a:off x="5581650" y="318611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02" name="Freeform 34"/>
          <p:cNvSpPr>
            <a:spLocks/>
          </p:cNvSpPr>
          <p:nvPr/>
        </p:nvSpPr>
        <p:spPr bwMode="auto">
          <a:xfrm>
            <a:off x="2079612" y="3429000"/>
            <a:ext cx="563562" cy="533400"/>
          </a:xfrm>
          <a:custGeom>
            <a:avLst/>
            <a:gdLst/>
            <a:ahLst/>
            <a:cxnLst>
              <a:cxn ang="0">
                <a:pos x="355" y="336"/>
              </a:cxn>
              <a:cxn ang="0">
                <a:pos x="0" y="0"/>
              </a:cxn>
            </a:cxnLst>
            <a:rect l="0" t="0" r="r" b="b"/>
            <a:pathLst>
              <a:path w="355" h="336">
                <a:moveTo>
                  <a:pt x="355" y="336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03" name="Freeform 35"/>
          <p:cNvSpPr>
            <a:spLocks/>
          </p:cNvSpPr>
          <p:nvPr/>
        </p:nvSpPr>
        <p:spPr bwMode="auto">
          <a:xfrm>
            <a:off x="4208463" y="3427413"/>
            <a:ext cx="434975" cy="484187"/>
          </a:xfrm>
          <a:custGeom>
            <a:avLst/>
            <a:gdLst/>
            <a:ahLst/>
            <a:cxnLst>
              <a:cxn ang="0">
                <a:pos x="0" y="305"/>
              </a:cxn>
              <a:cxn ang="0">
                <a:pos x="274" y="0"/>
              </a:cxn>
            </a:cxnLst>
            <a:rect l="0" t="0" r="r" b="b"/>
            <a:pathLst>
              <a:path w="274" h="305">
                <a:moveTo>
                  <a:pt x="0" y="305"/>
                </a:moveTo>
                <a:lnTo>
                  <a:pt x="274" y="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pic>
        <p:nvPicPr>
          <p:cNvPr id="237604" name="Picture 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4437063"/>
            <a:ext cx="1450975" cy="1871662"/>
          </a:xfrm>
          <a:prstGeom prst="rect">
            <a:avLst/>
          </a:prstGeom>
          <a:noFill/>
        </p:spPr>
      </p:pic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3132138" y="4797425"/>
            <a:ext cx="511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这种数据组织方式有什么好处？？？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3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785786" y="500042"/>
            <a:ext cx="58579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中数据结点类型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定义如下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</a:t>
            </a:r>
            <a:endParaRPr kumimoji="1" lang="en-US" altLang="zh-CN" sz="2000" dirty="0">
              <a:solidFill>
                <a:srgbClr val="339933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871561" y="1071546"/>
            <a:ext cx="6486521" cy="2064769"/>
          </a:xfrm>
          <a:prstGeom prst="rect">
            <a:avLst/>
          </a:prstGeom>
          <a:ln>
            <a:headEnd/>
            <a:tailEnd/>
          </a:ln>
          <a:scene3d>
            <a:camera prst="perspectiveRelaxedModerately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MaxCol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10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最大列数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定义数据结点类型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MaxCol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*next;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后继数据结点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757236" y="3806808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1262061" y="3806808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1738336" y="3806808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599" name="Arc 7"/>
          <p:cNvSpPr>
            <a:spLocks/>
          </p:cNvSpPr>
          <p:nvPr/>
        </p:nvSpPr>
        <p:spPr bwMode="auto">
          <a:xfrm>
            <a:off x="657249" y="3303571"/>
            <a:ext cx="576262" cy="5032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223861" y="3087671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h1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2630486" y="3806808"/>
            <a:ext cx="9001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1 2 3</a:t>
            </a: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3467124" y="3806808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603" name="Line 11"/>
          <p:cNvSpPr>
            <a:spLocks noChangeShapeType="1"/>
          </p:cNvSpPr>
          <p:nvPr/>
        </p:nvSpPr>
        <p:spPr bwMode="auto">
          <a:xfrm>
            <a:off x="1954236" y="3997308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4357686" y="3806808"/>
            <a:ext cx="9001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2 3 3</a:t>
            </a:r>
          </a:p>
        </p:txBody>
      </p:sp>
      <p:sp>
        <p:nvSpPr>
          <p:cNvPr id="238605" name="Rectangle 13"/>
          <p:cNvSpPr>
            <a:spLocks noChangeArrowheads="1"/>
          </p:cNvSpPr>
          <p:nvPr/>
        </p:nvSpPr>
        <p:spPr bwMode="auto">
          <a:xfrm>
            <a:off x="5194324" y="3806808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606" name="Line 14"/>
          <p:cNvSpPr>
            <a:spLocks noChangeShapeType="1"/>
          </p:cNvSpPr>
          <p:nvPr/>
        </p:nvSpPr>
        <p:spPr bwMode="auto">
          <a:xfrm>
            <a:off x="3681436" y="3997308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07" name="Rectangle 15"/>
          <p:cNvSpPr>
            <a:spLocks noChangeArrowheads="1"/>
          </p:cNvSpPr>
          <p:nvPr/>
        </p:nvSpPr>
        <p:spPr bwMode="auto">
          <a:xfrm>
            <a:off x="6059511" y="3806808"/>
            <a:ext cx="90011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1 1 1</a:t>
            </a:r>
          </a:p>
        </p:txBody>
      </p:sp>
      <p:sp>
        <p:nvSpPr>
          <p:cNvPr id="238608" name="Rectangle 16"/>
          <p:cNvSpPr>
            <a:spLocks noChangeArrowheads="1"/>
          </p:cNvSpPr>
          <p:nvPr/>
        </p:nvSpPr>
        <p:spPr bwMode="auto">
          <a:xfrm>
            <a:off x="6923111" y="3806808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238609" name="Line 17"/>
          <p:cNvSpPr>
            <a:spLocks noChangeShapeType="1"/>
          </p:cNvSpPr>
          <p:nvPr/>
        </p:nvSpPr>
        <p:spPr bwMode="auto">
          <a:xfrm>
            <a:off x="5410224" y="3997308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10" name="Line 18"/>
          <p:cNvSpPr>
            <a:spLocks noChangeShapeType="1"/>
          </p:cNvSpPr>
          <p:nvPr/>
        </p:nvSpPr>
        <p:spPr bwMode="auto">
          <a:xfrm>
            <a:off x="1928794" y="2943208"/>
            <a:ext cx="1008062" cy="792163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4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1042989" y="1196975"/>
            <a:ext cx="5672152" cy="2003213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定义头结点类型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Row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行数和列数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*next;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指向第一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684213" y="5229225"/>
            <a:ext cx="4392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顺序表和链表混合使用！！！</a:t>
            </a:r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830263" y="4437063"/>
            <a:ext cx="504825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1335088" y="443706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1838325" y="443706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199" name="Arc 7"/>
          <p:cNvSpPr>
            <a:spLocks/>
          </p:cNvSpPr>
          <p:nvPr/>
        </p:nvSpPr>
        <p:spPr bwMode="auto">
          <a:xfrm>
            <a:off x="757238" y="3933825"/>
            <a:ext cx="576262" cy="5032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323850" y="3717925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h1</a:t>
            </a:r>
          </a:p>
        </p:txBody>
      </p:sp>
      <p:sp>
        <p:nvSpPr>
          <p:cNvPr id="264201" name="Rectangle 9"/>
          <p:cNvSpPr>
            <a:spLocks noChangeArrowheads="1"/>
          </p:cNvSpPr>
          <p:nvPr/>
        </p:nvSpPr>
        <p:spPr bwMode="auto">
          <a:xfrm>
            <a:off x="2703513" y="4437063"/>
            <a:ext cx="90011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1 2 3</a:t>
            </a:r>
          </a:p>
        </p:txBody>
      </p:sp>
      <p:sp>
        <p:nvSpPr>
          <p:cNvPr id="264202" name="Rectangle 10"/>
          <p:cNvSpPr>
            <a:spLocks noChangeArrowheads="1"/>
          </p:cNvSpPr>
          <p:nvPr/>
        </p:nvSpPr>
        <p:spPr bwMode="auto">
          <a:xfrm>
            <a:off x="3567113" y="443706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203" name="Line 11"/>
          <p:cNvSpPr>
            <a:spLocks noChangeShapeType="1"/>
          </p:cNvSpPr>
          <p:nvPr/>
        </p:nvSpPr>
        <p:spPr bwMode="auto">
          <a:xfrm>
            <a:off x="2054225" y="462756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04" name="Rectangle 12"/>
          <p:cNvSpPr>
            <a:spLocks noChangeArrowheads="1"/>
          </p:cNvSpPr>
          <p:nvPr/>
        </p:nvSpPr>
        <p:spPr bwMode="auto">
          <a:xfrm>
            <a:off x="4430713" y="4437063"/>
            <a:ext cx="90011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2 3 3</a:t>
            </a: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5294313" y="443706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206" name="Line 14"/>
          <p:cNvSpPr>
            <a:spLocks noChangeShapeType="1"/>
          </p:cNvSpPr>
          <p:nvPr/>
        </p:nvSpPr>
        <p:spPr bwMode="auto">
          <a:xfrm>
            <a:off x="3781425" y="462756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07" name="Rectangle 15"/>
          <p:cNvSpPr>
            <a:spLocks noChangeArrowheads="1"/>
          </p:cNvSpPr>
          <p:nvPr/>
        </p:nvSpPr>
        <p:spPr bwMode="auto">
          <a:xfrm>
            <a:off x="6159500" y="4437063"/>
            <a:ext cx="90011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1 1 1</a:t>
            </a:r>
          </a:p>
        </p:txBody>
      </p:sp>
      <p:sp>
        <p:nvSpPr>
          <p:cNvPr id="264208" name="Rectangle 16"/>
          <p:cNvSpPr>
            <a:spLocks noChangeArrowheads="1"/>
          </p:cNvSpPr>
          <p:nvPr/>
        </p:nvSpPr>
        <p:spPr bwMode="auto">
          <a:xfrm>
            <a:off x="7023100" y="443706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264209" name="Line 17"/>
          <p:cNvSpPr>
            <a:spLocks noChangeShapeType="1"/>
          </p:cNvSpPr>
          <p:nvPr/>
        </p:nvSpPr>
        <p:spPr bwMode="auto">
          <a:xfrm>
            <a:off x="5510213" y="462756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11" name="Text Box 19"/>
          <p:cNvSpPr txBox="1">
            <a:spLocks noChangeArrowheads="1"/>
          </p:cNvSpPr>
          <p:nvPr/>
        </p:nvSpPr>
        <p:spPr bwMode="auto">
          <a:xfrm>
            <a:off x="928662" y="500042"/>
            <a:ext cx="4464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头结点类型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定义如下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1048198" y="3691413"/>
            <a:ext cx="1404000" cy="7143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5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335758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设计基本运算</a:t>
            </a: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573058" y="935015"/>
            <a:ext cx="7888316" cy="2400657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*&amp;h)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：交互式创建单链表。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*&amp;h)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：销毁单链表 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*h)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：输出单链表。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*h1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 *h2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*&amp;h)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：实现两个单链表的自然连接运算。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1758954" y="4581525"/>
            <a:ext cx="5313376" cy="1323439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CreateTable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*&amp;h)</a:t>
            </a:r>
          </a:p>
          <a:p>
            <a:pPr marL="457200" indent="-457200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DestroyTable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*&amp;h)</a:t>
            </a:r>
          </a:p>
          <a:p>
            <a:pPr marL="457200" indent="-457200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DispTable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*h)</a:t>
            </a:r>
          </a:p>
          <a:p>
            <a:pPr marL="457200" indent="-457200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LinkTable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*h1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HList *h2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HList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*&amp;h)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3203575" y="3573463"/>
            <a:ext cx="172878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　主程序</a:t>
            </a:r>
          </a:p>
        </p:txBody>
      </p:sp>
      <p:sp>
        <p:nvSpPr>
          <p:cNvPr id="240646" name="Line 6"/>
          <p:cNvSpPr>
            <a:spLocks noChangeShapeType="1"/>
          </p:cNvSpPr>
          <p:nvPr/>
        </p:nvSpPr>
        <p:spPr bwMode="auto">
          <a:xfrm>
            <a:off x="4067175" y="4073525"/>
            <a:ext cx="0" cy="503238"/>
          </a:xfrm>
          <a:prstGeom prst="line">
            <a:avLst/>
          </a:prstGeom>
          <a:noFill/>
          <a:ln w="762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6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573120" y="963868"/>
            <a:ext cx="8642350" cy="5163941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rIns="180000" bIns="144000">
            <a:spAutoFit/>
          </a:bodyPr>
          <a:lstStyle/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*&amp;h)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*r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h=(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创建头结点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h-&gt;next=NULL;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表的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行数，列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:");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scanf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d%d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&gt;Row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-&gt;Col);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输入表的行数和列数</a:t>
            </a: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&lt;h-&gt;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Row;i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输入所有行的数据</a:t>
            </a: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 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%d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:"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s=(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(j=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&lt;h-&gt;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输入一行的数据</a:t>
            </a: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	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scanf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-&gt;data[j]);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if (h-&gt;next==NULL)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插入第一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h-&gt;next=s;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else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r-&gt;next=s;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将*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结点之后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r=s;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始终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指向尾结点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r-&gt;next=NULL;	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域置空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41667" name="AutoShape 3"/>
          <p:cNvSpPr>
            <a:spLocks noChangeArrowheads="1"/>
          </p:cNvSpPr>
          <p:nvPr/>
        </p:nvSpPr>
        <p:spPr bwMode="auto">
          <a:xfrm>
            <a:off x="6842156" y="4638689"/>
            <a:ext cx="2159000" cy="719137"/>
          </a:xfrm>
          <a:prstGeom prst="leftArrow">
            <a:avLst>
              <a:gd name="adj1" fmla="val 50000"/>
              <a:gd name="adj2" fmla="val 7505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ea typeface="隶书" pitchFamily="49" charset="-122"/>
              </a:rPr>
              <a:t>采用尾插法建表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179388" y="92075"/>
            <a:ext cx="4464050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）交互式创建单链表算法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7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500034" y="1285860"/>
            <a:ext cx="8280400" cy="2492990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疑问：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为什么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与前面尾插法建立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单链表的代码不同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？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回答：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因为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这里</a:t>
            </a:r>
            <a:r>
              <a:rPr lang="zh-CN" altLang="en-US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zh-CN" altLang="en-US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类型不同，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不能同时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作为头结点和数据结点的指针。这里让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指向数据结点（多个）。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8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714348" y="1610033"/>
            <a:ext cx="5643602" cy="367635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44000" rIns="288000" bIns="14400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DestroyTable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*&amp;h)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*pre=h-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p=pre-&gt;next;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(p!=NULL)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	free(pre);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pre=p;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free(pre);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free(h);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539750" y="692150"/>
            <a:ext cx="3960813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）销毁单链表算法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9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</TotalTime>
  <Words>978</Words>
  <Application>Microsoft Office PowerPoint</Application>
  <PresentationFormat>全屏显示(4:3)</PresentationFormat>
  <Paragraphs>318</Paragraphs>
  <Slides>19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784</cp:revision>
  <dcterms:created xsi:type="dcterms:W3CDTF">2004-04-02T09:54:37Z</dcterms:created>
  <dcterms:modified xsi:type="dcterms:W3CDTF">2018-10-08T05:18:47Z</dcterms:modified>
</cp:coreProperties>
</file>