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5"/>
  </p:notesMasterIdLst>
  <p:sldIdLst>
    <p:sldId id="256" r:id="rId2"/>
    <p:sldId id="258" r:id="rId3"/>
    <p:sldId id="423" r:id="rId4"/>
    <p:sldId id="362" r:id="rId5"/>
    <p:sldId id="386" r:id="rId6"/>
    <p:sldId id="334" r:id="rId7"/>
    <p:sldId id="433" r:id="rId8"/>
    <p:sldId id="260" r:id="rId9"/>
    <p:sldId id="430" r:id="rId10"/>
    <p:sldId id="262" r:id="rId11"/>
    <p:sldId id="390" r:id="rId12"/>
    <p:sldId id="259" r:id="rId13"/>
    <p:sldId id="420" r:id="rId14"/>
    <p:sldId id="263" r:id="rId15"/>
    <p:sldId id="264" r:id="rId16"/>
    <p:sldId id="266" r:id="rId17"/>
    <p:sldId id="267" r:id="rId18"/>
    <p:sldId id="268" r:id="rId19"/>
    <p:sldId id="269" r:id="rId20"/>
    <p:sldId id="391" r:id="rId21"/>
    <p:sldId id="392" r:id="rId22"/>
    <p:sldId id="434" r:id="rId23"/>
    <p:sldId id="429" r:id="rId2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660066"/>
    <a:srgbClr val="FF0000"/>
    <a:srgbClr val="666699"/>
    <a:srgbClr val="F8BFBE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9" autoAdjust="0"/>
    <p:restoredTop sz="94682" autoAdjust="0"/>
  </p:normalViewPr>
  <p:slideViewPr>
    <p:cSldViewPr>
      <p:cViewPr varScale="1">
        <p:scale>
          <a:sx n="69" d="100"/>
          <a:sy n="69" d="100"/>
        </p:scale>
        <p:origin x="14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16FCF211-E3CB-4503-8179-86F7EE408A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721E-CB7A-4D0F-AC1A-9442BEBBE8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B3E3-D642-4134-B91F-8A6F8172910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10-020D-48AA-B240-533C789ABE5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841-857A-4A9F-A459-E6D622719A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9E0F-AFE5-4D5E-8CFD-1DB54A441D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1B9-03CB-4BE6-94C3-2FF607DEBE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16F9-62D9-4954-998C-4BE1DBC63E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9163BB49-B806-4189-AFFA-6FA806404268}" type="slidenum">
              <a:rPr lang="en-US" altLang="zh-CN" smtClean="0"/>
              <a:pPr/>
              <a:t>‹#›</a:t>
            </a:fld>
            <a:r>
              <a:rPr lang="en-US" altLang="zh-CN"/>
              <a:t>/23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71F95E50-0D7C-4284-825D-13632D1DFA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6912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B131-CCB9-45DD-AE27-F40DF063938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F93B-5658-445F-A346-5C6E5635FF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8366-8C0C-4B08-89B2-3C44616032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428860" y="785794"/>
            <a:ext cx="4429156" cy="762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3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 栈和队列</a:t>
            </a:r>
            <a:r>
              <a:rPr kumimoji="1" lang="zh-CN" altLang="en-US" sz="4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endParaRPr kumimoji="1" lang="zh-CN" altLang="en-US" sz="4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51" name="Text Box 3" descr="新闻纸"/>
          <p:cNvSpPr txBox="1">
            <a:spLocks noChangeArrowheads="1"/>
          </p:cNvSpPr>
          <p:nvPr/>
        </p:nvSpPr>
        <p:spPr bwMode="auto">
          <a:xfrm>
            <a:off x="3286116" y="2428868"/>
            <a:ext cx="2571768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3.1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栈 </a:t>
            </a:r>
          </a:p>
        </p:txBody>
      </p:sp>
      <p:sp>
        <p:nvSpPr>
          <p:cNvPr id="5" name="Text Box 3" descr="新闻纸"/>
          <p:cNvSpPr txBox="1">
            <a:spLocks noChangeArrowheads="1"/>
          </p:cNvSpPr>
          <p:nvPr/>
        </p:nvSpPr>
        <p:spPr bwMode="auto">
          <a:xfrm>
            <a:off x="3286116" y="3370833"/>
            <a:ext cx="2571768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3.2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队列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蓝色面巾纸"/>
          <p:cNvSpPr txBox="1">
            <a:spLocks noChangeArrowheads="1"/>
          </p:cNvSpPr>
          <p:nvPr/>
        </p:nvSpPr>
        <p:spPr bwMode="auto">
          <a:xfrm>
            <a:off x="457200" y="563563"/>
            <a:ext cx="7067550" cy="519112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3.1.2  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栈的顺序存储结构及其基本运算实现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</a:t>
            </a:r>
            <a:endParaRPr kumimoji="1" lang="zh-CN" altLang="en-US" sz="2800" dirty="0">
              <a:solidFill>
                <a:srgbClr val="FF33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468313" y="1557338"/>
            <a:ext cx="83518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假设栈的元素个数最大不超过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正整数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，所有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的元素都具有同一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数据类型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可用下列方式来定义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类型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SqStack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endParaRPr lang="en-US" altLang="zh-CN" sz="1800" b="0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142976" y="3143248"/>
            <a:ext cx="5241937" cy="1986249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252000" rIns="288000" bIns="252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 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top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栈顶指针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  <a:endParaRPr lang="zh-CN" altLang="en-US" sz="2000" b="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10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3778250" y="620713"/>
            <a:ext cx="2865452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63847" name="AutoShape 7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5286380" y="1916113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直接映射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2770188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331152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38512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43926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49307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163854" name="Rectangle 14"/>
          <p:cNvSpPr>
            <a:spLocks noChangeArrowheads="1"/>
          </p:cNvSpPr>
          <p:nvPr/>
        </p:nvSpPr>
        <p:spPr bwMode="auto">
          <a:xfrm>
            <a:off x="54721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63855" name="Rectangle 15"/>
          <p:cNvSpPr>
            <a:spLocks noChangeArrowheads="1"/>
          </p:cNvSpPr>
          <p:nvPr/>
        </p:nvSpPr>
        <p:spPr bwMode="auto">
          <a:xfrm>
            <a:off x="6010275" y="3317875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163856" name="Rectangle 16"/>
          <p:cNvSpPr>
            <a:spLocks noChangeArrowheads="1"/>
          </p:cNvSpPr>
          <p:nvPr/>
        </p:nvSpPr>
        <p:spPr bwMode="auto">
          <a:xfrm>
            <a:off x="737870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6405563" y="2708275"/>
            <a:ext cx="151288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MaxSize-1</a:t>
            </a:r>
          </a:p>
        </p:txBody>
      </p:sp>
      <p:sp>
        <p:nvSpPr>
          <p:cNvPr id="163858" name="Line 18"/>
          <p:cNvSpPr>
            <a:spLocks noChangeShapeType="1"/>
          </p:cNvSpPr>
          <p:nvPr/>
        </p:nvSpPr>
        <p:spPr bwMode="auto">
          <a:xfrm>
            <a:off x="7162800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2817813" y="2825750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0</a:t>
            </a:r>
          </a:p>
        </p:txBody>
      </p:sp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3228975" y="282575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4427538" y="2825750"/>
            <a:ext cx="57309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/>
              <a:t>i</a:t>
            </a:r>
            <a:r>
              <a:rPr lang="en-US" altLang="zh-CN" sz="2000" dirty="0">
                <a:latin typeface="+mj-ea"/>
                <a:ea typeface="+mj-ea"/>
              </a:rPr>
              <a:t>-</a:t>
            </a:r>
            <a:r>
              <a:rPr lang="en-US" altLang="zh-CN" sz="2000" dirty="0"/>
              <a:t>1</a:t>
            </a: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5456238" y="2825750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/>
              <a:t>n</a:t>
            </a:r>
            <a:r>
              <a:rPr lang="en-US" altLang="zh-CN" sz="2000" dirty="0">
                <a:latin typeface="+mj-ea"/>
                <a:ea typeface="+mj-ea"/>
              </a:rPr>
              <a:t>-</a:t>
            </a:r>
            <a:r>
              <a:rPr lang="en-US" altLang="zh-CN" sz="2000" dirty="0"/>
              <a:t>1</a:t>
            </a:r>
          </a:p>
        </p:txBody>
      </p:sp>
      <p:sp>
        <p:nvSpPr>
          <p:cNvPr id="163863" name="AutoShape 23"/>
          <p:cNvSpPr>
            <a:spLocks/>
          </p:cNvSpPr>
          <p:nvPr/>
        </p:nvSpPr>
        <p:spPr bwMode="auto">
          <a:xfrm rot="5400000">
            <a:off x="5076032" y="1807369"/>
            <a:ext cx="144462" cy="4318000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4643438" y="4071942"/>
            <a:ext cx="10080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data</a:t>
            </a:r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7239000" y="4181475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63866" name="Line 26"/>
          <p:cNvSpPr>
            <a:spLocks noChangeShapeType="1"/>
          </p:cNvSpPr>
          <p:nvPr/>
        </p:nvSpPr>
        <p:spPr bwMode="auto">
          <a:xfrm flipV="1">
            <a:off x="7667625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67" name="Text Box 27"/>
          <p:cNvSpPr txBox="1">
            <a:spLocks noChangeArrowheads="1"/>
          </p:cNvSpPr>
          <p:nvPr/>
        </p:nvSpPr>
        <p:spPr bwMode="auto">
          <a:xfrm>
            <a:off x="3929058" y="4786322"/>
            <a:ext cx="2357454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的示意图</a:t>
            </a:r>
          </a:p>
        </p:txBody>
      </p: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900113" y="1125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900113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63870" name="AutoShape 30"/>
          <p:cNvSpPr>
            <a:spLocks noChangeArrowheads="1"/>
          </p:cNvSpPr>
          <p:nvPr/>
        </p:nvSpPr>
        <p:spPr bwMode="auto">
          <a:xfrm>
            <a:off x="1619250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11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276475" y="2733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50825" y="260350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例如：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=5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34925" y="1041378"/>
            <a:ext cx="1978025" cy="2848021"/>
            <a:chOff x="34925" y="1041378"/>
            <a:chExt cx="1978025" cy="2848021"/>
          </a:xfrm>
        </p:grpSpPr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911225" y="17859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1581150" y="17478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911225" y="21463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1581150" y="21082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911225" y="2505082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1581150" y="246698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911225" y="28654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1581150" y="28273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911225" y="32258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1581150" y="31877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500063" y="3730632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34925" y="3492524"/>
              <a:ext cx="5762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573088" y="1041378"/>
              <a:ext cx="1439862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）空栈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309813" y="1765307"/>
            <a:ext cx="2003425" cy="1849438"/>
            <a:chOff x="2309813" y="1765307"/>
            <a:chExt cx="2003425" cy="1849438"/>
          </a:xfrm>
        </p:grpSpPr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3211513" y="18034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5" name="Text Box 25"/>
            <p:cNvSpPr txBox="1">
              <a:spLocks noChangeArrowheads="1"/>
            </p:cNvSpPr>
            <p:nvPr/>
          </p:nvSpPr>
          <p:spPr bwMode="auto">
            <a:xfrm>
              <a:off x="3881438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3211513" y="21637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7" name="Text Box 27"/>
            <p:cNvSpPr txBox="1">
              <a:spLocks noChangeArrowheads="1"/>
            </p:cNvSpPr>
            <p:nvPr/>
          </p:nvSpPr>
          <p:spPr bwMode="auto">
            <a:xfrm>
              <a:off x="3881438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3211513" y="252254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9" name="Text Box 29"/>
            <p:cNvSpPr txBox="1">
              <a:spLocks noChangeArrowheads="1"/>
            </p:cNvSpPr>
            <p:nvPr/>
          </p:nvSpPr>
          <p:spPr bwMode="auto">
            <a:xfrm>
              <a:off x="3881438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3211513" y="28829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51" name="Text Box 31"/>
            <p:cNvSpPr txBox="1">
              <a:spLocks noChangeArrowheads="1"/>
            </p:cNvSpPr>
            <p:nvPr/>
          </p:nvSpPr>
          <p:spPr bwMode="auto">
            <a:xfrm>
              <a:off x="3881438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auto">
            <a:xfrm>
              <a:off x="3211513" y="32432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153" name="Text Box 33"/>
            <p:cNvSpPr txBox="1">
              <a:spLocks noChangeArrowheads="1"/>
            </p:cNvSpPr>
            <p:nvPr/>
          </p:nvSpPr>
          <p:spPr bwMode="auto">
            <a:xfrm>
              <a:off x="3881438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5154" name="Line 34"/>
            <p:cNvSpPr>
              <a:spLocks noChangeShapeType="1"/>
            </p:cNvSpPr>
            <p:nvPr/>
          </p:nvSpPr>
          <p:spPr bwMode="auto">
            <a:xfrm>
              <a:off x="2800350" y="3421070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5" name="Text Box 35"/>
            <p:cNvSpPr txBox="1">
              <a:spLocks noChangeArrowheads="1"/>
            </p:cNvSpPr>
            <p:nvPr/>
          </p:nvSpPr>
          <p:spPr bwMode="auto">
            <a:xfrm>
              <a:off x="2309813" y="3217870"/>
              <a:ext cx="576262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</a:p>
          </p:txBody>
        </p:sp>
      </p:grp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2662238" y="1058841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进栈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4398963" y="1765307"/>
            <a:ext cx="2003425" cy="1838325"/>
            <a:chOff x="4398963" y="1765307"/>
            <a:chExt cx="2003425" cy="1838325"/>
          </a:xfrm>
        </p:grpSpPr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5300663" y="18034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158" name="Text Box 38"/>
            <p:cNvSpPr txBox="1">
              <a:spLocks noChangeArrowheads="1"/>
            </p:cNvSpPr>
            <p:nvPr/>
          </p:nvSpPr>
          <p:spPr bwMode="auto">
            <a:xfrm>
              <a:off x="5970588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5300663" y="21637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160" name="Text Box 40"/>
            <p:cNvSpPr txBox="1">
              <a:spLocks noChangeArrowheads="1"/>
            </p:cNvSpPr>
            <p:nvPr/>
          </p:nvSpPr>
          <p:spPr bwMode="auto">
            <a:xfrm>
              <a:off x="5970588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5300663" y="252254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5162" name="Text Box 42"/>
            <p:cNvSpPr txBox="1">
              <a:spLocks noChangeArrowheads="1"/>
            </p:cNvSpPr>
            <p:nvPr/>
          </p:nvSpPr>
          <p:spPr bwMode="auto">
            <a:xfrm>
              <a:off x="5970588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auto">
            <a:xfrm>
              <a:off x="5300663" y="28829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164" name="Text Box 44"/>
            <p:cNvSpPr txBox="1">
              <a:spLocks noChangeArrowheads="1"/>
            </p:cNvSpPr>
            <p:nvPr/>
          </p:nvSpPr>
          <p:spPr bwMode="auto">
            <a:xfrm>
              <a:off x="5970588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auto">
            <a:xfrm>
              <a:off x="5300663" y="32432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166" name="Text Box 46"/>
            <p:cNvSpPr txBox="1">
              <a:spLocks noChangeArrowheads="1"/>
            </p:cNvSpPr>
            <p:nvPr/>
          </p:nvSpPr>
          <p:spPr bwMode="auto">
            <a:xfrm>
              <a:off x="5970588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4889500" y="202724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68" name="Text Box 48"/>
            <p:cNvSpPr txBox="1">
              <a:spLocks noChangeArrowheads="1"/>
            </p:cNvSpPr>
            <p:nvPr/>
          </p:nvSpPr>
          <p:spPr bwMode="auto">
            <a:xfrm>
              <a:off x="4398963" y="1824045"/>
              <a:ext cx="576262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</a:p>
          </p:txBody>
        </p:sp>
      </p:grpSp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4754563" y="785794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进栈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6384925" y="1765307"/>
            <a:ext cx="2003425" cy="1838325"/>
            <a:chOff x="6384925" y="1765307"/>
            <a:chExt cx="2003425" cy="1838325"/>
          </a:xfrm>
        </p:grpSpPr>
        <p:sp>
          <p:nvSpPr>
            <p:cNvPr id="5170" name="Rectangle 50"/>
            <p:cNvSpPr>
              <a:spLocks noChangeArrowheads="1"/>
            </p:cNvSpPr>
            <p:nvPr/>
          </p:nvSpPr>
          <p:spPr bwMode="auto">
            <a:xfrm>
              <a:off x="7286625" y="18034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71" name="Text Box 51"/>
            <p:cNvSpPr txBox="1">
              <a:spLocks noChangeArrowheads="1"/>
            </p:cNvSpPr>
            <p:nvPr/>
          </p:nvSpPr>
          <p:spPr bwMode="auto">
            <a:xfrm>
              <a:off x="7956550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auto">
            <a:xfrm>
              <a:off x="7286625" y="216377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173" name="Text Box 53"/>
            <p:cNvSpPr txBox="1">
              <a:spLocks noChangeArrowheads="1"/>
            </p:cNvSpPr>
            <p:nvPr/>
          </p:nvSpPr>
          <p:spPr bwMode="auto">
            <a:xfrm>
              <a:off x="7956550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7286625" y="25225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5175" name="Text Box 55"/>
            <p:cNvSpPr txBox="1">
              <a:spLocks noChangeArrowheads="1"/>
            </p:cNvSpPr>
            <p:nvPr/>
          </p:nvSpPr>
          <p:spPr bwMode="auto">
            <a:xfrm>
              <a:off x="7956550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7286625" y="28829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177" name="Text Box 57"/>
            <p:cNvSpPr txBox="1">
              <a:spLocks noChangeArrowheads="1"/>
            </p:cNvSpPr>
            <p:nvPr/>
          </p:nvSpPr>
          <p:spPr bwMode="auto">
            <a:xfrm>
              <a:off x="7956550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7286625" y="324327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179" name="Text Box 59"/>
            <p:cNvSpPr txBox="1">
              <a:spLocks noChangeArrowheads="1"/>
            </p:cNvSpPr>
            <p:nvPr/>
          </p:nvSpPr>
          <p:spPr bwMode="auto">
            <a:xfrm>
              <a:off x="7956550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5180" name="Line 60"/>
            <p:cNvSpPr>
              <a:spLocks noChangeShapeType="1"/>
            </p:cNvSpPr>
            <p:nvPr/>
          </p:nvSpPr>
          <p:spPr bwMode="auto">
            <a:xfrm>
              <a:off x="6875463" y="236220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1" name="Text Box 61"/>
            <p:cNvSpPr txBox="1">
              <a:spLocks noChangeArrowheads="1"/>
            </p:cNvSpPr>
            <p:nvPr/>
          </p:nvSpPr>
          <p:spPr bwMode="auto">
            <a:xfrm>
              <a:off x="6384925" y="2159007"/>
              <a:ext cx="5762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</a:p>
          </p:txBody>
        </p:sp>
      </p:grpSp>
      <p:sp>
        <p:nvSpPr>
          <p:cNvPr id="5182" name="Text Box 62"/>
          <p:cNvSpPr txBox="1">
            <a:spLocks noChangeArrowheads="1"/>
          </p:cNvSpPr>
          <p:nvPr/>
        </p:nvSpPr>
        <p:spPr bwMode="auto">
          <a:xfrm>
            <a:off x="6740525" y="1103299"/>
            <a:ext cx="18637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）出栈一次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714348" y="4143380"/>
            <a:ext cx="5643602" cy="1882779"/>
            <a:chOff x="714348" y="4143380"/>
            <a:chExt cx="5324477" cy="1882779"/>
          </a:xfrm>
        </p:grpSpPr>
        <p:sp>
          <p:nvSpPr>
            <p:cNvPr id="5183" name="Text Box 63"/>
            <p:cNvSpPr txBox="1">
              <a:spLocks noChangeArrowheads="1"/>
            </p:cNvSpPr>
            <p:nvPr/>
          </p:nvSpPr>
          <p:spPr bwMode="auto">
            <a:xfrm>
              <a:off x="714348" y="4143380"/>
              <a:ext cx="1223962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总结：</a:t>
              </a:r>
            </a:p>
          </p:txBody>
        </p:sp>
        <p:sp>
          <p:nvSpPr>
            <p:cNvPr id="5184" name="Text Box 64"/>
            <p:cNvSpPr txBox="1">
              <a:spLocks noChangeArrowheads="1"/>
            </p:cNvSpPr>
            <p:nvPr/>
          </p:nvSpPr>
          <p:spPr bwMode="auto">
            <a:xfrm>
              <a:off x="1071538" y="4714884"/>
              <a:ext cx="4967287" cy="13112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约定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总是指向栈</a:t>
              </a:r>
              <a:r>
                <a: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顶元素，初始值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为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当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top=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时不能再进栈－</a:t>
              </a:r>
              <a:r>
                <a:rPr lang="zh-CN" altLang="en-US" sz="2000" dirty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栈满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进栈时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</a:t>
              </a:r>
              <a:r>
                <a: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增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，出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栈时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减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</p:grp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12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6" grpId="0"/>
      <p:bldP spid="5169" grpId="0"/>
      <p:bldP spid="51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2276475" y="2733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28596" y="3900494"/>
            <a:ext cx="6143668" cy="2518886"/>
            <a:chOff x="428596" y="3900494"/>
            <a:chExt cx="6143668" cy="2518886"/>
          </a:xfrm>
        </p:grpSpPr>
        <p:sp>
          <p:nvSpPr>
            <p:cNvPr id="198659" name="Text Box 3"/>
            <p:cNvSpPr txBox="1">
              <a:spLocks noChangeArrowheads="1"/>
            </p:cNvSpPr>
            <p:nvPr/>
          </p:nvSpPr>
          <p:spPr bwMode="auto">
            <a:xfrm>
              <a:off x="428596" y="3900494"/>
              <a:ext cx="2571768" cy="587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216000" tIns="108000" rIns="144000" bIns="1080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顺序栈</a:t>
              </a:r>
              <a:r>
                <a:rPr kumimoji="1" lang="en-US" altLang="zh-CN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4</a:t>
              </a:r>
              <a:r>
                <a:rPr kumimoji="1" lang="zh-CN" altLang="en-US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要素：</a:t>
              </a:r>
            </a:p>
          </p:txBody>
        </p:sp>
        <p:sp>
          <p:nvSpPr>
            <p:cNvPr id="198660" name="Text Box 4"/>
            <p:cNvSpPr txBox="1">
              <a:spLocks noChangeArrowheads="1"/>
            </p:cNvSpPr>
            <p:nvPr/>
          </p:nvSpPr>
          <p:spPr bwMode="auto">
            <a:xfrm>
              <a:off x="971550" y="4508500"/>
              <a:ext cx="5600714" cy="1910880"/>
            </a:xfrm>
            <a:prstGeom prst="rect">
              <a:avLst/>
            </a:prstGeom>
            <a:ln>
              <a:headEnd/>
              <a:tailEnd/>
            </a:ln>
            <a:scene3d>
              <a:camera prst="perspectiveLeft"/>
              <a:lightRig rig="threePt" dir="t"/>
            </a:scene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216000" tIns="108000" rIns="144000" bIns="108000"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栈空条件：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top=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栈满条件：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top=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进栈</a:t>
              </a:r>
              <a:r>
                <a:rPr lang="en-US" altLang="zh-CN" sz="2000" i="1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操作：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top++; 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放在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处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退栈操作：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从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处取出元素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 top</a:t>
              </a:r>
              <a:r>
                <a:rPr lang="en-US" altLang="zh-CN" sz="2000" dirty="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</a:rPr>
                <a:t>--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</a:t>
              </a:r>
            </a:p>
          </p:txBody>
        </p:sp>
      </p:grp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50825" y="260350"/>
            <a:ext cx="310672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栈的各种状态</a:t>
            </a:r>
            <a:endParaRPr lang="en-US" altLang="zh-CN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911225" y="10747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1581150" y="10366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911225" y="14351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1581150" y="13970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911225" y="1793875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1581150" y="1755775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911225" y="21542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9" name="Text Box 13"/>
          <p:cNvSpPr txBox="1">
            <a:spLocks noChangeArrowheads="1"/>
          </p:cNvSpPr>
          <p:nvPr/>
        </p:nvSpPr>
        <p:spPr bwMode="auto">
          <a:xfrm>
            <a:off x="1581150" y="21161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8670" name="Rectangle 14"/>
          <p:cNvSpPr>
            <a:spLocks noChangeArrowheads="1"/>
          </p:cNvSpPr>
          <p:nvPr/>
        </p:nvSpPr>
        <p:spPr bwMode="auto">
          <a:xfrm>
            <a:off x="911225" y="25146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1581150" y="24765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>
            <a:off x="500063" y="301942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34925" y="2816225"/>
            <a:ext cx="5762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573088" y="328612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）空栈</a:t>
            </a:r>
          </a:p>
        </p:txBody>
      </p:sp>
      <p:sp>
        <p:nvSpPr>
          <p:cNvPr id="198675" name="Rectangle 19"/>
          <p:cNvSpPr>
            <a:spLocks noChangeArrowheads="1"/>
          </p:cNvSpPr>
          <p:nvPr/>
        </p:nvSpPr>
        <p:spPr bwMode="auto">
          <a:xfrm>
            <a:off x="3211513" y="10922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3881438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8677" name="Rectangle 21"/>
          <p:cNvSpPr>
            <a:spLocks noChangeArrowheads="1"/>
          </p:cNvSpPr>
          <p:nvPr/>
        </p:nvSpPr>
        <p:spPr bwMode="auto">
          <a:xfrm>
            <a:off x="3211513" y="14525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3881438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8679" name="Rectangle 23"/>
          <p:cNvSpPr>
            <a:spLocks noChangeArrowheads="1"/>
          </p:cNvSpPr>
          <p:nvPr/>
        </p:nvSpPr>
        <p:spPr bwMode="auto">
          <a:xfrm>
            <a:off x="3211513" y="1811338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80" name="Text Box 24"/>
          <p:cNvSpPr txBox="1">
            <a:spLocks noChangeArrowheads="1"/>
          </p:cNvSpPr>
          <p:nvPr/>
        </p:nvSpPr>
        <p:spPr bwMode="auto">
          <a:xfrm>
            <a:off x="3881438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8681" name="Rectangle 25"/>
          <p:cNvSpPr>
            <a:spLocks noChangeArrowheads="1"/>
          </p:cNvSpPr>
          <p:nvPr/>
        </p:nvSpPr>
        <p:spPr bwMode="auto">
          <a:xfrm>
            <a:off x="3211513" y="21717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3881438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8683" name="Rectangle 27"/>
          <p:cNvSpPr>
            <a:spLocks noChangeArrowheads="1"/>
          </p:cNvSpPr>
          <p:nvPr/>
        </p:nvSpPr>
        <p:spPr bwMode="auto">
          <a:xfrm>
            <a:off x="3211513" y="25320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8684" name="Text Box 28"/>
          <p:cNvSpPr txBox="1">
            <a:spLocks noChangeArrowheads="1"/>
          </p:cNvSpPr>
          <p:nvPr/>
        </p:nvSpPr>
        <p:spPr bwMode="auto">
          <a:xfrm>
            <a:off x="3881438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685" name="Line 29"/>
          <p:cNvSpPr>
            <a:spLocks noChangeShapeType="1"/>
          </p:cNvSpPr>
          <p:nvPr/>
        </p:nvSpPr>
        <p:spPr bwMode="auto">
          <a:xfrm>
            <a:off x="2800350" y="2709863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86" name="Text Box 30"/>
          <p:cNvSpPr txBox="1">
            <a:spLocks noChangeArrowheads="1"/>
          </p:cNvSpPr>
          <p:nvPr/>
        </p:nvSpPr>
        <p:spPr bwMode="auto">
          <a:xfrm>
            <a:off x="2309813" y="2506663"/>
            <a:ext cx="5762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98687" name="Text Box 31"/>
          <p:cNvSpPr txBox="1">
            <a:spLocks noChangeArrowheads="1"/>
          </p:cNvSpPr>
          <p:nvPr/>
        </p:nvSpPr>
        <p:spPr bwMode="auto">
          <a:xfrm>
            <a:off x="2662238" y="330358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进栈</a:t>
            </a:r>
          </a:p>
        </p:txBody>
      </p:sp>
      <p:sp>
        <p:nvSpPr>
          <p:cNvPr id="198688" name="Rectangle 32"/>
          <p:cNvSpPr>
            <a:spLocks noChangeArrowheads="1"/>
          </p:cNvSpPr>
          <p:nvPr/>
        </p:nvSpPr>
        <p:spPr bwMode="auto">
          <a:xfrm>
            <a:off x="5300663" y="10922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98689" name="Text Box 33"/>
          <p:cNvSpPr txBox="1">
            <a:spLocks noChangeArrowheads="1"/>
          </p:cNvSpPr>
          <p:nvPr/>
        </p:nvSpPr>
        <p:spPr bwMode="auto">
          <a:xfrm>
            <a:off x="5970588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8690" name="Rectangle 34"/>
          <p:cNvSpPr>
            <a:spLocks noChangeArrowheads="1"/>
          </p:cNvSpPr>
          <p:nvPr/>
        </p:nvSpPr>
        <p:spPr bwMode="auto">
          <a:xfrm>
            <a:off x="5300663" y="14525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8691" name="Text Box 35"/>
          <p:cNvSpPr txBox="1">
            <a:spLocks noChangeArrowheads="1"/>
          </p:cNvSpPr>
          <p:nvPr/>
        </p:nvSpPr>
        <p:spPr bwMode="auto">
          <a:xfrm>
            <a:off x="5970588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8692" name="Rectangle 36"/>
          <p:cNvSpPr>
            <a:spLocks noChangeArrowheads="1"/>
          </p:cNvSpPr>
          <p:nvPr/>
        </p:nvSpPr>
        <p:spPr bwMode="auto">
          <a:xfrm>
            <a:off x="5300663" y="1811338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98693" name="Text Box 37"/>
          <p:cNvSpPr txBox="1">
            <a:spLocks noChangeArrowheads="1"/>
          </p:cNvSpPr>
          <p:nvPr/>
        </p:nvSpPr>
        <p:spPr bwMode="auto">
          <a:xfrm>
            <a:off x="5970588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8694" name="Rectangle 38"/>
          <p:cNvSpPr>
            <a:spLocks noChangeArrowheads="1"/>
          </p:cNvSpPr>
          <p:nvPr/>
        </p:nvSpPr>
        <p:spPr bwMode="auto">
          <a:xfrm>
            <a:off x="5300663" y="21717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98695" name="Text Box 39"/>
          <p:cNvSpPr txBox="1">
            <a:spLocks noChangeArrowheads="1"/>
          </p:cNvSpPr>
          <p:nvPr/>
        </p:nvSpPr>
        <p:spPr bwMode="auto">
          <a:xfrm>
            <a:off x="5970588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8696" name="Rectangle 40"/>
          <p:cNvSpPr>
            <a:spLocks noChangeArrowheads="1"/>
          </p:cNvSpPr>
          <p:nvPr/>
        </p:nvSpPr>
        <p:spPr bwMode="auto">
          <a:xfrm>
            <a:off x="5300663" y="25320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8697" name="Text Box 41"/>
          <p:cNvSpPr txBox="1">
            <a:spLocks noChangeArrowheads="1"/>
          </p:cNvSpPr>
          <p:nvPr/>
        </p:nvSpPr>
        <p:spPr bwMode="auto">
          <a:xfrm>
            <a:off x="5970588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698" name="Line 42"/>
          <p:cNvSpPr>
            <a:spLocks noChangeShapeType="1"/>
          </p:cNvSpPr>
          <p:nvPr/>
        </p:nvSpPr>
        <p:spPr bwMode="auto">
          <a:xfrm>
            <a:off x="4889500" y="1316038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99" name="Text Box 43"/>
          <p:cNvSpPr txBox="1">
            <a:spLocks noChangeArrowheads="1"/>
          </p:cNvSpPr>
          <p:nvPr/>
        </p:nvSpPr>
        <p:spPr bwMode="auto">
          <a:xfrm>
            <a:off x="4398963" y="1112838"/>
            <a:ext cx="5762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98700" name="Text Box 44"/>
          <p:cNvSpPr txBox="1">
            <a:spLocks noChangeArrowheads="1"/>
          </p:cNvSpPr>
          <p:nvPr/>
        </p:nvSpPr>
        <p:spPr bwMode="auto">
          <a:xfrm>
            <a:off x="4754563" y="308768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进栈</a:t>
            </a:r>
          </a:p>
        </p:txBody>
      </p:sp>
      <p:sp>
        <p:nvSpPr>
          <p:cNvPr id="198701" name="Rectangle 45"/>
          <p:cNvSpPr>
            <a:spLocks noChangeArrowheads="1"/>
          </p:cNvSpPr>
          <p:nvPr/>
        </p:nvSpPr>
        <p:spPr bwMode="auto">
          <a:xfrm>
            <a:off x="7286625" y="10922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8702" name="Text Box 46"/>
          <p:cNvSpPr txBox="1">
            <a:spLocks noChangeArrowheads="1"/>
          </p:cNvSpPr>
          <p:nvPr/>
        </p:nvSpPr>
        <p:spPr bwMode="auto">
          <a:xfrm>
            <a:off x="7956550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8703" name="Rectangle 47"/>
          <p:cNvSpPr>
            <a:spLocks noChangeArrowheads="1"/>
          </p:cNvSpPr>
          <p:nvPr/>
        </p:nvSpPr>
        <p:spPr bwMode="auto">
          <a:xfrm>
            <a:off x="7286625" y="1452563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8704" name="Text Box 48"/>
          <p:cNvSpPr txBox="1">
            <a:spLocks noChangeArrowheads="1"/>
          </p:cNvSpPr>
          <p:nvPr/>
        </p:nvSpPr>
        <p:spPr bwMode="auto">
          <a:xfrm>
            <a:off x="7956550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8705" name="Rectangle 49"/>
          <p:cNvSpPr>
            <a:spLocks noChangeArrowheads="1"/>
          </p:cNvSpPr>
          <p:nvPr/>
        </p:nvSpPr>
        <p:spPr bwMode="auto">
          <a:xfrm>
            <a:off x="7286625" y="18113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98706" name="Text Box 50"/>
          <p:cNvSpPr txBox="1">
            <a:spLocks noChangeArrowheads="1"/>
          </p:cNvSpPr>
          <p:nvPr/>
        </p:nvSpPr>
        <p:spPr bwMode="auto">
          <a:xfrm>
            <a:off x="7956550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8707" name="Rectangle 51"/>
          <p:cNvSpPr>
            <a:spLocks noChangeArrowheads="1"/>
          </p:cNvSpPr>
          <p:nvPr/>
        </p:nvSpPr>
        <p:spPr bwMode="auto">
          <a:xfrm>
            <a:off x="7286625" y="21717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98708" name="Text Box 52"/>
          <p:cNvSpPr txBox="1">
            <a:spLocks noChangeArrowheads="1"/>
          </p:cNvSpPr>
          <p:nvPr/>
        </p:nvSpPr>
        <p:spPr bwMode="auto">
          <a:xfrm>
            <a:off x="7956550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8709" name="Rectangle 53"/>
          <p:cNvSpPr>
            <a:spLocks noChangeArrowheads="1"/>
          </p:cNvSpPr>
          <p:nvPr/>
        </p:nvSpPr>
        <p:spPr bwMode="auto">
          <a:xfrm>
            <a:off x="7286625" y="2532063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8710" name="Text Box 54"/>
          <p:cNvSpPr txBox="1">
            <a:spLocks noChangeArrowheads="1"/>
          </p:cNvSpPr>
          <p:nvPr/>
        </p:nvSpPr>
        <p:spPr bwMode="auto">
          <a:xfrm>
            <a:off x="7956550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711" name="Line 55"/>
          <p:cNvSpPr>
            <a:spLocks noChangeShapeType="1"/>
          </p:cNvSpPr>
          <p:nvPr/>
        </p:nvSpPr>
        <p:spPr bwMode="auto">
          <a:xfrm>
            <a:off x="6875463" y="1651000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712" name="Text Box 56"/>
          <p:cNvSpPr txBox="1">
            <a:spLocks noChangeArrowheads="1"/>
          </p:cNvSpPr>
          <p:nvPr/>
        </p:nvSpPr>
        <p:spPr bwMode="auto">
          <a:xfrm>
            <a:off x="6384925" y="1447800"/>
            <a:ext cx="5762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98713" name="Text Box 57"/>
          <p:cNvSpPr txBox="1">
            <a:spLocks noChangeArrowheads="1"/>
          </p:cNvSpPr>
          <p:nvPr/>
        </p:nvSpPr>
        <p:spPr bwMode="auto">
          <a:xfrm>
            <a:off x="6740525" y="3087688"/>
            <a:ext cx="18637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）出栈一次</a:t>
            </a: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13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000364" y="3929066"/>
            <a:ext cx="2500330" cy="250033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31800" y="142852"/>
            <a:ext cx="8243888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在顺序栈中实现栈的基本运算算法。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）初始化栈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InitStack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(&amp;s)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建立一个新的空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，实际上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是将栈顶指针指向</a:t>
            </a:r>
            <a:r>
              <a:rPr kumimoji="1"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即可。</a:t>
            </a:r>
            <a:endParaRPr kumimoji="1" lang="en-US" altLang="zh-CN" sz="2000" b="0" dirty="0">
              <a:solidFill>
                <a:schemeClr val="tx2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291" name="Text Box 1027"/>
          <p:cNvSpPr txBox="1">
            <a:spLocks noChangeArrowheads="1"/>
          </p:cNvSpPr>
          <p:nvPr/>
        </p:nvSpPr>
        <p:spPr bwMode="auto">
          <a:xfrm>
            <a:off x="1071538" y="1831973"/>
            <a:ext cx="5643602" cy="1449216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  <a:scene3d>
            <a:camera prst="perspectiveRelaxedModerately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08000" rIns="144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*&amp;s)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s=(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s-&gt;top=</a:t>
            </a:r>
            <a:r>
              <a:rPr kumimoji="1" lang="en-US" altLang="zh-CN" sz="2000" dirty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en-US" altLang="zh-CN" sz="2000" b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293" name="Line 1029"/>
          <p:cNvSpPr>
            <a:spLocks noChangeShapeType="1"/>
          </p:cNvSpPr>
          <p:nvPr/>
        </p:nvSpPr>
        <p:spPr bwMode="auto">
          <a:xfrm>
            <a:off x="2425688" y="4073528"/>
            <a:ext cx="503238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4" name="Text Box 1030"/>
          <p:cNvSpPr txBox="1">
            <a:spLocks noChangeArrowheads="1"/>
          </p:cNvSpPr>
          <p:nvPr/>
        </p:nvSpPr>
        <p:spPr bwMode="auto">
          <a:xfrm>
            <a:off x="2139935" y="3929066"/>
            <a:ext cx="3603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10051" y="407194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10051" y="443230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210051" y="4791079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210051" y="515144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10051" y="551180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3798889" y="6016629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333751" y="5813429"/>
            <a:ext cx="5762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6" name="下箭头 15"/>
          <p:cNvSpPr/>
          <p:nvPr/>
        </p:nvSpPr>
        <p:spPr>
          <a:xfrm>
            <a:off x="3857620" y="3357562"/>
            <a:ext cx="285752" cy="428628"/>
          </a:xfrm>
          <a:prstGeom prst="downArrow">
            <a:avLst/>
          </a:prstGeom>
          <a:ln>
            <a:tailEnd type="triangle" w="med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786446" y="4500570"/>
            <a:ext cx="2928958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注意：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栈指针，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top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所指栈的栈顶指针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14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81000" y="549275"/>
            <a:ext cx="8229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）销毁栈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DestroyStack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释放栈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占用的存储空间。</a:t>
            </a:r>
            <a:endParaRPr kumimoji="1" lang="en-US" altLang="zh-CN" sz="2000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857225" y="1785926"/>
            <a:ext cx="4786346" cy="1449216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*&amp;s)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free(s);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15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11188" y="765175"/>
            <a:ext cx="8001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）判断栈是否为空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StackEmpty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为空的条件是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&gt;top==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2976" y="2071678"/>
            <a:ext cx="5040313" cy="1449216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*s)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return(s-&gt;top==-1);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16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214290"/>
            <a:ext cx="8610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）进栈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Push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(&amp;s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在栈不满的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条件下，先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将栈指针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增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，然后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在该位置上插入元素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96952" y="1785926"/>
            <a:ext cx="7632700" cy="2246769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*&amp;s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s-&gt;top==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栈满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的情况，即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栈上溢出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s-&gt;top++;		  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栈顶指针增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s-&gt;data[s-&gt;top]=e;	  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</a:t>
            </a:r>
            <a:r>
              <a:rPr lang="en-US" altLang="zh-CN" sz="2000" i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放在栈顶指针处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357290" y="4286256"/>
            <a:ext cx="4786346" cy="1857388"/>
            <a:chOff x="1357290" y="4286256"/>
            <a:chExt cx="4786346" cy="1857388"/>
          </a:xfrm>
        </p:grpSpPr>
        <p:cxnSp>
          <p:nvCxnSpPr>
            <p:cNvPr id="5" name="直接连接符 4"/>
            <p:cNvCxnSpPr/>
            <p:nvPr/>
          </p:nvCxnSpPr>
          <p:spPr>
            <a:xfrm rot="5400000">
              <a:off x="1888017" y="551157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495240" y="6118802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530165" y="5523485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33340" y="5618736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a</a:t>
              </a:r>
              <a:endParaRPr lang="zh-CN" altLang="en-US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65950" y="432071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e</a:t>
              </a:r>
              <a:endParaRPr lang="zh-CN" altLang="en-US" i="1" dirty="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816728" y="4575734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00232" y="5837254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357290" y="5672353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top</a:t>
              </a:r>
              <a:endParaRPr lang="zh-CN" altLang="en-US" sz="2000" dirty="0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3708892" y="4917292"/>
              <a:ext cx="2434744" cy="1226352"/>
              <a:chOff x="3708892" y="4917292"/>
              <a:chExt cx="2434744" cy="12263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528180" y="521550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/>
                  <a:t>e</a:t>
                </a:r>
                <a:endParaRPr lang="zh-CN" altLang="en-US" i="1" dirty="0"/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3708892" y="511867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>
                <a:off x="4888413" y="552372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495636" y="613094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5530561" y="553562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533736" y="563087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/>
                  <a:t>a</a:t>
                </a:r>
                <a:endParaRPr lang="zh-CN" altLang="en-US" i="1" dirty="0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>
                <a:off x="5072066" y="54512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4429124" y="5286388"/>
                <a:ext cx="8572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/>
                  <a:t>top</a:t>
                </a:r>
                <a:endParaRPr lang="zh-CN" altLang="en-US" sz="20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428728" y="4286256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Push</a:t>
              </a:r>
              <a:r>
                <a:rPr kumimoji="1" lang="en-US" altLang="zh-CN" sz="200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(&amp;s</a:t>
              </a:r>
              <a:r>
                <a:rPr kumimoji="1" lang="zh-CN" altLang="en-US" sz="200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e</a:t>
              </a:r>
              <a:r>
                <a:rPr kumimoji="1" lang="en-US" altLang="zh-CN" sz="2000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 dirty="0"/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17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8443914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）出栈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Pop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(&amp;s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在栈不为空的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条件下，先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将栈顶元素赋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给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，然后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将栈指针减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413" name="Text Box 1029"/>
          <p:cNvSpPr txBox="1">
            <a:spLocks noChangeArrowheads="1"/>
          </p:cNvSpPr>
          <p:nvPr/>
        </p:nvSpPr>
        <p:spPr bwMode="auto">
          <a:xfrm>
            <a:off x="793723" y="1755781"/>
            <a:ext cx="7064426" cy="237254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*&amp;s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if (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s-&gt;top==-1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栈为空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的情况，即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栈下溢出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e=s-&gt;data[s-&gt;top];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取栈顶指针元素的元素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s-&gt;top--;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栈顶指针减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04876" y="4214818"/>
            <a:ext cx="4824446" cy="1857388"/>
            <a:chOff x="1104876" y="4214818"/>
            <a:chExt cx="4824446" cy="1857388"/>
          </a:xfrm>
        </p:grpSpPr>
        <p:sp>
          <p:nvSpPr>
            <p:cNvPr id="9" name="任意多边形 8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e</a:t>
              </a:r>
              <a:endParaRPr lang="zh-CN" altLang="en-US" i="1" dirty="0"/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a</a:t>
              </a:r>
              <a:endParaRPr lang="zh-CN" altLang="en-US" i="1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04876" y="5189550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top</a:t>
              </a:r>
              <a:endParaRPr lang="zh-CN" altLang="en-US" sz="2000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4" name="直接连接符 3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/>
                  <a:t>a</a:t>
                </a:r>
                <a:endParaRPr lang="zh-CN" altLang="en-US" i="1" dirty="0"/>
              </a:p>
            </p:txBody>
          </p:sp>
          <p:sp>
            <p:nvSpPr>
              <p:cNvPr id="12" name="右箭头 11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>
                <a:off x="4811714" y="5786454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168772" y="5621553"/>
                <a:ext cx="8572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/>
                  <a:t>top</a:t>
                </a:r>
                <a:endParaRPr lang="zh-CN" altLang="en-US" sz="20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714612" y="4214818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Pop</a:t>
              </a:r>
              <a:r>
                <a:rPr kumimoji="1" lang="en-US" altLang="zh-CN" sz="200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(&amp;s</a:t>
              </a:r>
              <a:r>
                <a:rPr kumimoji="1" lang="zh-CN" altLang="en-US" sz="200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&amp;</a:t>
              </a:r>
              <a:r>
                <a:rPr kumimoji="1" lang="en-US" altLang="zh-CN" sz="2000" dirty="0" err="1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e</a:t>
              </a:r>
              <a:r>
                <a:rPr kumimoji="1" lang="en-US" altLang="zh-CN" sz="2000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 dirty="0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18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3058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）取栈顶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GetTop(s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在栈不为空的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条件下，将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栈顶元素赋给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928660" y="1485083"/>
            <a:ext cx="6715174" cy="2372545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GetTop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*s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(s-&gt;top==-1)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栈为空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的情况，即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栈下溢出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e=s-&gt;data[s-&gt;top];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取栈顶指针元素的元素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04876" y="4286256"/>
            <a:ext cx="4824446" cy="1785950"/>
            <a:chOff x="1104876" y="4286256"/>
            <a:chExt cx="4824446" cy="1785950"/>
          </a:xfrm>
        </p:grpSpPr>
        <p:sp>
          <p:nvSpPr>
            <p:cNvPr id="4" name="任意多边形 3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e</a:t>
              </a:r>
              <a:endParaRPr lang="zh-CN" altLang="en-US" i="1" dirty="0"/>
            </a:p>
          </p:txBody>
        </p:sp>
        <p:cxnSp>
          <p:nvCxnSpPr>
            <p:cNvPr id="6" name="直接连接符 5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a</a:t>
              </a:r>
              <a:endParaRPr lang="zh-CN" altLang="en-US" i="1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04876" y="5189550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top</a:t>
              </a:r>
              <a:endParaRPr lang="zh-CN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488" y="4286256"/>
              <a:ext cx="1714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GetTop(s</a:t>
              </a:r>
              <a:r>
                <a:rPr kumimoji="1" lang="zh-CN" altLang="en-US" sz="200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&amp;</a:t>
              </a:r>
              <a:r>
                <a:rPr kumimoji="1" lang="en-US" altLang="zh-CN" sz="2000" dirty="0" err="1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e</a:t>
              </a:r>
              <a:r>
                <a:rPr kumimoji="1" lang="en-US" altLang="zh-CN" sz="2000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 dirty="0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13" name="直接连接符 12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/>
                  <a:t>a</a:t>
                </a:r>
                <a:endParaRPr lang="zh-CN" altLang="en-US" i="1" dirty="0"/>
              </a:p>
            </p:txBody>
          </p:sp>
          <p:sp>
            <p:nvSpPr>
              <p:cNvPr id="17" name="右箭头 16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811714" y="54258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168772" y="5260988"/>
                <a:ext cx="8572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/>
                  <a:t>top</a:t>
                </a:r>
                <a:endParaRPr lang="zh-CN" altLang="en-US" sz="20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11780" y="5202250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/>
                  <a:t>e</a:t>
                </a:r>
                <a:endParaRPr lang="zh-CN" altLang="en-US" i="1" dirty="0"/>
              </a:p>
            </p:txBody>
          </p: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19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857280" y="1951956"/>
            <a:ext cx="728662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是一种只能在一端进行插入或删除操作的线性表。</a:t>
            </a:r>
          </a:p>
        </p:txBody>
      </p:sp>
      <p:sp>
        <p:nvSpPr>
          <p:cNvPr id="4099" name="Rectangle 3" descr="蓝色面巾纸"/>
          <p:cNvSpPr>
            <a:spLocks noChangeArrowheads="1"/>
          </p:cNvSpPr>
          <p:nvPr/>
        </p:nvSpPr>
        <p:spPr bwMode="auto">
          <a:xfrm>
            <a:off x="547682" y="1214422"/>
            <a:ext cx="3167062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FF3300"/>
                </a:solidFill>
                <a:ea typeface="隶书" pitchFamily="49" charset="-122"/>
              </a:rPr>
              <a:t>3.1.1   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栈的定义</a:t>
            </a:r>
            <a:r>
              <a:rPr kumimoji="1" lang="zh-CN" altLang="en-US" sz="2800" dirty="0">
                <a:solidFill>
                  <a:srgbClr val="FF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79613" y="3243277"/>
            <a:ext cx="4824412" cy="50482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76375" y="3890977"/>
            <a:ext cx="5832475" cy="795389"/>
            <a:chOff x="1476375" y="3890977"/>
            <a:chExt cx="5832475" cy="795389"/>
          </a:xfrm>
        </p:grpSpPr>
        <p:sp>
          <p:nvSpPr>
            <p:cNvPr id="4102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071539" y="5114940"/>
            <a:ext cx="6453212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  <a:r>
              <a:rPr kumimoji="1"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只能选取同一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个端点进行插入和删除操作</a:t>
            </a:r>
          </a:p>
        </p:txBody>
      </p:sp>
      <p:sp>
        <p:nvSpPr>
          <p:cNvPr id="10" name="Text Box 3" descr="新闻纸"/>
          <p:cNvSpPr txBox="1">
            <a:spLocks noChangeArrowheads="1"/>
          </p:cNvSpPr>
          <p:nvPr/>
        </p:nvSpPr>
        <p:spPr bwMode="auto">
          <a:xfrm>
            <a:off x="3071802" y="357166"/>
            <a:ext cx="2643206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3.1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栈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8992" y="2786058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2000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50825" y="620713"/>
            <a:ext cx="849788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3-3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】</a:t>
            </a:r>
            <a:r>
              <a:rPr lang="en-US" altLang="zh-CN"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设计一个算法利用顺序栈判断一个字符串是否是对称串。所谓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对称串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是指从左向右读和从右向左读的序列相同。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57224" y="2357430"/>
            <a:ext cx="7786742" cy="1621671"/>
            <a:chOff x="857224" y="2357430"/>
            <a:chExt cx="7786742" cy="1621671"/>
          </a:xfrm>
          <a:solidFill>
            <a:schemeClr val="accent6">
              <a:lumMod val="40000"/>
              <a:lumOff val="60000"/>
            </a:schemeClr>
          </a:solidFill>
          <a:scene3d>
            <a:camera prst="perspectiveRight"/>
            <a:lightRig rig="threePt" dir="t"/>
          </a:scene3d>
        </p:grpSpPr>
        <p:sp>
          <p:nvSpPr>
            <p:cNvPr id="164869" name="Text Box 5"/>
            <p:cNvSpPr txBox="1">
              <a:spLocks noChangeArrowheads="1"/>
            </p:cNvSpPr>
            <p:nvPr/>
          </p:nvSpPr>
          <p:spPr bwMode="auto">
            <a:xfrm>
              <a:off x="928662" y="3000372"/>
              <a:ext cx="7715304" cy="978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       字符串</a:t>
              </a:r>
              <a:r>
                <a:rPr lang="en-US" altLang="zh-CN" dirty="0" err="1">
                  <a:ea typeface="楷体" pitchFamily="49" charset="-122"/>
                  <a:cs typeface="Times New Roman" pitchFamily="18" charset="0"/>
                </a:rPr>
                <a:t>str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的所有元素依次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进栈，产生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的出栈序列正好与</a:t>
              </a:r>
              <a:r>
                <a:rPr lang="en-US" altLang="zh-CN" dirty="0" err="1">
                  <a:ea typeface="楷体" pitchFamily="49" charset="-122"/>
                  <a:cs typeface="Times New Roman" pitchFamily="18" charset="0"/>
                </a:rPr>
                <a:t>str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的顺序相反。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57224" y="2357430"/>
              <a:ext cx="250033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</a:rPr>
                <a:t>算法设计思路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20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323850" y="214290"/>
            <a:ext cx="8569325" cy="563231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symmetry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e;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0;str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]!='\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0';i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将串所有元素进栈</a:t>
            </a:r>
          </a:p>
          <a:p>
            <a:pPr algn="l"/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Push(st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str[i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]);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元素进栈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0;str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]!='\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0';i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Pop(st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退栈元素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if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]!=e)	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与当前串元素不同则不是对称串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}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71472" y="1357298"/>
            <a:ext cx="6286544" cy="4972142"/>
            <a:chOff x="571472" y="1428736"/>
            <a:chExt cx="6286544" cy="4972142"/>
          </a:xfrm>
        </p:grpSpPr>
        <p:sp>
          <p:nvSpPr>
            <p:cNvPr id="3" name="矩形 2"/>
            <p:cNvSpPr/>
            <p:nvPr/>
          </p:nvSpPr>
          <p:spPr>
            <a:xfrm>
              <a:off x="571472" y="1428736"/>
              <a:ext cx="6286544" cy="85725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1472" y="6000768"/>
              <a:ext cx="321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err="1">
                  <a:ea typeface="楷体" pitchFamily="49" charset="-122"/>
                  <a:cs typeface="Times New Roman" pitchFamily="18" charset="0"/>
                </a:rPr>
                <a:t>str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的所有元素依次进栈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>
              <a:off x="-107189" y="4179099"/>
              <a:ext cx="378621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71472" y="2428868"/>
            <a:ext cx="7715304" cy="3929090"/>
            <a:chOff x="571472" y="2428868"/>
            <a:chExt cx="7715304" cy="3929090"/>
          </a:xfrm>
        </p:grpSpPr>
        <p:sp>
          <p:nvSpPr>
            <p:cNvPr id="4" name="矩形 3"/>
            <p:cNvSpPr/>
            <p:nvPr/>
          </p:nvSpPr>
          <p:spPr>
            <a:xfrm>
              <a:off x="571472" y="2428868"/>
              <a:ext cx="7715304" cy="2143140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1868" y="5957848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判断正反序是否相同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6200000" flipH="1">
              <a:off x="3464711" y="4822041"/>
              <a:ext cx="1428760" cy="92869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21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     如果需要用到两个相同类型的栈，可以用一个数组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data[0..MaxSize-1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来实现这两个栈，这称为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共享栈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71472" y="1643050"/>
            <a:ext cx="7488290" cy="2330066"/>
            <a:chOff x="571472" y="1643050"/>
            <a:chExt cx="7488290" cy="2330066"/>
          </a:xfrm>
        </p:grpSpPr>
        <p:sp>
          <p:nvSpPr>
            <p:cNvPr id="4" name="矩形 3"/>
            <p:cNvSpPr/>
            <p:nvPr/>
          </p:nvSpPr>
          <p:spPr>
            <a:xfrm>
              <a:off x="1357290" y="2093703"/>
              <a:ext cx="576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928794" y="2093703"/>
              <a:ext cx="576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500298" y="2093703"/>
              <a:ext cx="857256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</a:rPr>
                <a:t>…</a:t>
              </a:r>
              <a:endParaRPr lang="zh-CN" altLang="en-US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57554" y="2093703"/>
              <a:ext cx="576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1758" y="2093703"/>
              <a:ext cx="857256" cy="396000"/>
            </a:xfrm>
            <a:prstGeom prst="rect">
              <a:avLst/>
            </a:prstGeom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</a:rPr>
                <a:t>…</a:t>
              </a:r>
              <a:endParaRPr lang="zh-CN" altLang="en-US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94518" y="2093703"/>
              <a:ext cx="576000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811978" y="2093703"/>
              <a:ext cx="576000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70518" y="2093703"/>
              <a:ext cx="857256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</a:rPr>
                <a:t>…</a:t>
              </a:r>
              <a:endParaRPr lang="zh-CN" altLang="en-US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227774" y="2093703"/>
              <a:ext cx="576000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28728" y="16650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0</a:t>
              </a:r>
              <a:endParaRPr lang="zh-CN" altLang="en-US" sz="20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00232" y="16650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1</a:t>
              </a:r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71736" y="16650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latin typeface="宋体"/>
                  <a:ea typeface="宋体"/>
                </a:rPr>
                <a:t>…</a:t>
              </a:r>
              <a:endParaRPr lang="zh-CN" altLang="en-US" sz="20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7554" y="166507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/>
                <a:t>n</a:t>
              </a:r>
              <a:r>
                <a:rPr lang="en-US" altLang="zh-CN" sz="2000"/>
                <a:t>-1</a:t>
              </a:r>
              <a:endParaRPr lang="zh-CN" altLang="en-US" sz="20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3438" y="164305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latin typeface="宋体"/>
                  <a:ea typeface="宋体"/>
                </a:rPr>
                <a:t>…</a:t>
              </a:r>
              <a:endParaRPr lang="zh-CN" altLang="en-US" sz="2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45316" y="1665075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MaxSize-1</a:t>
              </a:r>
              <a:endParaRPr lang="zh-CN" altLang="en-US" sz="20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472" y="2093704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data</a:t>
              </a:r>
              <a:endParaRPr lang="zh-CN" altLang="en-US" sz="200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5400000" flipH="1" flipV="1">
              <a:off x="3501224" y="2736645"/>
              <a:ext cx="28575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28992" y="295096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top1</a:t>
              </a:r>
              <a:endParaRPr lang="zh-CN" altLang="en-US" sz="200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4858546" y="2735851"/>
              <a:ext cx="28575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86314" y="2950166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top2</a:t>
              </a:r>
              <a:endParaRPr lang="zh-CN" altLang="en-US" sz="2000"/>
            </a:p>
          </p:txBody>
        </p:sp>
        <p:sp>
          <p:nvSpPr>
            <p:cNvPr id="25" name="右大括号 24"/>
            <p:cNvSpPr/>
            <p:nvPr/>
          </p:nvSpPr>
          <p:spPr>
            <a:xfrm rot="5400000">
              <a:off x="2471604" y="2408149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14546" y="3665339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栈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7" name="右大括号 26"/>
            <p:cNvSpPr/>
            <p:nvPr/>
          </p:nvSpPr>
          <p:spPr>
            <a:xfrm rot="5400000">
              <a:off x="6027768" y="2386124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70710" y="3643314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栈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2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57224" y="4071942"/>
            <a:ext cx="7000924" cy="1823505"/>
            <a:chOff x="857224" y="4071942"/>
            <a:chExt cx="7000924" cy="1823505"/>
          </a:xfrm>
        </p:grpSpPr>
        <p:sp>
          <p:nvSpPr>
            <p:cNvPr id="29" name="TextBox 28"/>
            <p:cNvSpPr txBox="1"/>
            <p:nvPr/>
          </p:nvSpPr>
          <p:spPr>
            <a:xfrm>
              <a:off x="1357290" y="4572008"/>
              <a:ext cx="65008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>
                  <a:ea typeface="楷体" pitchFamily="49" charset="-122"/>
                  <a:cs typeface="Times New Roman" pitchFamily="18" charset="0"/>
                </a:rPr>
                <a:t>typedef struct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sz="2000">
                  <a:ea typeface="楷体" pitchFamily="49" charset="-122"/>
                  <a:cs typeface="Times New Roman" pitchFamily="18" charset="0"/>
                </a:rPr>
                <a:t>{     ElemType data[MaxSize];	//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存放共享栈中元素</a:t>
              </a:r>
            </a:p>
            <a:p>
              <a:pPr algn="l"/>
              <a:r>
                <a:rPr lang="en-US" sz="2000">
                  <a:ea typeface="楷体" pitchFamily="49" charset="-122"/>
                  <a:cs typeface="Times New Roman" pitchFamily="18" charset="0"/>
                </a:rPr>
                <a:t>       int top1，top2;		//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两个栈的栈顶指针</a:t>
              </a:r>
            </a:p>
            <a:p>
              <a:pPr algn="l"/>
              <a:r>
                <a:rPr lang="en-US" sz="2000">
                  <a:ea typeface="楷体" pitchFamily="49" charset="-122"/>
                  <a:cs typeface="Times New Roman" pitchFamily="18" charset="0"/>
                </a:rPr>
                <a:t>} </a:t>
              </a:r>
              <a:r>
                <a:rPr 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DStack</a:t>
              </a:r>
              <a:r>
                <a:rPr lang="en-US" sz="2000">
                  <a:ea typeface="楷体" pitchFamily="49" charset="-122"/>
                  <a:cs typeface="Times New Roman" pitchFamily="18" charset="0"/>
                </a:rPr>
                <a:t>;	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7224" y="4071942"/>
              <a:ext cx="2214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共享栈类型：</a:t>
              </a:r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22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23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500034" y="714356"/>
            <a:ext cx="7000924" cy="237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允许进行插入、删除操作的一端称为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栈顶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表的另一端称为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栈底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当栈中没有数据元素时，称为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空栈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栈的插入操作通常称为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进栈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入栈。</a:t>
            </a:r>
            <a:endParaRPr kumimoji="1" lang="en-US" altLang="zh-CN" sz="2200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栈的删除操作通常称为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退栈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出栈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3886200" y="4519634"/>
            <a:ext cx="685800" cy="1981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4716463" y="4414859"/>
            <a:ext cx="927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栈顶</a:t>
            </a: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4716463" y="6015059"/>
            <a:ext cx="8556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栈底</a:t>
            </a:r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2285984" y="5195918"/>
            <a:ext cx="1357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栈示意图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132138" y="3300434"/>
            <a:ext cx="1143000" cy="1223962"/>
            <a:chOff x="3132138" y="3300434"/>
            <a:chExt cx="1143000" cy="1223962"/>
          </a:xfrm>
        </p:grpSpPr>
        <p:sp>
          <p:nvSpPr>
            <p:cNvPr id="201739" name="Text Box 11"/>
            <p:cNvSpPr txBox="1">
              <a:spLocks noChangeArrowheads="1"/>
            </p:cNvSpPr>
            <p:nvPr/>
          </p:nvSpPr>
          <p:spPr bwMode="auto">
            <a:xfrm>
              <a:off x="3132138" y="3300434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进栈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594100" y="3711596"/>
              <a:ext cx="444500" cy="812800"/>
            </a:xfrm>
            <a:custGeom>
              <a:avLst/>
              <a:gdLst>
                <a:gd name="connsiteX0" fmla="*/ 0 w 444500"/>
                <a:gd name="connsiteY0" fmla="*/ 0 h 812800"/>
                <a:gd name="connsiteX1" fmla="*/ 266700 w 444500"/>
                <a:gd name="connsiteY1" fmla="*/ 241300 h 812800"/>
                <a:gd name="connsiteX2" fmla="*/ 444500 w 444500"/>
                <a:gd name="connsiteY2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500" h="812800">
                  <a:moveTo>
                    <a:pt x="0" y="0"/>
                  </a:moveTo>
                  <a:cubicBezTo>
                    <a:pt x="96308" y="52916"/>
                    <a:pt x="192617" y="105833"/>
                    <a:pt x="266700" y="241300"/>
                  </a:cubicBezTo>
                  <a:cubicBezTo>
                    <a:pt x="340783" y="376767"/>
                    <a:pt x="392641" y="594783"/>
                    <a:pt x="444500" y="812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94200" y="3300434"/>
            <a:ext cx="1249362" cy="1223962"/>
            <a:chOff x="4394200" y="3300434"/>
            <a:chExt cx="1249362" cy="1223962"/>
          </a:xfrm>
        </p:grpSpPr>
        <p:sp>
          <p:nvSpPr>
            <p:cNvPr id="201738" name="Text Box 10"/>
            <p:cNvSpPr txBox="1">
              <a:spLocks noChangeArrowheads="1"/>
            </p:cNvSpPr>
            <p:nvPr/>
          </p:nvSpPr>
          <p:spPr bwMode="auto">
            <a:xfrm>
              <a:off x="4500562" y="3300434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出栈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394200" y="3695720"/>
              <a:ext cx="392114" cy="828676"/>
            </a:xfrm>
            <a:custGeom>
              <a:avLst/>
              <a:gdLst>
                <a:gd name="connsiteX0" fmla="*/ 0 w 266700"/>
                <a:gd name="connsiteY0" fmla="*/ 825500 h 825500"/>
                <a:gd name="connsiteX1" fmla="*/ 63500 w 266700"/>
                <a:gd name="connsiteY1" fmla="*/ 482600 h 825500"/>
                <a:gd name="connsiteX2" fmla="*/ 266700 w 266700"/>
                <a:gd name="connsiteY2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700" h="825500">
                  <a:moveTo>
                    <a:pt x="0" y="825500"/>
                  </a:moveTo>
                  <a:cubicBezTo>
                    <a:pt x="9525" y="722841"/>
                    <a:pt x="19050" y="620183"/>
                    <a:pt x="63500" y="482600"/>
                  </a:cubicBezTo>
                  <a:cubicBezTo>
                    <a:pt x="107950" y="345017"/>
                    <a:pt x="187325" y="172508"/>
                    <a:pt x="266700" y="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1472" y="142852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栈的几个概念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17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017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/>
      <p:bldP spid="201736" grpId="1"/>
      <p:bldP spid="201737" grpId="0"/>
      <p:bldP spid="20173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539750" y="260350"/>
            <a:ext cx="81359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栈的主要特点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是“后进先出”，即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后进栈的元素先出栈。栈也称为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后进先出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71604" y="1759120"/>
            <a:ext cx="5429288" cy="3743841"/>
            <a:chOff x="1214414" y="1759120"/>
            <a:chExt cx="5429288" cy="3743841"/>
          </a:xfrm>
        </p:grpSpPr>
        <p:pic>
          <p:nvPicPr>
            <p:cNvPr id="112653" name="Picture 1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14612" y="4071942"/>
              <a:ext cx="2253930" cy="893334"/>
            </a:xfrm>
            <a:prstGeom prst="rect">
              <a:avLst/>
            </a:prstGeom>
            <a:noFill/>
          </p:spPr>
        </p:pic>
        <p:pic>
          <p:nvPicPr>
            <p:cNvPr id="112655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19998" y="1759120"/>
              <a:ext cx="2380630" cy="1026938"/>
            </a:xfrm>
            <a:prstGeom prst="rect">
              <a:avLst/>
            </a:prstGeom>
            <a:noFill/>
          </p:spPr>
        </p:pic>
        <p:sp>
          <p:nvSpPr>
            <p:cNvPr id="112658" name="Text Box 18"/>
            <p:cNvSpPr txBox="1">
              <a:spLocks noChangeArrowheads="1"/>
            </p:cNvSpPr>
            <p:nvPr/>
          </p:nvSpPr>
          <p:spPr bwMode="auto">
            <a:xfrm>
              <a:off x="4357686" y="3071810"/>
              <a:ext cx="2286016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走进死胡同的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5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人要按相反次序退出</a:t>
              </a:r>
            </a:p>
          </p:txBody>
        </p:sp>
        <p:sp>
          <p:nvSpPr>
            <p:cNvPr id="112659" name="Text Box 19"/>
            <p:cNvSpPr txBox="1">
              <a:spLocks noChangeArrowheads="1"/>
            </p:cNvSpPr>
            <p:nvPr/>
          </p:nvSpPr>
          <p:spPr bwMode="auto">
            <a:xfrm>
              <a:off x="1214414" y="3071810"/>
              <a:ext cx="2390762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假设死胡同的宽度恰好只够正一个人</a:t>
              </a:r>
            </a:p>
          </p:txBody>
        </p:sp>
        <p:sp>
          <p:nvSpPr>
            <p:cNvPr id="112660" name="Text Box 20"/>
            <p:cNvSpPr txBox="1">
              <a:spLocks noChangeArrowheads="1"/>
            </p:cNvSpPr>
            <p:nvPr/>
          </p:nvSpPr>
          <p:spPr bwMode="auto">
            <a:xfrm>
              <a:off x="2571736" y="5072074"/>
              <a:ext cx="2786082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死胡同就是一个栈！</a:t>
              </a: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713058" y="2993066"/>
              <a:ext cx="216000" cy="936000"/>
            </a:xfrm>
            <a:prstGeom prst="downArrow">
              <a:avLst/>
            </a:prstGeom>
            <a:ln>
              <a:tailEnd type="triangle" w="med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00100" y="150017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3276600" y="1989138"/>
            <a:ext cx="4176713" cy="1214142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栈和线性表有什么不同？</a:t>
            </a:r>
          </a:p>
        </p:txBody>
      </p:sp>
      <p:pic>
        <p:nvPicPr>
          <p:cNvPr id="159752" name="Picture 8" descr="u=747280111,2892026355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341438"/>
            <a:ext cx="3025775" cy="2274887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468313" y="482476"/>
            <a:ext cx="807720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b="0" dirty="0">
                <a:ea typeface="楷体" pitchFamily="49" charset="-122"/>
                <a:cs typeface="Times New Roman" pitchFamily="18" charset="0"/>
              </a:rPr>
              <a:t>　 </a:t>
            </a:r>
            <a:r>
              <a:rPr kumimoji="1" lang="en-US" altLang="zh-CN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kumimoji="1" lang="en-US" altLang="zh-CN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设一个栈的输入序列为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，则借助一个栈所得到的输出序列不可能是</a:t>
            </a:r>
            <a:r>
              <a:rPr kumimoji="1" lang="zh-CN" altLang="en-US" u="sng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A. 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		B.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 d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	C. 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		D. 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3492500" y="3995871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4429125" y="3995871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3492500" y="5816733"/>
            <a:ext cx="9366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771775" y="3486283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a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2338388" y="3486283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b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979613" y="3486283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c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546225" y="3486283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969964" y="2628201"/>
            <a:ext cx="3459160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选项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是不可能的</a:t>
            </a:r>
            <a:r>
              <a:rPr lang="zh-CN" altLang="en-US" sz="3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？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3779838" y="6011996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栈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4932363" y="4211771"/>
            <a:ext cx="31686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下一步不可能出栈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4 0.01088 C 0.02066 0.00949 0.02204 0.0081 0.03194 0.01088 C 0.04184 0.01366 0.06753 0.01922 0.07916 0.02755 C 0.09079 0.03588 0.09635 0.02107 0.10139 0.06088 C 0.10642 0.1007 0.10798 0.18357 0.10972 0.26644 " pathEditMode="fixed" rAng="0" ptsTypes="aaaaA">
                                      <p:cBhvr>
                                        <p:cTn id="6" dur="2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 -0.00301 C 0.03542 -0.00417 0.0434 -0.00509 0.05677 -0.00301 C 0.07014 -0.00092 0.09132 0.00185 0.10816 0.00995 C 0.125 0.01806 0.14965 0.01296 0.15816 0.04514 C 0.16667 0.07732 0.1592 0.16968 0.15955 0.2025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23 C 0.01129 -0.00208 0.02275 -0.0037 0.04306 -0.00023 C 0.06337 0.00324 0.10053 0.01065 0.12223 0.02014 C 0.14393 0.02963 0.16129 0.03727 0.17362 0.05718 C 0.18594 0.07709 0.19132 0.12222 0.19601 0.13935 " pathEditMode="fixed" rAng="0" ptsTypes="aaaaa">
                                      <p:cBhvr>
                                        <p:cTn id="14" dur="20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0" y="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0139 C 0.02187 -0.00092 0.05069 -0.00231 0.075 0.00162 C 0.0993 0.00556 0.13385 0.01482 0.15694 0.02199 C 0.18003 0.02917 0.19965 0.03449 0.21389 0.04422 C 0.22812 0.05394 0.23611 0.07269 0.24201 0.0801 " pathEditMode="fixed" rAng="0" ptsTypes="aaaaa">
                                      <p:cBhvr>
                                        <p:cTn id="18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00" y="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76 0.08079 C 0.23316 0.06227 0.22673 0.04398 0.24531 0.03079 C 0.26389 0.0176 0.30729 0.00926 0.35087 0.00116 " pathEditMode="fixed" rAng="0" ptsTypes="aaA">
                                      <p:cBhvr>
                                        <p:cTn id="22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0" y="-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83976" grpId="0"/>
      <p:bldP spid="83977" grpId="0"/>
      <p:bldP spid="83978" grpId="0"/>
      <p:bldP spid="83978" grpId="1"/>
      <p:bldP spid="839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666858"/>
            <a:ext cx="8643998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3-3】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一个栈的入栈序列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…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 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，其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出栈序列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p</a:t>
            </a:r>
            <a:r>
              <a:rPr lang="en-US" altLang="zh-CN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…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i="1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，则</a:t>
            </a:r>
            <a:r>
              <a:rPr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可能取值的个数是</a:t>
            </a:r>
            <a:r>
              <a:rPr lang="zh-CN" altLang="en-US" u="sng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A.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           </a:t>
            </a:r>
            <a:r>
              <a:rPr lang="en-US" altLang="zh-CN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B.</a:t>
            </a:r>
            <a:r>
              <a:rPr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C.</a:t>
            </a:r>
            <a:r>
              <a:rPr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           D. 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无法确定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643042" y="3024312"/>
            <a:ext cx="4975260" cy="3429024"/>
            <a:chOff x="2000232" y="2643182"/>
            <a:chExt cx="4975260" cy="3429024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492500" y="3686749"/>
              <a:ext cx="0" cy="18002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4429125" y="3686749"/>
              <a:ext cx="0" cy="18002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492500" y="5507611"/>
              <a:ext cx="93662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3779838" y="57028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栈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46810" y="4978611"/>
              <a:ext cx="468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40144" y="4546608"/>
              <a:ext cx="468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190" y="3264099"/>
              <a:ext cx="46800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3570" y="3264099"/>
              <a:ext cx="468000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7422" y="3357562"/>
              <a:ext cx="10001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i="1">
                  <a:sym typeface="Symbol"/>
                </a:rPr>
                <a:t>n</a:t>
              </a:r>
              <a:r>
                <a:rPr lang="en-US" altLang="zh-CN" sz="2000">
                  <a:sym typeface="Symbol"/>
                </a:rPr>
                <a:t>  </a:t>
              </a:r>
              <a:r>
                <a:rPr lang="en-US" altLang="zh-CN" sz="2000">
                  <a:latin typeface="宋体"/>
                  <a:ea typeface="宋体"/>
                  <a:sym typeface="Symbol"/>
                </a:rPr>
                <a:t>…</a:t>
              </a:r>
              <a:r>
                <a:rPr lang="en-US" altLang="zh-CN" sz="2000">
                  <a:sym typeface="Symbol"/>
                </a:rPr>
                <a:t>   </a:t>
              </a:r>
              <a:r>
                <a:rPr lang="en-US" altLang="zh-CN" sz="2000" dirty="0"/>
                <a:t>4</a:t>
              </a:r>
              <a:endParaRPr lang="zh-CN" alt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0914" y="3929066"/>
              <a:ext cx="22145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不可能是</a:t>
              </a:r>
              <a:r>
                <a:rPr lang="en-US" altLang="zh-CN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和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</a:p>
            <a:p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共有</a:t>
              </a:r>
              <a:r>
                <a:rPr lang="en-US" altLang="zh-CN" sz="2200" i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200">
                  <a:solidFill>
                    <a:srgbClr val="FF0000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可能</a:t>
              </a:r>
              <a:endPara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5" name="直接箭头连接符 14"/>
            <p:cNvCxnSpPr>
              <a:stCxn id="13" idx="0"/>
              <a:endCxn id="11" idx="2"/>
            </p:cNvCxnSpPr>
            <p:nvPr/>
          </p:nvCxnSpPr>
          <p:spPr>
            <a:xfrm rot="5400000" flipH="1" flipV="1">
              <a:off x="5694291" y="3745788"/>
              <a:ext cx="357190" cy="936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00232" y="2643182"/>
              <a:ext cx="4000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/>
                <a:t>1</a:t>
              </a:r>
              <a:r>
                <a:rPr lang="zh-CN" altLang="en-US" sz="2200"/>
                <a:t>、</a:t>
              </a:r>
              <a:r>
                <a:rPr lang="en-US" altLang="zh-CN" sz="2200"/>
                <a:t>2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进栈，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 3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出栈的结果：</a:t>
              </a:r>
              <a:endParaRPr lang="zh-CN" altLang="en-US" sz="2200"/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 rot="240349">
            <a:off x="684213" y="1285860"/>
            <a:ext cx="5338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栈的几种基本运算如下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    </a:t>
            </a:r>
            <a:endParaRPr kumimoji="1" lang="en-US" altLang="zh-CN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827088" y="2000802"/>
            <a:ext cx="7704137" cy="3785652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ts val="3200"/>
              </a:lnSpc>
            </a:pPr>
            <a:r>
              <a:rPr kumimoji="1"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  </a:t>
            </a:r>
            <a:r>
              <a:rPr kumimoji="1"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(&amp;s)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初始化栈。构造一个空栈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   </a:t>
            </a:r>
            <a:r>
              <a:rPr kumimoji="1"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(&amp;s)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销毁栈。释放栈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占用的存储空间。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   </a:t>
            </a:r>
            <a:r>
              <a:rPr kumimoji="1"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StackEmpty(s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判断栈是否为空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为空，则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返回真；否则返回假。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    </a:t>
            </a:r>
            <a:r>
              <a:rPr kumimoji="1"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Push(&amp;S</a:t>
            </a:r>
            <a:r>
              <a:rPr kumimoji="1" lang="zh-CN" altLang="en-US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进栈。将元素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中作为栈顶元素。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    </a:t>
            </a:r>
            <a:r>
              <a:rPr kumimoji="1"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Pop(&amp;s</a:t>
            </a:r>
            <a:r>
              <a:rPr kumimoji="1" lang="zh-CN" altLang="en-US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2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出栈。从栈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中退出栈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顶元素，并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将其值赋给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    </a:t>
            </a:r>
            <a:r>
              <a:rPr kumimoji="1"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GetTop(s</a:t>
            </a:r>
            <a:r>
              <a:rPr kumimoji="1" lang="zh-CN" altLang="en-US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2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取栈顶元素。返回当前的栈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顶元素，并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将其值赋给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b="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8208962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栈抽象数据类型＝逻辑结构＋基本运算（运算描述）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42910" y="749293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栈中元素逻辑关系与线性表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的相同，栈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可以采用与线性表相同的存储结构。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722543" y="1963739"/>
            <a:ext cx="777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栈</a:t>
            </a: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444729" y="2466976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3371829" y="2466976"/>
            <a:ext cx="406400" cy="58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43042" y="3114676"/>
            <a:ext cx="151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顺序栈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514704" y="3114676"/>
            <a:ext cx="1081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链栈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000628" y="1963739"/>
            <a:ext cx="135732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027592" y="3114676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5603854" y="2395539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9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2205</TotalTime>
  <Words>1251</Words>
  <Application>Microsoft Office PowerPoint</Application>
  <PresentationFormat>全屏显示(4:3)</PresentationFormat>
  <Paragraphs>319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788</cp:revision>
  <dcterms:created xsi:type="dcterms:W3CDTF">2004-04-04T02:09:16Z</dcterms:created>
  <dcterms:modified xsi:type="dcterms:W3CDTF">2018-10-15T00:50:45Z</dcterms:modified>
</cp:coreProperties>
</file>