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9"/>
  </p:notesMasterIdLst>
  <p:sldIdLst>
    <p:sldId id="421" r:id="rId2"/>
    <p:sldId id="317" r:id="rId3"/>
    <p:sldId id="272" r:id="rId4"/>
    <p:sldId id="273" r:id="rId5"/>
    <p:sldId id="274" r:id="rId6"/>
    <p:sldId id="276" r:id="rId7"/>
    <p:sldId id="277" r:id="rId8"/>
    <p:sldId id="278" r:id="rId9"/>
    <p:sldId id="279" r:id="rId10"/>
    <p:sldId id="433" r:id="rId11"/>
    <p:sldId id="318" r:id="rId12"/>
    <p:sldId id="424" r:id="rId13"/>
    <p:sldId id="425" r:id="rId14"/>
    <p:sldId id="283" r:id="rId15"/>
    <p:sldId id="432" r:id="rId16"/>
    <p:sldId id="431" r:id="rId17"/>
    <p:sldId id="429" r:id="rId1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660066"/>
    <a:srgbClr val="FF0000"/>
    <a:srgbClr val="666699"/>
    <a:srgbClr val="F8BFBE"/>
    <a:srgbClr val="0080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9" autoAdjust="0"/>
    <p:restoredTop sz="94682" autoAdjust="0"/>
  </p:normalViewPr>
  <p:slideViewPr>
    <p:cSldViewPr>
      <p:cViewPr varScale="1">
        <p:scale>
          <a:sx n="69" d="100"/>
          <a:sy n="69" d="100"/>
        </p:scale>
        <p:origin x="14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16FCF211-E3CB-4503-8179-86F7EE408A9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721E-CB7A-4D0F-AC1A-9442BEBBE8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B3E3-D642-4134-B91F-8A6F8172910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5410-020D-48AA-B240-533C789ABE5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C1E62DCF-ADA9-43A9-B8D2-B33DA28B5001}" type="slidenum">
              <a:rPr lang="en-US" altLang="zh-CN" smtClean="0"/>
              <a:pPr/>
              <a:t>‹#›</a:t>
            </a:fld>
            <a:r>
              <a:rPr lang="en-US" altLang="zh-CN"/>
              <a:t>/16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2841-857A-4A9F-A459-E6D622719AE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9E0F-AFE5-4D5E-8CFD-1DB54A441DF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31B9-03CB-4BE6-94C3-2FF607DEBE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16F9-62D9-4954-998C-4BE1DBC63E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9163BB49-B806-4189-AFFA-6FA806404268}" type="slidenum">
              <a:rPr lang="en-US" altLang="zh-CN" smtClean="0"/>
              <a:pPr/>
              <a:t>‹#›</a:t>
            </a:fld>
            <a:r>
              <a:rPr lang="en-US" altLang="zh-CN"/>
              <a:t>/17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4DA1F53F-4CB4-4971-9194-B168C3878C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16667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B131-CCB9-45DD-AE27-F40DF063938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F93B-5658-445F-A346-5C6E5635FF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88366-8C0C-4B08-89B2-3C44616032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-142908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9683" name="Rectangle 3"/>
          <p:cNvSpPr>
            <a:spLocks noChangeArrowheads="1"/>
          </p:cNvSpPr>
          <p:nvPr/>
        </p:nvSpPr>
        <p:spPr bwMode="auto">
          <a:xfrm>
            <a:off x="3357554" y="2285992"/>
            <a:ext cx="3044809" cy="936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</a:t>
            </a:r>
          </a:p>
          <a:p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i="1" baseline="-25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en-US" altLang="zh-CN" sz="20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i="1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199684" name="AutoShape 4"/>
          <p:cNvSpPr>
            <a:spLocks noChangeArrowheads="1"/>
          </p:cNvSpPr>
          <p:nvPr/>
        </p:nvSpPr>
        <p:spPr bwMode="auto">
          <a:xfrm>
            <a:off x="4894294" y="3438517"/>
            <a:ext cx="360363" cy="1155696"/>
          </a:xfrm>
          <a:prstGeom prst="downArrow">
            <a:avLst>
              <a:gd name="adj1" fmla="val 50000"/>
              <a:gd name="adj2" fmla="val 59912"/>
            </a:avLst>
          </a:prstGeom>
          <a:solidFill>
            <a:srgbClr val="008000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5249931" y="3594081"/>
            <a:ext cx="92238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映射</a:t>
            </a:r>
          </a:p>
        </p:txBody>
      </p:sp>
      <p:sp>
        <p:nvSpPr>
          <p:cNvPr id="199705" name="Text Box 25"/>
          <p:cNvSpPr txBox="1">
            <a:spLocks noChangeArrowheads="1"/>
          </p:cNvSpPr>
          <p:nvPr/>
        </p:nvSpPr>
        <p:spPr bwMode="auto">
          <a:xfrm>
            <a:off x="212758" y="2879701"/>
            <a:ext cx="1358846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199706" name="Text Box 26"/>
          <p:cNvSpPr txBox="1">
            <a:spLocks noChangeArrowheads="1"/>
          </p:cNvSpPr>
          <p:nvPr/>
        </p:nvSpPr>
        <p:spPr bwMode="auto">
          <a:xfrm>
            <a:off x="284196" y="4973650"/>
            <a:ext cx="1358846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199707" name="AutoShape 27"/>
          <p:cNvSpPr>
            <a:spLocks noChangeArrowheads="1"/>
          </p:cNvSpPr>
          <p:nvPr/>
        </p:nvSpPr>
        <p:spPr bwMode="auto">
          <a:xfrm>
            <a:off x="717582" y="3629017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solidFill>
            <a:srgbClr val="0080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>
              <a:solidFill>
                <a:srgbClr val="660066"/>
              </a:solidFill>
            </a:endParaRPr>
          </a:p>
        </p:txBody>
      </p:sp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1846294" y="495140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/>
          </a:p>
        </p:txBody>
      </p:sp>
      <p:sp>
        <p:nvSpPr>
          <p:cNvPr id="199704" name="Text Box 24"/>
          <p:cNvSpPr txBox="1">
            <a:spLocks noChangeArrowheads="1"/>
          </p:cNvSpPr>
          <p:nvPr/>
        </p:nvSpPr>
        <p:spPr bwMode="auto">
          <a:xfrm>
            <a:off x="3892577" y="5951535"/>
            <a:ext cx="235745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一个</a:t>
            </a:r>
            <a:r>
              <a:rPr kumimoji="1"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链栈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的示意图</a:t>
            </a:r>
          </a:p>
        </p:txBody>
      </p:sp>
      <p:sp>
        <p:nvSpPr>
          <p:cNvPr id="199708" name="Rectangle 28"/>
          <p:cNvSpPr>
            <a:spLocks noChangeArrowheads="1"/>
          </p:cNvSpPr>
          <p:nvPr/>
        </p:nvSpPr>
        <p:spPr bwMode="auto">
          <a:xfrm>
            <a:off x="2376519" y="495140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/>
          </a:p>
        </p:txBody>
      </p:sp>
      <p:sp>
        <p:nvSpPr>
          <p:cNvPr id="199709" name="Rectangle 29"/>
          <p:cNvSpPr>
            <a:spLocks noChangeArrowheads="1"/>
          </p:cNvSpPr>
          <p:nvPr/>
        </p:nvSpPr>
        <p:spPr bwMode="auto">
          <a:xfrm>
            <a:off x="3346482" y="495140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9710" name="Rectangle 30"/>
          <p:cNvSpPr>
            <a:spLocks noChangeArrowheads="1"/>
          </p:cNvSpPr>
          <p:nvPr/>
        </p:nvSpPr>
        <p:spPr bwMode="auto">
          <a:xfrm>
            <a:off x="3851307" y="495140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9711" name="Line 31"/>
          <p:cNvSpPr>
            <a:spLocks noChangeShapeType="1"/>
          </p:cNvSpPr>
          <p:nvPr/>
        </p:nvSpPr>
        <p:spPr bwMode="auto">
          <a:xfrm>
            <a:off x="2590832" y="5167304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9712" name="Rectangle 32"/>
          <p:cNvSpPr>
            <a:spLocks noChangeArrowheads="1"/>
          </p:cNvSpPr>
          <p:nvPr/>
        </p:nvSpPr>
        <p:spPr bwMode="auto">
          <a:xfrm>
            <a:off x="4859369" y="495140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99713" name="Rectangle 33"/>
          <p:cNvSpPr>
            <a:spLocks noChangeArrowheads="1"/>
          </p:cNvSpPr>
          <p:nvPr/>
        </p:nvSpPr>
        <p:spPr bwMode="auto">
          <a:xfrm>
            <a:off x="5364194" y="495140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9714" name="Line 34"/>
          <p:cNvSpPr>
            <a:spLocks noChangeShapeType="1"/>
          </p:cNvSpPr>
          <p:nvPr/>
        </p:nvSpPr>
        <p:spPr bwMode="auto">
          <a:xfrm>
            <a:off x="4103719" y="5167304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9715" name="Rectangle 35"/>
          <p:cNvSpPr>
            <a:spLocks noChangeArrowheads="1"/>
          </p:cNvSpPr>
          <p:nvPr/>
        </p:nvSpPr>
        <p:spPr bwMode="auto">
          <a:xfrm>
            <a:off x="8028019" y="495140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199716" name="Rectangle 36"/>
          <p:cNvSpPr>
            <a:spLocks noChangeArrowheads="1"/>
          </p:cNvSpPr>
          <p:nvPr/>
        </p:nvSpPr>
        <p:spPr bwMode="auto">
          <a:xfrm>
            <a:off x="8532844" y="495140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199717" name="Line 37"/>
          <p:cNvSpPr>
            <a:spLocks noChangeShapeType="1"/>
          </p:cNvSpPr>
          <p:nvPr/>
        </p:nvSpPr>
        <p:spPr bwMode="auto">
          <a:xfrm>
            <a:off x="7272369" y="5167304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9718" name="Line 38"/>
          <p:cNvSpPr>
            <a:spLocks noChangeShapeType="1"/>
          </p:cNvSpPr>
          <p:nvPr/>
        </p:nvSpPr>
        <p:spPr bwMode="auto">
          <a:xfrm>
            <a:off x="5615019" y="5167304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9719" name="Text Box 39"/>
          <p:cNvSpPr txBox="1">
            <a:spLocks noChangeArrowheads="1"/>
          </p:cNvSpPr>
          <p:nvPr/>
        </p:nvSpPr>
        <p:spPr bwMode="auto">
          <a:xfrm>
            <a:off x="6437344" y="4926004"/>
            <a:ext cx="8651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lang="en-US" altLang="zh-CN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9720" name="Arc 40"/>
          <p:cNvSpPr>
            <a:spLocks/>
          </p:cNvSpPr>
          <p:nvPr/>
        </p:nvSpPr>
        <p:spPr bwMode="auto">
          <a:xfrm>
            <a:off x="1943132" y="4591042"/>
            <a:ext cx="360362" cy="3603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721" name="Text Box 41"/>
          <p:cNvSpPr txBox="1">
            <a:spLocks noChangeArrowheads="1"/>
          </p:cNvSpPr>
          <p:nvPr/>
        </p:nvSpPr>
        <p:spPr bwMode="auto">
          <a:xfrm>
            <a:off x="1511332" y="4303704"/>
            <a:ext cx="4318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s</a:t>
            </a:r>
          </a:p>
        </p:txBody>
      </p:sp>
      <p:sp>
        <p:nvSpPr>
          <p:cNvPr id="199722" name="Text Box 42"/>
          <p:cNvSpPr txBox="1">
            <a:spLocks noChangeArrowheads="1"/>
          </p:cNvSpPr>
          <p:nvPr/>
        </p:nvSpPr>
        <p:spPr bwMode="auto">
          <a:xfrm>
            <a:off x="3321105" y="4408417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栈顶</a:t>
            </a:r>
          </a:p>
        </p:txBody>
      </p:sp>
      <p:sp>
        <p:nvSpPr>
          <p:cNvPr id="199723" name="Text Box 43"/>
          <p:cNvSpPr txBox="1">
            <a:spLocks noChangeArrowheads="1"/>
          </p:cNvSpPr>
          <p:nvPr/>
        </p:nvSpPr>
        <p:spPr bwMode="auto">
          <a:xfrm>
            <a:off x="8028083" y="4408417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栈底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3035353" y="4308461"/>
            <a:ext cx="1571636" cy="1357322"/>
          </a:xfrm>
          <a:prstGeom prst="roundRect">
            <a:avLst/>
          </a:prstGeom>
          <a:ln w="28575">
            <a:solidFill>
              <a:srgbClr val="FF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 Box 4" descr="蓝色面巾纸"/>
          <p:cNvSpPr txBox="1">
            <a:spLocks noChangeArrowheads="1"/>
          </p:cNvSpPr>
          <p:nvPr/>
        </p:nvSpPr>
        <p:spPr bwMode="auto">
          <a:xfrm>
            <a:off x="323850" y="333375"/>
            <a:ext cx="7272338" cy="559897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3.1.3  </a:t>
            </a:r>
            <a:r>
              <a:rPr kumimoji="1" lang="zh-CN" altLang="en-US" sz="28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栈的链式存储结构及其基本运算的实现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 </a:t>
            </a:r>
            <a:endParaRPr kumimoji="1" lang="zh-CN" altLang="en-US" sz="2800" dirty="0">
              <a:solidFill>
                <a:srgbClr val="FF3300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357158" y="1142984"/>
            <a:ext cx="82788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采用链表存储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的栈称为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链栈，这里采用带头结点的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单链表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实现。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928670"/>
            <a:ext cx="7000924" cy="1200329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链栈和顺序栈两种存储结构有什么不同？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10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685800" y="1069975"/>
            <a:ext cx="76962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3-5</a:t>
            </a: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编写一个算法判断输入的表达式中括号是否配对（假设只含有左、右圆括号）。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00034" y="2357430"/>
            <a:ext cx="7981950" cy="1550233"/>
            <a:chOff x="785786" y="2357430"/>
            <a:chExt cx="7981950" cy="1550233"/>
          </a:xfrm>
        </p:grpSpPr>
        <p:sp>
          <p:nvSpPr>
            <p:cNvPr id="67588" name="Text Box 4"/>
            <p:cNvSpPr txBox="1">
              <a:spLocks noChangeArrowheads="1"/>
            </p:cNvSpPr>
            <p:nvPr/>
          </p:nvSpPr>
          <p:spPr bwMode="auto">
            <a:xfrm>
              <a:off x="785786" y="2928934"/>
              <a:ext cx="7981950" cy="978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perspectiveLeft"/>
              <a:lightRig rig="threePt" dir="t"/>
            </a:scene3d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dirty="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      </a:t>
              </a:r>
              <a:r>
                <a:rPr kumimoji="1" lang="zh-CN" altLang="en-US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一个表达式中的左右括号是按</a:t>
              </a:r>
              <a:r>
                <a:rPr kumimoji="1" lang="zh-CN" altLang="en-US" dirty="0">
                  <a:solidFill>
                    <a:srgbClr val="C00000"/>
                  </a:solidFill>
                  <a:ea typeface="楷体" pitchFamily="49" charset="-122"/>
                  <a:cs typeface="Times New Roman" pitchFamily="18" charset="0"/>
                </a:rPr>
                <a:t>最近位置配对</a:t>
              </a:r>
              <a:r>
                <a:rPr kumimoji="1" lang="zh-CN" altLang="en-US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的。所以利用一个栈来进行求解。这里采用链栈。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42976" y="2357430"/>
              <a:ext cx="2143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FF00FF"/>
                  </a:solidFill>
                  <a:latin typeface="黑体" pitchFamily="49" charset="-122"/>
                  <a:ea typeface="黑体" pitchFamily="49" charset="-122"/>
                </a:rPr>
                <a:t>算法设计思路</a:t>
              </a: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11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Line 4"/>
          <p:cNvSpPr>
            <a:spLocks noChangeShapeType="1"/>
          </p:cNvSpPr>
          <p:nvPr/>
        </p:nvSpPr>
        <p:spPr bwMode="auto">
          <a:xfrm>
            <a:off x="1476375" y="2852738"/>
            <a:ext cx="0" cy="21605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57" name="Line 5"/>
          <p:cNvSpPr>
            <a:spLocks noChangeShapeType="1"/>
          </p:cNvSpPr>
          <p:nvPr/>
        </p:nvSpPr>
        <p:spPr bwMode="auto">
          <a:xfrm>
            <a:off x="1476375" y="5013325"/>
            <a:ext cx="11525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58" name="Line 6"/>
          <p:cNvSpPr>
            <a:spLocks noChangeShapeType="1"/>
          </p:cNvSpPr>
          <p:nvPr/>
        </p:nvSpPr>
        <p:spPr bwMode="auto">
          <a:xfrm>
            <a:off x="2628900" y="2852738"/>
            <a:ext cx="0" cy="21605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59" name="Text Box 7"/>
          <p:cNvSpPr txBox="1">
            <a:spLocks noChangeArrowheads="1"/>
          </p:cNvSpPr>
          <p:nvPr/>
        </p:nvSpPr>
        <p:spPr bwMode="auto">
          <a:xfrm>
            <a:off x="642910" y="1571612"/>
            <a:ext cx="338455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例如：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exp=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(()))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”</a:t>
            </a:r>
            <a:endParaRPr lang="en-US" altLang="zh-CN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2762" name="Text Box 10"/>
          <p:cNvSpPr txBox="1">
            <a:spLocks noChangeArrowheads="1"/>
          </p:cNvSpPr>
          <p:nvPr/>
        </p:nvSpPr>
        <p:spPr bwMode="auto">
          <a:xfrm>
            <a:off x="3346451" y="3034787"/>
            <a:ext cx="215424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② ‘(‘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进栈</a:t>
            </a:r>
          </a:p>
        </p:txBody>
      </p:sp>
      <p:sp>
        <p:nvSpPr>
          <p:cNvPr id="202763" name="Text Box 11"/>
          <p:cNvSpPr txBox="1">
            <a:spLocks noChangeArrowheads="1"/>
          </p:cNvSpPr>
          <p:nvPr/>
        </p:nvSpPr>
        <p:spPr bwMode="auto">
          <a:xfrm>
            <a:off x="1692275" y="4463547"/>
            <a:ext cx="647700" cy="3942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(</a:t>
            </a:r>
          </a:p>
        </p:txBody>
      </p:sp>
      <p:sp>
        <p:nvSpPr>
          <p:cNvPr id="202764" name="Text Box 12"/>
          <p:cNvSpPr txBox="1">
            <a:spLocks noChangeArrowheads="1"/>
          </p:cNvSpPr>
          <p:nvPr/>
        </p:nvSpPr>
        <p:spPr bwMode="auto">
          <a:xfrm>
            <a:off x="3349625" y="4529088"/>
            <a:ext cx="400845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⑤ 遇到’</a:t>
            </a:r>
            <a:r>
              <a:rPr lang="en-US" altLang="zh-CN" sz="18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8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’</a:t>
            </a:r>
            <a:r>
              <a:rPr lang="zh-CN" altLang="en-US" sz="18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，栈为空，返回</a:t>
            </a:r>
            <a:r>
              <a:rPr lang="en-US" altLang="zh-CN" sz="1800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false</a:t>
            </a:r>
          </a:p>
        </p:txBody>
      </p:sp>
      <p:sp>
        <p:nvSpPr>
          <p:cNvPr id="202769" name="Text Box 17"/>
          <p:cNvSpPr txBox="1">
            <a:spLocks noChangeArrowheads="1"/>
          </p:cNvSpPr>
          <p:nvPr/>
        </p:nvSpPr>
        <p:spPr bwMode="auto">
          <a:xfrm>
            <a:off x="395289" y="620713"/>
            <a:ext cx="4533902" cy="457200"/>
          </a:xfrm>
          <a:prstGeom prst="rect">
            <a:avLst/>
          </a:prstGeom>
          <a:solidFill>
            <a:srgbClr val="0080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表达式括号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不配对</a:t>
            </a: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情况的演示</a:t>
            </a:r>
          </a:p>
        </p:txBody>
      </p:sp>
      <p:sp>
        <p:nvSpPr>
          <p:cNvPr id="202760" name="Text Box 8"/>
          <p:cNvSpPr txBox="1">
            <a:spLocks noChangeArrowheads="1"/>
          </p:cNvSpPr>
          <p:nvPr/>
        </p:nvSpPr>
        <p:spPr bwMode="auto">
          <a:xfrm>
            <a:off x="3346451" y="2509838"/>
            <a:ext cx="165417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① ‘(‘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进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栈</a:t>
            </a:r>
          </a:p>
        </p:txBody>
      </p:sp>
      <p:sp>
        <p:nvSpPr>
          <p:cNvPr id="202771" name="Text Box 19"/>
          <p:cNvSpPr txBox="1">
            <a:spLocks noChangeArrowheads="1"/>
          </p:cNvSpPr>
          <p:nvPr/>
        </p:nvSpPr>
        <p:spPr bwMode="auto">
          <a:xfrm>
            <a:off x="1692275" y="3957643"/>
            <a:ext cx="647700" cy="4000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(</a:t>
            </a:r>
          </a:p>
        </p:txBody>
      </p:sp>
      <p:sp>
        <p:nvSpPr>
          <p:cNvPr id="202773" name="Text Box 21"/>
          <p:cNvSpPr txBox="1">
            <a:spLocks noChangeArrowheads="1"/>
          </p:cNvSpPr>
          <p:nvPr/>
        </p:nvSpPr>
        <p:spPr bwMode="auto">
          <a:xfrm>
            <a:off x="3368675" y="3528956"/>
            <a:ext cx="424815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③ 遇到’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)’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，栈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顶为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’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(‘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，退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栈</a:t>
            </a:r>
          </a:p>
        </p:txBody>
      </p:sp>
      <p:sp>
        <p:nvSpPr>
          <p:cNvPr id="202774" name="Text Box 22"/>
          <p:cNvSpPr txBox="1">
            <a:spLocks noChangeArrowheads="1"/>
          </p:cNvSpPr>
          <p:nvPr/>
        </p:nvSpPr>
        <p:spPr bwMode="auto">
          <a:xfrm>
            <a:off x="3348038" y="4035367"/>
            <a:ext cx="424815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④ 遇到’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)’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，栈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顶为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’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(‘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，退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栈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2DCF-ADA9-43A9-B8D2-B33DA28B5001}" type="slidenum">
              <a:rPr lang="en-US" altLang="zh-CN" smtClean="0"/>
              <a:pPr/>
              <a:t>12</a:t>
            </a:fld>
            <a:r>
              <a:rPr lang="en-US" altLang="zh-CN"/>
              <a:t>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02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02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2" grpId="0"/>
      <p:bldP spid="202763" grpId="0"/>
      <p:bldP spid="202763" grpId="1"/>
      <p:bldP spid="202764" grpId="0"/>
      <p:bldP spid="202760" grpId="0"/>
      <p:bldP spid="202771" grpId="0"/>
      <p:bldP spid="202771" grpId="1"/>
      <p:bldP spid="202773" grpId="0"/>
      <p:bldP spid="2027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Line 2"/>
          <p:cNvSpPr>
            <a:spLocks noChangeShapeType="1"/>
          </p:cNvSpPr>
          <p:nvPr/>
        </p:nvSpPr>
        <p:spPr bwMode="auto">
          <a:xfrm>
            <a:off x="1476375" y="2540000"/>
            <a:ext cx="0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79" name="Line 3"/>
          <p:cNvSpPr>
            <a:spLocks noChangeShapeType="1"/>
          </p:cNvSpPr>
          <p:nvPr/>
        </p:nvSpPr>
        <p:spPr bwMode="auto">
          <a:xfrm>
            <a:off x="1476375" y="4700588"/>
            <a:ext cx="11525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80" name="Line 4"/>
          <p:cNvSpPr>
            <a:spLocks noChangeShapeType="1"/>
          </p:cNvSpPr>
          <p:nvPr/>
        </p:nvSpPr>
        <p:spPr bwMode="auto">
          <a:xfrm>
            <a:off x="2628900" y="2540000"/>
            <a:ext cx="0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539750" y="1676400"/>
            <a:ext cx="3095625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例如：</a:t>
            </a:r>
            <a:r>
              <a:rPr lang="en-US" altLang="zh-CN" sz="2200" dirty="0">
                <a:ea typeface="楷体" pitchFamily="49" charset="-122"/>
                <a:cs typeface="Times New Roman" pitchFamily="18" charset="0"/>
              </a:rPr>
              <a:t>exp=“(())”</a:t>
            </a:r>
          </a:p>
        </p:txBody>
      </p:sp>
      <p:sp>
        <p:nvSpPr>
          <p:cNvPr id="203786" name="Text Box 10"/>
          <p:cNvSpPr txBox="1">
            <a:spLocks noChangeArrowheads="1"/>
          </p:cNvSpPr>
          <p:nvPr/>
        </p:nvSpPr>
        <p:spPr bwMode="auto">
          <a:xfrm>
            <a:off x="3348038" y="3044825"/>
            <a:ext cx="158115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② ‘(‘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进栈</a:t>
            </a:r>
          </a:p>
        </p:txBody>
      </p:sp>
      <p:sp>
        <p:nvSpPr>
          <p:cNvPr id="203787" name="Text Box 11"/>
          <p:cNvSpPr txBox="1">
            <a:spLocks noChangeArrowheads="1"/>
          </p:cNvSpPr>
          <p:nvPr/>
        </p:nvSpPr>
        <p:spPr bwMode="auto">
          <a:xfrm>
            <a:off x="1643042" y="3619500"/>
            <a:ext cx="64770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楷体" pitchFamily="49" charset="-122"/>
                <a:cs typeface="Times New Roman" pitchFamily="18" charset="0"/>
              </a:rPr>
              <a:t>(</a:t>
            </a:r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1657350" y="4124325"/>
            <a:ext cx="64770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(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3346450" y="2395538"/>
            <a:ext cx="1725616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① ‘(‘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进栈</a:t>
            </a:r>
          </a:p>
        </p:txBody>
      </p:sp>
      <p:sp>
        <p:nvSpPr>
          <p:cNvPr id="203788" name="Text Box 12"/>
          <p:cNvSpPr txBox="1">
            <a:spLocks noChangeArrowheads="1"/>
          </p:cNvSpPr>
          <p:nvPr/>
        </p:nvSpPr>
        <p:spPr bwMode="auto">
          <a:xfrm>
            <a:off x="3348038" y="3643314"/>
            <a:ext cx="424815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③ 遇到’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)’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，栈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顶为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’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(‘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，退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栈</a:t>
            </a:r>
          </a:p>
        </p:txBody>
      </p:sp>
      <p:sp>
        <p:nvSpPr>
          <p:cNvPr id="203789" name="Text Box 13"/>
          <p:cNvSpPr txBox="1">
            <a:spLocks noChangeArrowheads="1"/>
          </p:cNvSpPr>
          <p:nvPr/>
        </p:nvSpPr>
        <p:spPr bwMode="auto">
          <a:xfrm>
            <a:off x="3343275" y="4286256"/>
            <a:ext cx="424815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④ 遇到’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)’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，栈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顶为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’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(‘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，退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栈</a:t>
            </a:r>
          </a:p>
        </p:txBody>
      </p:sp>
      <p:sp>
        <p:nvSpPr>
          <p:cNvPr id="203800" name="Text Box 24"/>
          <p:cNvSpPr txBox="1">
            <a:spLocks noChangeArrowheads="1"/>
          </p:cNvSpPr>
          <p:nvPr/>
        </p:nvSpPr>
        <p:spPr bwMode="auto">
          <a:xfrm>
            <a:off x="3419475" y="4886278"/>
            <a:ext cx="48974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栈空且</a:t>
            </a:r>
            <a:r>
              <a:rPr lang="en-US" altLang="zh-CN" sz="1800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exp</a:t>
            </a:r>
            <a:r>
              <a:rPr lang="zh-CN" altLang="en-US" sz="180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扫描完，返回</a:t>
            </a:r>
            <a:r>
              <a:rPr lang="en-US" altLang="zh-CN" sz="1800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true</a:t>
            </a:r>
          </a:p>
        </p:txBody>
      </p:sp>
      <p:sp>
        <p:nvSpPr>
          <p:cNvPr id="203802" name="Text Box 26"/>
          <p:cNvSpPr txBox="1">
            <a:spLocks noChangeArrowheads="1"/>
          </p:cNvSpPr>
          <p:nvPr/>
        </p:nvSpPr>
        <p:spPr bwMode="auto">
          <a:xfrm>
            <a:off x="395289" y="620713"/>
            <a:ext cx="4748216" cy="457200"/>
          </a:xfrm>
          <a:prstGeom prst="rect">
            <a:avLst/>
          </a:prstGeom>
          <a:solidFill>
            <a:srgbClr val="0080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表达式括号</a:t>
            </a:r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配对</a:t>
            </a: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情况的演示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2DCF-ADA9-43A9-B8D2-B33DA28B5001}" type="slidenum">
              <a:rPr lang="en-US" altLang="zh-CN" smtClean="0"/>
              <a:pPr/>
              <a:t>13</a:t>
            </a:fld>
            <a:r>
              <a:rPr lang="en-US" altLang="zh-CN"/>
              <a:t>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6" grpId="0"/>
      <p:bldP spid="203787" grpId="0"/>
      <p:bldP spid="203787" grpId="1"/>
      <p:bldP spid="203784" grpId="0"/>
      <p:bldP spid="203784" grpId="1"/>
      <p:bldP spid="203783" grpId="0"/>
      <p:bldP spid="203788" grpId="0"/>
      <p:bldP spid="203789" grpId="0"/>
      <p:bldP spid="20380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28596" y="509610"/>
            <a:ext cx="6357982" cy="39703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Match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(char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exp[]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n)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=0; char e;  </a:t>
            </a:r>
          </a:p>
          <a:p>
            <a:pPr algn="l">
              <a:lnSpc>
                <a:spcPct val="90000"/>
              </a:lnSpc>
            </a:pP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match=true; </a:t>
            </a:r>
          </a:p>
          <a:p>
            <a:pPr algn="l">
              <a:lnSpc>
                <a:spcPct val="90000"/>
              </a:lnSpc>
            </a:pP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LinkStNode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>
              <a:lnSpc>
                <a:spcPct val="90000"/>
              </a:lnSpc>
            </a:pP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InitStack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  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初始化栈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&lt;n &amp;&amp; match)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exp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中所有字符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(exp[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]=='(‘)</a:t>
            </a:r>
            <a:endParaRPr kumimoji="1" lang="zh-CN" altLang="en-US" sz="2000" dirty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Push(st</a:t>
            </a:r>
            <a:r>
              <a:rPr kumimoji="1" lang="zh-CN" altLang="en-US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exp[i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]);</a:t>
            </a:r>
          </a:p>
          <a:p>
            <a:pPr algn="l">
              <a:lnSpc>
                <a:spcPct val="90000"/>
              </a:lnSpc>
            </a:pP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90000"/>
              </a:lnSpc>
            </a:pP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071538" y="2285992"/>
            <a:ext cx="6500859" cy="2928958"/>
            <a:chOff x="785786" y="2000240"/>
            <a:chExt cx="6500859" cy="2928958"/>
          </a:xfrm>
        </p:grpSpPr>
        <p:sp>
          <p:nvSpPr>
            <p:cNvPr id="3" name="矩形 2"/>
            <p:cNvSpPr/>
            <p:nvPr/>
          </p:nvSpPr>
          <p:spPr>
            <a:xfrm>
              <a:off x="785786" y="3000372"/>
              <a:ext cx="2786082" cy="642942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stCxn id="3" idx="3"/>
            </p:cNvCxnSpPr>
            <p:nvPr/>
          </p:nvCxnSpPr>
          <p:spPr>
            <a:xfrm flipV="1">
              <a:off x="3571868" y="3286124"/>
              <a:ext cx="3214710" cy="35719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794202" y="2000240"/>
              <a:ext cx="492443" cy="29289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遇到任何</a:t>
              </a:r>
              <a:r>
                <a:rPr kumimoji="1" lang="zh-CN" altLang="en-US" sz="2000" dirty="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左括号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都进栈</a:t>
              </a:r>
              <a:endPara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85786" y="1149478"/>
            <a:ext cx="8215370" cy="707886"/>
            <a:chOff x="500034" y="863726"/>
            <a:chExt cx="8215370" cy="707886"/>
          </a:xfrm>
        </p:grpSpPr>
        <p:sp>
          <p:nvSpPr>
            <p:cNvPr id="12" name="矩形 11"/>
            <p:cNvSpPr/>
            <p:nvPr/>
          </p:nvSpPr>
          <p:spPr>
            <a:xfrm>
              <a:off x="500034" y="1000108"/>
              <a:ext cx="2143140" cy="428628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/>
            <p:cNvCxnSpPr>
              <a:stCxn id="12" idx="3"/>
            </p:cNvCxnSpPr>
            <p:nvPr/>
          </p:nvCxnSpPr>
          <p:spPr>
            <a:xfrm>
              <a:off x="2643174" y="1214422"/>
              <a:ext cx="4143404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786578" y="863726"/>
              <a:ext cx="19288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dirty="0">
                  <a:ea typeface="微软雅黑" pitchFamily="34" charset="-122"/>
                  <a:cs typeface="Times New Roman" pitchFamily="18" charset="0"/>
                </a:rPr>
                <a:t>配对时为</a:t>
              </a:r>
              <a:r>
                <a:rPr kumimoji="1" lang="en-US" altLang="zh-CN" sz="2000" dirty="0">
                  <a:ea typeface="微软雅黑" pitchFamily="34" charset="-122"/>
                  <a:cs typeface="Times New Roman" pitchFamily="18" charset="0"/>
                </a:rPr>
                <a:t>true</a:t>
              </a:r>
              <a:r>
                <a:rPr kumimoji="1" lang="zh-CN" altLang="en-US" sz="2000" dirty="0">
                  <a:ea typeface="微软雅黑" pitchFamily="34" charset="-122"/>
                  <a:cs typeface="Times New Roman" pitchFamily="18" charset="0"/>
                </a:rPr>
                <a:t>；否则为</a:t>
              </a:r>
              <a:r>
                <a:rPr kumimoji="1" lang="en-US" altLang="zh-CN" sz="2000" dirty="0">
                  <a:ea typeface="微软雅黑" pitchFamily="34" charset="-122"/>
                  <a:cs typeface="Times New Roman" pitchFamily="18" charset="0"/>
                </a:rPr>
                <a:t>false</a:t>
              </a:r>
              <a:endParaRPr lang="zh-CN" altLang="en-US" sz="2000" dirty="0">
                <a:ea typeface="微软雅黑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85786" y="1857364"/>
            <a:ext cx="7786742" cy="428628"/>
            <a:chOff x="500034" y="1571612"/>
            <a:chExt cx="7786742" cy="428628"/>
          </a:xfrm>
        </p:grpSpPr>
        <p:sp>
          <p:nvSpPr>
            <p:cNvPr id="16" name="矩形 15"/>
            <p:cNvSpPr/>
            <p:nvPr/>
          </p:nvSpPr>
          <p:spPr>
            <a:xfrm>
              <a:off x="500034" y="1571612"/>
              <a:ext cx="2143140" cy="428628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/>
            <p:cNvCxnSpPr>
              <a:stCxn id="16" idx="3"/>
            </p:cNvCxnSpPr>
            <p:nvPr/>
          </p:nvCxnSpPr>
          <p:spPr>
            <a:xfrm>
              <a:off x="2643174" y="1785926"/>
              <a:ext cx="4143404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786578" y="1571612"/>
              <a:ext cx="1500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dirty="0">
                  <a:ea typeface="微软雅黑" pitchFamily="34" charset="-122"/>
                  <a:cs typeface="Times New Roman" pitchFamily="18" charset="0"/>
                </a:rPr>
                <a:t>链栈指针</a:t>
              </a:r>
              <a:endParaRPr lang="zh-CN" altLang="en-US" sz="2000" dirty="0"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14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42844" y="226990"/>
            <a:ext cx="7629548" cy="369331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else if (exp[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]==')') 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当前字符为右括号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if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(GetTop(st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)==true)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{    if (e!='(')	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栈顶元素不为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'('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时表示不匹配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match=false;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else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Pop(st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将栈顶元素出栈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else  match=false;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无法取栈顶元素时表示不匹配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>
              <a:lnSpc>
                <a:spcPct val="90000"/>
              </a:lnSpc>
            </a:pP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继续处理其他字符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" name="组合 10"/>
          <p:cNvGrpSpPr/>
          <p:nvPr/>
        </p:nvGrpSpPr>
        <p:grpSpPr>
          <a:xfrm>
            <a:off x="714348" y="295252"/>
            <a:ext cx="7786743" cy="3133748"/>
            <a:chOff x="714348" y="1857364"/>
            <a:chExt cx="7786743" cy="3133748"/>
          </a:xfrm>
        </p:grpSpPr>
        <p:sp>
          <p:nvSpPr>
            <p:cNvPr id="4" name="矩形 3"/>
            <p:cNvSpPr/>
            <p:nvPr/>
          </p:nvSpPr>
          <p:spPr>
            <a:xfrm>
              <a:off x="714348" y="2033578"/>
              <a:ext cx="6786610" cy="2643206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08648" y="1857364"/>
              <a:ext cx="492443" cy="313374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遇到</a:t>
              </a:r>
              <a:r>
                <a:rPr kumimoji="1" lang="zh-CN" altLang="en-US" sz="2000" dirty="0">
                  <a:solidFill>
                    <a:srgbClr val="FF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右括号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判断是否匹配</a:t>
              </a:r>
              <a:endPara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7500958" y="3357562"/>
              <a:ext cx="576000" cy="0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15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00034" y="1071546"/>
            <a:ext cx="5000660" cy="20313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if (!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StackEmpty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	</a:t>
            </a:r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match=false;</a:t>
            </a:r>
          </a:p>
          <a:p>
            <a:pPr algn="l">
              <a:lnSpc>
                <a:spcPct val="90000"/>
              </a:lnSpc>
            </a:pP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DestroyStack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 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销毁栈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match;</a:t>
            </a:r>
          </a:p>
          <a:p>
            <a:pPr algn="l">
              <a:lnSpc>
                <a:spcPct val="9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928662" y="1273160"/>
            <a:ext cx="8001056" cy="785818"/>
            <a:chOff x="571472" y="428604"/>
            <a:chExt cx="8001056" cy="785818"/>
          </a:xfrm>
        </p:grpSpPr>
        <p:sp>
          <p:nvSpPr>
            <p:cNvPr id="11" name="TextBox 10"/>
            <p:cNvSpPr txBox="1"/>
            <p:nvPr/>
          </p:nvSpPr>
          <p:spPr>
            <a:xfrm>
              <a:off x="5572132" y="599998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栈不空时表示不匹配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1472" y="428604"/>
              <a:ext cx="2928958" cy="785818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>
              <a:stCxn id="12" idx="3"/>
            </p:cNvCxnSpPr>
            <p:nvPr/>
          </p:nvCxnSpPr>
          <p:spPr>
            <a:xfrm>
              <a:off x="3500430" y="821513"/>
              <a:ext cx="2357454" cy="0"/>
            </a:xfrm>
            <a:prstGeom prst="lin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85720" y="3500438"/>
            <a:ext cx="66437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只有在表达式扫描完毕且栈空时返回</a:t>
            </a:r>
            <a:r>
              <a:rPr kumimoji="1" lang="en-US" altLang="zh-CN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true</a:t>
            </a:r>
            <a:r>
              <a:rPr kumimoji="1" lang="zh-CN" altLang="en-US" sz="2200">
                <a:solidFill>
                  <a:srgbClr val="0000FF"/>
                </a:solidFill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220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16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17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258888" y="4162442"/>
            <a:ext cx="316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1800" b="0">
              <a:solidFill>
                <a:schemeClr val="tx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000100" y="2928934"/>
            <a:ext cx="2303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链栈的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要素：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1071538" y="3571876"/>
            <a:ext cx="6192837" cy="19108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栈空条件：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sz="2000" dirty="0">
                <a:solidFill>
                  <a:srgbClr val="0000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&gt;next=NULL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栈满条件：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不考虑</a:t>
            </a: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</a:t>
            </a:r>
            <a:r>
              <a:rPr lang="en-US" altLang="zh-CN" sz="2000" i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操作：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将包含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的结点插入到头结点之后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退栈操作：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取出头结点之后结点的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元素并删除之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833462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1376387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2346350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2851175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>
            <a:off x="1590700" y="179227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3859237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4364062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3103587" y="179227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7027887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7532712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>
            <a:off x="6272237" y="179227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>
            <a:off x="4614887" y="179227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5437212" y="1550970"/>
            <a:ext cx="8651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lang="en-US" altLang="zh-CN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7" name="Arc 40"/>
          <p:cNvSpPr>
            <a:spLocks/>
          </p:cNvSpPr>
          <p:nvPr/>
        </p:nvSpPr>
        <p:spPr bwMode="auto">
          <a:xfrm>
            <a:off x="943000" y="1216008"/>
            <a:ext cx="360362" cy="3603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511200" y="928670"/>
            <a:ext cx="4318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s</a:t>
            </a: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2320973" y="1033383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栈顶</a:t>
            </a:r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7027951" y="1033383"/>
            <a:ext cx="10080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栈底</a:t>
            </a: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 rot="21350587">
            <a:off x="938240" y="1077919"/>
            <a:ext cx="610554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链栈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中数据结点的类型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LinkStNode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定义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如下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:  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185864" y="1844673"/>
            <a:ext cx="6029342" cy="2025509"/>
          </a:xfrm>
          <a:prstGeom prst="rect">
            <a:avLst/>
          </a:prstGeom>
          <a:ln>
            <a:noFill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180000" rIns="144000" bIns="180000"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4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data;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数据域</a:t>
            </a:r>
          </a:p>
          <a:p>
            <a:pPr algn="l">
              <a:lnSpc>
                <a:spcPct val="140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*next;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指针域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</a:t>
            </a: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LinkStNode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28600" y="188913"/>
            <a:ext cx="8229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在链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栈中，栈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的基本运算算法如下。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）初始化栈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initStack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(&amp;s)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建立一个空栈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。实际上是创建链栈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的头结点，并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将其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next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域置为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NULL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827088" y="2285992"/>
            <a:ext cx="6624637" cy="1768140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24000" tIns="144000" bIns="1440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(LinkStNode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*&amp;s)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s=(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LiSta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InitStack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*)malloc(sizeof(LinkStNode));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s-&gt;next=NULL;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571736" y="4143380"/>
            <a:ext cx="1643074" cy="1428760"/>
            <a:chOff x="2571736" y="4143380"/>
            <a:chExt cx="1643074" cy="1428760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132135" y="514034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/>
            </a:p>
          </p:txBody>
        </p:sp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3675060" y="514034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zh-CN" sz="2000" baseline="-25000" dirty="0"/>
            </a:p>
          </p:txBody>
        </p:sp>
        <p:sp>
          <p:nvSpPr>
            <p:cNvPr id="21" name="Arc 40"/>
            <p:cNvSpPr>
              <a:spLocks/>
            </p:cNvSpPr>
            <p:nvPr/>
          </p:nvSpPr>
          <p:spPr bwMode="auto">
            <a:xfrm>
              <a:off x="3003536" y="4779978"/>
              <a:ext cx="360362" cy="36036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1"/>
            <p:cNvSpPr txBox="1">
              <a:spLocks noChangeArrowheads="1"/>
            </p:cNvSpPr>
            <p:nvPr/>
          </p:nvSpPr>
          <p:spPr bwMode="auto">
            <a:xfrm>
              <a:off x="2571736" y="4492640"/>
              <a:ext cx="431800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s</a:t>
              </a:r>
            </a:p>
          </p:txBody>
        </p:sp>
        <p:sp>
          <p:nvSpPr>
            <p:cNvPr id="25" name="下箭头 24"/>
            <p:cNvSpPr/>
            <p:nvPr/>
          </p:nvSpPr>
          <p:spPr>
            <a:xfrm>
              <a:off x="3643306" y="4143380"/>
              <a:ext cx="357190" cy="571504"/>
            </a:xfrm>
            <a:prstGeom prst="downArrow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4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71476" y="357166"/>
            <a:ext cx="62007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）销毁栈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DestroyStack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(&amp;s)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释放栈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占用的全部存储空间。</a:t>
            </a:r>
            <a:endParaRPr kumimoji="1" lang="en-US" altLang="zh-CN" dirty="0">
              <a:solidFill>
                <a:srgbClr val="FF33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71472" y="1500174"/>
            <a:ext cx="6215106" cy="3542096"/>
          </a:xfrm>
          <a:prstGeom prst="rect">
            <a:avLst/>
          </a:prstGeom>
          <a:ln>
            <a:headEnd/>
            <a:tailEnd/>
          </a:ln>
          <a:scene3d>
            <a:camera prst="perspectiveBelow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DestroyStack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(LinkStNode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*&amp;s)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LinkStNode *p=s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q=s-&gt;next;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while (q!=NULL)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{	free(p);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p=q;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q=p-&gt;next;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free(p);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此时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指向尾结点，释放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其空间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28600" y="500042"/>
            <a:ext cx="8458200" cy="160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）判断栈是否为空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StackEmpty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(s)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栈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为空的条件是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&gt;next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==NULL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，即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单链表中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没有数据结点。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900113" y="2371705"/>
            <a:ext cx="4967287" cy="1449216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tIns="108000" rIns="288000" bIns="108000">
            <a:spAutoFit/>
          </a:bodyPr>
          <a:lstStyle/>
          <a:p>
            <a:pPr algn="l"/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StackEmpty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(LinkStNode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*s)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return(s-&gt;next==NULL);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000232" y="4071942"/>
            <a:ext cx="1857388" cy="1630385"/>
            <a:chOff x="1928794" y="4227507"/>
            <a:chExt cx="1857388" cy="1630385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465370" y="4875207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/>
            </a:p>
          </p:txBody>
        </p:sp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3008295" y="4875207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zh-CN" sz="2000" baseline="-25000" dirty="0"/>
            </a:p>
          </p:txBody>
        </p:sp>
        <p:sp>
          <p:nvSpPr>
            <p:cNvPr id="10" name="Arc 40"/>
            <p:cNvSpPr>
              <a:spLocks/>
            </p:cNvSpPr>
            <p:nvPr/>
          </p:nvSpPr>
          <p:spPr bwMode="auto">
            <a:xfrm>
              <a:off x="2360594" y="4514845"/>
              <a:ext cx="360362" cy="36036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41"/>
            <p:cNvSpPr txBox="1">
              <a:spLocks noChangeArrowheads="1"/>
            </p:cNvSpPr>
            <p:nvPr/>
          </p:nvSpPr>
          <p:spPr bwMode="auto">
            <a:xfrm>
              <a:off x="1928794" y="4227507"/>
              <a:ext cx="431800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43108" y="5457782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空栈的情况</a:t>
              </a: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52400" y="142852"/>
            <a:ext cx="8839200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）进栈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Push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(&amp;s</a:t>
            </a: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将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新数据结点插入到头结点之后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84213" y="1246165"/>
            <a:ext cx="7031059" cy="26776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Push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(LinkStNode *&amp;s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e)</a:t>
            </a:r>
          </a:p>
          <a:p>
            <a:pPr algn="l">
              <a:lnSpc>
                <a:spcPct val="120000"/>
              </a:lnSpc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LinkStNode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p=(LinkStNode *)malloc(sizeof(LinkStNode));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p-&gt;data=e;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新建元素</a:t>
            </a:r>
            <a:r>
              <a:rPr lang="en-US" altLang="zh-CN" sz="2000" i="1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对应的结点*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p-&gt;next=s-&gt;next;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结点作为开始结点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s-&gt;next=p;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142976" y="2071678"/>
            <a:ext cx="6524649" cy="4286280"/>
            <a:chOff x="1142976" y="2071678"/>
            <a:chExt cx="6524649" cy="4286280"/>
          </a:xfrm>
        </p:grpSpPr>
        <p:sp>
          <p:nvSpPr>
            <p:cNvPr id="26628" name="Rectangle 4"/>
            <p:cNvSpPr>
              <a:spLocks noChangeArrowheads="1"/>
            </p:cNvSpPr>
            <p:nvPr/>
          </p:nvSpPr>
          <p:spPr bwMode="auto">
            <a:xfrm>
              <a:off x="2193925" y="42926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2698750" y="4292600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>
              <a:off x="1833563" y="4479925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1" name="Text Box 7"/>
            <p:cNvSpPr txBox="1">
              <a:spLocks noChangeArrowheads="1"/>
            </p:cNvSpPr>
            <p:nvPr/>
          </p:nvSpPr>
          <p:spPr bwMode="auto">
            <a:xfrm>
              <a:off x="1474788" y="4292600"/>
              <a:ext cx="35877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3273425" y="42926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6633" name="Rectangle 9"/>
            <p:cNvSpPr>
              <a:spLocks noChangeArrowheads="1"/>
            </p:cNvSpPr>
            <p:nvPr/>
          </p:nvSpPr>
          <p:spPr bwMode="auto">
            <a:xfrm>
              <a:off x="3778250" y="4292600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34" name="Line 10"/>
            <p:cNvSpPr>
              <a:spLocks noChangeShapeType="1"/>
            </p:cNvSpPr>
            <p:nvPr/>
          </p:nvSpPr>
          <p:spPr bwMode="auto">
            <a:xfrm>
              <a:off x="2913063" y="4479925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4354513" y="42926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6636" name="Rectangle 12"/>
            <p:cNvSpPr>
              <a:spLocks noChangeArrowheads="1"/>
            </p:cNvSpPr>
            <p:nvPr/>
          </p:nvSpPr>
          <p:spPr bwMode="auto">
            <a:xfrm>
              <a:off x="4859338" y="4292600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3994150" y="4479925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6802438" y="42926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7307263" y="4292600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>
              <a:off x="6442075" y="4479925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>
              <a:off x="5073650" y="4495800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2" name="Text Box 18"/>
            <p:cNvSpPr txBox="1">
              <a:spLocks noChangeArrowheads="1"/>
            </p:cNvSpPr>
            <p:nvPr/>
          </p:nvSpPr>
          <p:spPr bwMode="auto">
            <a:xfrm>
              <a:off x="5649913" y="4221163"/>
              <a:ext cx="504825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26643" name="Line 19"/>
            <p:cNvSpPr>
              <a:spLocks noChangeShapeType="1"/>
            </p:cNvSpPr>
            <p:nvPr/>
          </p:nvSpPr>
          <p:spPr bwMode="auto">
            <a:xfrm flipV="1">
              <a:off x="3132138" y="5734050"/>
              <a:ext cx="0" cy="28733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4" name="Text Box 20"/>
            <p:cNvSpPr txBox="1">
              <a:spLocks noChangeArrowheads="1"/>
            </p:cNvSpPr>
            <p:nvPr/>
          </p:nvSpPr>
          <p:spPr bwMode="auto">
            <a:xfrm>
              <a:off x="2916238" y="5949950"/>
              <a:ext cx="6477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p</a:t>
              </a:r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2843213" y="5373688"/>
              <a:ext cx="504825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en-US" altLang="zh-CN" sz="2000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3348038" y="537368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49" name="Oval 25"/>
            <p:cNvSpPr>
              <a:spLocks noChangeArrowheads="1"/>
            </p:cNvSpPr>
            <p:nvPr/>
          </p:nvSpPr>
          <p:spPr bwMode="auto">
            <a:xfrm>
              <a:off x="2428860" y="5207021"/>
              <a:ext cx="1439862" cy="115093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rgbClr val="008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0" name="Line 26"/>
            <p:cNvSpPr>
              <a:spLocks noChangeShapeType="1"/>
            </p:cNvSpPr>
            <p:nvPr/>
          </p:nvSpPr>
          <p:spPr bwMode="auto">
            <a:xfrm flipV="1">
              <a:off x="3152775" y="4652963"/>
              <a:ext cx="0" cy="5048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42976" y="2071678"/>
              <a:ext cx="5643602" cy="1428760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16200000" flipH="1">
              <a:off x="1643042" y="3571876"/>
              <a:ext cx="642942" cy="500066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76200" y="115888"/>
            <a:ext cx="867251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）出栈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Pop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(&amp;s</a:t>
            </a: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&amp;</a:t>
            </a:r>
            <a:r>
              <a:rPr kumimoji="1" lang="en-US" altLang="zh-CN" dirty="0" err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在栈不为空的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条件下，将头结点后继数据结点的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数据域赋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给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，然后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将其删除。对应算法如下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:  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611188" y="1614488"/>
            <a:ext cx="7993062" cy="3140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Pop(LinkStNode *&amp;s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&amp;e)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LinkStNode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if (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s-&gt;next==NULL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栈空的情况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false;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p=s-&gt;next;	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指向开始结点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e=p-&gt;data;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s-&gt;next=p-&gt;next;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删除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free(p);	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释放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true;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000100" y="2928934"/>
            <a:ext cx="6451625" cy="3686258"/>
            <a:chOff x="1000100" y="2928934"/>
            <a:chExt cx="6451625" cy="3686258"/>
          </a:xfrm>
        </p:grpSpPr>
        <p:sp>
          <p:nvSpPr>
            <p:cNvPr id="67590" name="Rectangle 6"/>
            <p:cNvSpPr>
              <a:spLocks noChangeArrowheads="1"/>
            </p:cNvSpPr>
            <p:nvPr/>
          </p:nvSpPr>
          <p:spPr bwMode="auto">
            <a:xfrm>
              <a:off x="1978025" y="53721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7591" name="Rectangle 7"/>
            <p:cNvSpPr>
              <a:spLocks noChangeArrowheads="1"/>
            </p:cNvSpPr>
            <p:nvPr/>
          </p:nvSpPr>
          <p:spPr bwMode="auto">
            <a:xfrm>
              <a:off x="2482850" y="5372100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2" name="Line 8"/>
            <p:cNvSpPr>
              <a:spLocks noChangeShapeType="1"/>
            </p:cNvSpPr>
            <p:nvPr/>
          </p:nvSpPr>
          <p:spPr bwMode="auto">
            <a:xfrm>
              <a:off x="1617663" y="5559425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3" name="Text Box 9"/>
            <p:cNvSpPr txBox="1">
              <a:spLocks noChangeArrowheads="1"/>
            </p:cNvSpPr>
            <p:nvPr/>
          </p:nvSpPr>
          <p:spPr bwMode="auto">
            <a:xfrm>
              <a:off x="1258888" y="5372100"/>
              <a:ext cx="35877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67594" name="Rectangle 10"/>
            <p:cNvSpPr>
              <a:spLocks noChangeArrowheads="1"/>
            </p:cNvSpPr>
            <p:nvPr/>
          </p:nvSpPr>
          <p:spPr bwMode="auto">
            <a:xfrm>
              <a:off x="3057525" y="53721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595" name="Rectangle 11"/>
            <p:cNvSpPr>
              <a:spLocks noChangeArrowheads="1"/>
            </p:cNvSpPr>
            <p:nvPr/>
          </p:nvSpPr>
          <p:spPr bwMode="auto">
            <a:xfrm>
              <a:off x="3562350" y="5372100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596" name="Line 12"/>
            <p:cNvSpPr>
              <a:spLocks noChangeShapeType="1"/>
            </p:cNvSpPr>
            <p:nvPr/>
          </p:nvSpPr>
          <p:spPr bwMode="auto">
            <a:xfrm>
              <a:off x="2697163" y="5559425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7" name="Rectangle 13"/>
            <p:cNvSpPr>
              <a:spLocks noChangeArrowheads="1"/>
            </p:cNvSpPr>
            <p:nvPr/>
          </p:nvSpPr>
          <p:spPr bwMode="auto">
            <a:xfrm>
              <a:off x="4138613" y="53721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67598" name="Rectangle 14"/>
            <p:cNvSpPr>
              <a:spLocks noChangeArrowheads="1"/>
            </p:cNvSpPr>
            <p:nvPr/>
          </p:nvSpPr>
          <p:spPr bwMode="auto">
            <a:xfrm>
              <a:off x="4643438" y="5372100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599" name="Line 15"/>
            <p:cNvSpPr>
              <a:spLocks noChangeShapeType="1"/>
            </p:cNvSpPr>
            <p:nvPr/>
          </p:nvSpPr>
          <p:spPr bwMode="auto">
            <a:xfrm>
              <a:off x="3778250" y="5559425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0" name="Rectangle 16"/>
            <p:cNvSpPr>
              <a:spLocks noChangeArrowheads="1"/>
            </p:cNvSpPr>
            <p:nvPr/>
          </p:nvSpPr>
          <p:spPr bwMode="auto">
            <a:xfrm>
              <a:off x="6586538" y="53721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67601" name="Rectangle 17"/>
            <p:cNvSpPr>
              <a:spLocks noChangeArrowheads="1"/>
            </p:cNvSpPr>
            <p:nvPr/>
          </p:nvSpPr>
          <p:spPr bwMode="auto">
            <a:xfrm>
              <a:off x="7091363" y="5372100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602" name="Line 18"/>
            <p:cNvSpPr>
              <a:spLocks noChangeShapeType="1"/>
            </p:cNvSpPr>
            <p:nvPr/>
          </p:nvSpPr>
          <p:spPr bwMode="auto">
            <a:xfrm>
              <a:off x="6226175" y="5559425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3" name="Line 19"/>
            <p:cNvSpPr>
              <a:spLocks noChangeShapeType="1"/>
            </p:cNvSpPr>
            <p:nvPr/>
          </p:nvSpPr>
          <p:spPr bwMode="auto">
            <a:xfrm>
              <a:off x="4857750" y="5575300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604" name="Text Box 20"/>
            <p:cNvSpPr txBox="1">
              <a:spLocks noChangeArrowheads="1"/>
            </p:cNvSpPr>
            <p:nvPr/>
          </p:nvSpPr>
          <p:spPr bwMode="auto">
            <a:xfrm>
              <a:off x="5434013" y="5300663"/>
              <a:ext cx="504825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67611" name="Oval 27"/>
            <p:cNvSpPr>
              <a:spLocks noChangeArrowheads="1"/>
            </p:cNvSpPr>
            <p:nvPr/>
          </p:nvSpPr>
          <p:spPr bwMode="auto">
            <a:xfrm>
              <a:off x="2786050" y="4786322"/>
              <a:ext cx="1285884" cy="1295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rgbClr val="FF33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00364" y="6215082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删除</a:t>
              </a:r>
            </a:p>
          </p:txBody>
        </p:sp>
        <p:cxnSp>
          <p:nvCxnSpPr>
            <p:cNvPr id="23" name="直接箭头连接符 22"/>
            <p:cNvCxnSpPr>
              <a:endCxn id="67594" idx="0"/>
            </p:cNvCxnSpPr>
            <p:nvPr/>
          </p:nvCxnSpPr>
          <p:spPr>
            <a:xfrm rot="16200000" flipH="1">
              <a:off x="3076576" y="5138738"/>
              <a:ext cx="300026" cy="16669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 Box 9"/>
            <p:cNvSpPr txBox="1">
              <a:spLocks noChangeArrowheads="1"/>
            </p:cNvSpPr>
            <p:nvPr/>
          </p:nvSpPr>
          <p:spPr bwMode="auto">
            <a:xfrm>
              <a:off x="2855903" y="4889513"/>
              <a:ext cx="358775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</a:rPr>
                <a:t>p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000100" y="2928934"/>
              <a:ext cx="5429288" cy="1214446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16200000" flipH="1">
              <a:off x="1285852" y="4357694"/>
              <a:ext cx="1000132" cy="57150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8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333375"/>
            <a:ext cx="891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）取栈顶</a:t>
            </a: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元素</a:t>
            </a:r>
            <a:r>
              <a:rPr kumimoji="1" lang="en-US" altLang="zh-CN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GetTop(</a:t>
            </a:r>
            <a:r>
              <a:rPr kumimoji="1" lang="en-US" altLang="zh-CN" i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) 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在栈不为空的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条件下，将头结点后继数据结点的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数据域赋给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1747" name="Text Box 1027"/>
          <p:cNvSpPr txBox="1">
            <a:spLocks noChangeArrowheads="1"/>
          </p:cNvSpPr>
          <p:nvPr/>
        </p:nvSpPr>
        <p:spPr bwMode="auto">
          <a:xfrm>
            <a:off x="571472" y="1500174"/>
            <a:ext cx="6121400" cy="23083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GetTop(LinkStNode *s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&amp;e)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if (s-&gt;next==NULL)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栈空的情况</a:t>
            </a: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false;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e=s-&gt;next-&gt;data;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return true;</a:t>
            </a: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857224" y="2643182"/>
            <a:ext cx="6192837" cy="3186192"/>
            <a:chOff x="857224" y="2643182"/>
            <a:chExt cx="6192837" cy="3186192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1576361" y="4586282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2081186" y="4586282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1215999" y="4773607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857224" y="4586282"/>
              <a:ext cx="35877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2655861" y="4586282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3160686" y="4586282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>
              <a:off x="2295499" y="4773607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3736949" y="4586282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8" name="Rectangle 14"/>
            <p:cNvSpPr>
              <a:spLocks noChangeArrowheads="1"/>
            </p:cNvSpPr>
            <p:nvPr/>
          </p:nvSpPr>
          <p:spPr bwMode="auto">
            <a:xfrm>
              <a:off x="4241774" y="4586282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>
              <a:off x="3376586" y="4773607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6184874" y="4586282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6689699" y="4586282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5824511" y="4773607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>
              <a:off x="4456086" y="4789482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Text Box 20"/>
            <p:cNvSpPr txBox="1">
              <a:spLocks noChangeArrowheads="1"/>
            </p:cNvSpPr>
            <p:nvPr/>
          </p:nvSpPr>
          <p:spPr bwMode="auto">
            <a:xfrm>
              <a:off x="5032349" y="4514845"/>
              <a:ext cx="504825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…</a:t>
              </a:r>
            </a:p>
          </p:txBody>
        </p:sp>
        <p:sp>
          <p:nvSpPr>
            <p:cNvPr id="35" name="Oval 27"/>
            <p:cNvSpPr>
              <a:spLocks noChangeArrowheads="1"/>
            </p:cNvSpPr>
            <p:nvPr/>
          </p:nvSpPr>
          <p:spPr bwMode="auto">
            <a:xfrm>
              <a:off x="2506633" y="4071942"/>
              <a:ext cx="1150937" cy="1295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rgbClr val="FF33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98700" y="5429264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取值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928662" y="2643182"/>
              <a:ext cx="2786082" cy="428628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/>
            <p:cNvCxnSpPr/>
            <p:nvPr/>
          </p:nvCxnSpPr>
          <p:spPr>
            <a:xfrm rot="16200000" flipH="1">
              <a:off x="1393009" y="3464719"/>
              <a:ext cx="1214446" cy="42862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9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triangle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FF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2199</TotalTime>
  <Words>760</Words>
  <Application>Microsoft Office PowerPoint</Application>
  <PresentationFormat>全屏显示(4:3)</PresentationFormat>
  <Paragraphs>191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Times New Roman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782</cp:revision>
  <dcterms:created xsi:type="dcterms:W3CDTF">2004-04-04T02:09:16Z</dcterms:created>
  <dcterms:modified xsi:type="dcterms:W3CDTF">2018-09-17T02:32:41Z</dcterms:modified>
</cp:coreProperties>
</file>