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2"/>
  </p:notesMasterIdLst>
  <p:sldIdLst>
    <p:sldId id="457" r:id="rId2"/>
    <p:sldId id="348" r:id="rId3"/>
    <p:sldId id="422" r:id="rId4"/>
    <p:sldId id="446" r:id="rId5"/>
    <p:sldId id="351" r:id="rId6"/>
    <p:sldId id="456" r:id="rId7"/>
    <p:sldId id="447" r:id="rId8"/>
    <p:sldId id="383" r:id="rId9"/>
    <p:sldId id="458" r:id="rId10"/>
    <p:sldId id="353" r:id="rId11"/>
    <p:sldId id="449" r:id="rId12"/>
    <p:sldId id="354" r:id="rId13"/>
    <p:sldId id="394" r:id="rId14"/>
    <p:sldId id="450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395" r:id="rId28"/>
    <p:sldId id="396" r:id="rId29"/>
    <p:sldId id="440" r:id="rId30"/>
    <p:sldId id="429" r:id="rId3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FF"/>
    <a:srgbClr val="0000FF"/>
    <a:srgbClr val="FF0000"/>
    <a:srgbClr val="666699"/>
    <a:srgbClr val="660066"/>
    <a:srgbClr val="F8BFBE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 autoAdjust="0"/>
    <p:restoredTop sz="94682" autoAdjust="0"/>
  </p:normalViewPr>
  <p:slideViewPr>
    <p:cSldViewPr>
      <p:cViewPr varScale="1">
        <p:scale>
          <a:sx n="69" d="100"/>
          <a:sy n="69" d="100"/>
        </p:scale>
        <p:origin x="14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9200AD0C-DDBA-43D0-A440-12A8C764AD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/>
              <a:t>/30</a:t>
            </a:r>
          </a:p>
        </p:txBody>
      </p:sp>
      <p:pic>
        <p:nvPicPr>
          <p:cNvPr id="7" name="Picture 2" descr="C:\Users\P\Desktop\唐书记ppt\logo.png">
            <a:extLst>
              <a:ext uri="{FF2B5EF4-FFF2-40B4-BE49-F238E27FC236}">
                <a16:creationId xmlns:a16="http://schemas.microsoft.com/office/drawing/2014/main" id="{38AC2489-C099-453A-88E7-A0905A9F4A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6798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F6BB-DAB6-43B3-A0EA-00FD92021F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3AA-8F00-44AB-9C65-51B68D56BE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A482-95DA-42F6-A072-9363AF993A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E190-2EAE-42A8-A0D3-60AC4F58C0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F32E-F60B-41E2-90F2-17189FE7E5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4CF8-6B02-4800-AF5E-4C229D179F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D573-3281-4125-AB9C-0D753DCC5CE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C8B7E570-69B3-4B0D-BE72-C89A0FCDCBD8}" type="slidenum">
              <a:rPr lang="en-US" altLang="zh-CN" smtClean="0"/>
              <a:pPr/>
              <a:t>‹#›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1FAD-13B8-4DC3-86AD-27B7A975CD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9D88-D4DD-45BD-8508-C2FE34F03A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5312-24EC-4FF0-9030-DA69F7DF92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643050"/>
            <a:ext cx="79296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栈和队列都是存放多个数据的容器。通常用于存放临时数据：</a:t>
            </a:r>
            <a:endParaRPr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4E92-3379-4E90-97D3-07C5AA45976A}" type="slidenum">
              <a:rPr lang="en-US" altLang="zh-CN" smtClean="0"/>
              <a:pPr/>
              <a:t>1</a:t>
            </a:fld>
            <a:r>
              <a:rPr lang="en-US" altLang="zh-CN"/>
              <a:t>/30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7290" y="2786058"/>
            <a:ext cx="6643734" cy="120032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如果先放入的数据先处理，则使用</a:t>
            </a:r>
            <a:r>
              <a:rPr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队列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如果后放入的数据先处理，则使用</a:t>
            </a:r>
            <a:r>
              <a:rPr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栈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。</a:t>
            </a:r>
            <a:endParaRPr lang="zh-CN" altLang="en-US"/>
          </a:p>
        </p:txBody>
      </p:sp>
      <p:sp>
        <p:nvSpPr>
          <p:cNvPr id="6" name="Rectangle 3" descr="蓝色面巾纸"/>
          <p:cNvSpPr>
            <a:spLocks noChangeArrowheads="1"/>
          </p:cNvSpPr>
          <p:nvPr/>
        </p:nvSpPr>
        <p:spPr bwMode="auto">
          <a:xfrm>
            <a:off x="428596" y="714356"/>
            <a:ext cx="3167062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r>
              <a:rPr kumimoji="1" lang="en-US" altLang="zh-CN" sz="2800">
                <a:solidFill>
                  <a:srgbClr val="FF3300"/>
                </a:solidFill>
                <a:ea typeface="隶书" pitchFamily="49" charset="-122"/>
              </a:rPr>
              <a:t>3.1.4   </a:t>
            </a:r>
            <a:r>
              <a:rPr kumimoji="1" lang="zh-CN" altLang="en-US" sz="2800">
                <a:solidFill>
                  <a:srgbClr val="FF3300"/>
                </a:solidFill>
                <a:ea typeface="隶书" pitchFamily="49" charset="-122"/>
              </a:rPr>
              <a:t>栈的应用</a:t>
            </a:r>
            <a:r>
              <a:rPr kumimoji="1" lang="zh-CN" altLang="en-US" sz="2800">
                <a:solidFill>
                  <a:srgbClr val="FF3300"/>
                </a:solidFill>
                <a:latin typeface="楷体_GB2312" pitchFamily="49" charset="-122"/>
              </a:rPr>
              <a:t> </a:t>
            </a:r>
            <a:endParaRPr kumimoji="1" lang="zh-CN" altLang="en-US" sz="2800" dirty="0">
              <a:solidFill>
                <a:srgbClr val="FF33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10</a:t>
            </a:fld>
            <a:r>
              <a:rPr lang="en-US" altLang="zh-CN"/>
              <a:t>/30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57158" y="142852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/>
              <a:t>exp  </a:t>
            </a:r>
            <a:r>
              <a:rPr lang="zh-CN" altLang="en-US">
                <a:solidFill>
                  <a:srgbClr val="C00000"/>
                </a:solidFill>
                <a:sym typeface="Symbol"/>
              </a:rPr>
              <a:t></a:t>
            </a:r>
            <a:r>
              <a:rPr lang="zh-CN" altLang="en-US">
                <a:sym typeface="Symbol"/>
              </a:rPr>
              <a:t> </a:t>
            </a:r>
            <a:r>
              <a:rPr lang="en-US" i="1"/>
              <a:t>postexp</a:t>
            </a:r>
            <a:endParaRPr lang="zh-CN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357158" y="681319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情况</a:t>
            </a:r>
            <a:r>
              <a:rPr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（带有括号）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28596" y="1214422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/>
              <a:t>exp</a:t>
            </a:r>
            <a:r>
              <a:rPr lang="en-US"/>
              <a:t>=</a:t>
            </a:r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142872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78591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*</a:t>
            </a:r>
            <a:endParaRPr lang="zh-CN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14310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(</a:t>
            </a:r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2571736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450056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142976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/>
              <a:t>“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5775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/>
              <a:t>”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000364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342899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378618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414337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+mn-ea"/>
                <a:ea typeface="+mn-ea"/>
              </a:rPr>
              <a:t>-</a:t>
            </a:r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 rot="5400000">
            <a:off x="110725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196530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785918" y="3856040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571604" y="4029022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运算符栈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428992" y="2786058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/>
              <a:t>postexp</a:t>
            </a:r>
            <a:r>
              <a:rPr lang="zh-CN" altLang="en-US"/>
              <a:t>：</a:t>
            </a:r>
          </a:p>
        </p:txBody>
      </p:sp>
      <p:cxnSp>
        <p:nvCxnSpPr>
          <p:cNvPr id="125" name="直接连接符 124"/>
          <p:cNvCxnSpPr/>
          <p:nvPr/>
        </p:nvCxnSpPr>
        <p:spPr>
          <a:xfrm>
            <a:off x="4857752" y="3214686"/>
            <a:ext cx="2880000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14348" y="485776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8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：一个子表达式开始，进栈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14348" y="450057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开始时，任何运算符都进栈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14348" y="52149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栈顶为</a:t>
            </a:r>
            <a:r>
              <a:rPr lang="en-US" altLang="zh-CN" sz="18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：任何运算符进栈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14348" y="564357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8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：退栈到（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4348" y="606006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只有大于栈顶的优先级，才进栈；否则退栈</a:t>
            </a:r>
          </a:p>
        </p:txBody>
      </p:sp>
      <p:grpSp>
        <p:nvGrpSpPr>
          <p:cNvPr id="133" name="组合 132"/>
          <p:cNvGrpSpPr/>
          <p:nvPr/>
        </p:nvGrpSpPr>
        <p:grpSpPr>
          <a:xfrm>
            <a:off x="4786314" y="3286124"/>
            <a:ext cx="3571900" cy="890293"/>
            <a:chOff x="4786314" y="3286124"/>
            <a:chExt cx="3571900" cy="890293"/>
          </a:xfrm>
        </p:grpSpPr>
        <p:sp>
          <p:nvSpPr>
            <p:cNvPr id="131" name="下箭头 130"/>
            <p:cNvSpPr/>
            <p:nvPr/>
          </p:nvSpPr>
          <p:spPr bwMode="auto">
            <a:xfrm>
              <a:off x="6143636" y="3286124"/>
              <a:ext cx="214314" cy="35719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86314" y="3714752"/>
              <a:ext cx="3571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i="1"/>
                <a:t>postexp</a:t>
              </a:r>
              <a:r>
                <a:rPr lang="en-US"/>
                <a:t>=</a:t>
              </a:r>
              <a:r>
                <a:rPr lang="zh-CN" altLang="en-US"/>
                <a:t>“</a:t>
              </a:r>
              <a:r>
                <a:rPr lang="en-US" altLang="zh-CN"/>
                <a:t>2 1 3 + * 4 </a:t>
              </a:r>
              <a:r>
                <a:rPr lang="en-US" altLang="zh-CN">
                  <a:latin typeface="+mn-ea"/>
                  <a:ea typeface="+mn-ea"/>
                </a:rPr>
                <a:t>-</a:t>
              </a:r>
              <a:r>
                <a:rPr lang="zh-CN" altLang="en-US"/>
                <a:t>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1.11111E-6 C 0.04826 0.02824 0.09652 0.05671 0.15277 0.08148 C 0.20902 0.10625 0.30138 0.12755 0.33749 0.14815 C 0.3736 0.16875 0.37152 0.18704 0.36944 0.20555 " pathEditMode="relative" ptsTypes="aaaA"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C 0.00781 0.02083 0.0151 0.03866 0.01944 0.09074 C 0.02378 0.14282 0.02431 0.26597 0.02569 0.31204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1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426 C -0.00121 0.04722 -0.00295 0.06019 -0.00503 0.07315 C -0.00712 0.08611 -0.01007 0.08079 -0.01198 0.11204 C -0.01389 0.14329 -0.01528 0.2294 -0.01614 0.26019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1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1505 C 0.03472 0.03681 0.06944 0.0588 0.11389 0.07801 C 0.15833 0.09722 0.23646 0.1088 0.26666 0.12986 C 0.29687 0.15093 0.28941 0.18912 0.29531 0.2046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0" y="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C -0.02083 0.00672 -0.04166 0.01366 -0.05972 0.04074 C -0.07778 0.06783 -0.10017 0.13449 -0.10833 0.16297 C -0.11649 0.19144 -0.1085 0.20116 -0.1085 0.21111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1042 C 0.02465 0.03403 0.04844 0.05787 0.08576 0.07338 C 0.12309 0.08889 0.19757 0.08102 0.22465 0.10301 C 0.25173 0.125 0.24375 0.18426 0.24878 0.2055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51 0.20371 C -0.11076 0.17153 -0.11684 0.13959 -0.0809 0.11852 C -0.04496 0.09746 0.04618 0.08125 0.11077 0.07778 C 0.17535 0.07431 0.26858 0.07755 0.3066 0.09815 C 0.34462 0.11875 0.33212 0.18033 0.33872 0.20186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-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9 0.30648 C 0.02361 0.26042 0.02153 0.21458 0.03958 0.175 C 0.05764 0.13542 0.06372 0.08704 0.13403 0.06944 C 0.20434 0.05185 0.39983 0.04606 0.46181 0.06944 C 0.52378 0.09282 0.51493 0.15139 0.50625 0.21019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0" y="-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C -0.04444 0.00301 -0.08889 0.00625 -0.12361 0.01667 C -0.15833 0.02709 -0.19028 0.01551 -0.20833 0.06297 C -0.22639 0.11042 -0.22917 0.20602 -0.23194 0.30185 " pathEditMode="relative" ptsTypes="aaaA">
                                      <p:cBhvr>
                                        <p:cTn id="6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77556E-17 C 0.00018 0.00185 0.00052 0.00394 0.02917 0.00926 C 0.05782 0.01458 0.13455 0.00926 0.17223 0.03148 C 0.2099 0.0537 0.24202 0.11389 0.25556 0.14259 C 0.2691 0.1713 0.25417 0.19144 0.25382 0.20417 " pathEditMode="relative" rAng="0" ptsTypes="aaaaa">
                                      <p:cBhvr>
                                        <p:cTn id="7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12 0.30556 C -0.23837 0.24398 -0.24462 0.18264 -0.22795 0.14259 C -0.21128 0.10255 -0.19722 0.08171 -0.13212 0.06481 C -0.06701 0.04792 0.08785 0.03542 0.16233 0.04074 C 0.23681 0.04606 0.28663 0.06944 0.31511 0.0963 C 0.34358 0.12315 0.32934 0.18032 0.33316 0.20231 " pathEditMode="relative" rAng="0" ptsTypes="aaaaaa">
                                      <p:cBhvr>
                                        <p:cTn id="75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00" y="-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0" grpId="1"/>
      <p:bldP spid="111" grpId="0"/>
      <p:bldP spid="111" grpId="1"/>
      <p:bldP spid="112" grpId="0"/>
      <p:bldP spid="113" grpId="0"/>
      <p:bldP spid="116" grpId="0"/>
      <p:bldP spid="116" grpId="1"/>
      <p:bldP spid="117" grpId="0"/>
      <p:bldP spid="118" grpId="0"/>
      <p:bldP spid="119" grpId="0"/>
      <p:bldP spid="119" grpId="1"/>
      <p:bldP spid="126" grpId="0"/>
      <p:bldP spid="127" grpId="0"/>
      <p:bldP spid="128" grpId="0"/>
      <p:bldP spid="129" grpId="0"/>
      <p:bldP spid="1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11</a:t>
            </a:fld>
            <a:r>
              <a:rPr lang="en-US" altLang="zh-CN"/>
              <a:t>/30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14282" y="571480"/>
            <a:ext cx="8715436" cy="51181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72000" rIns="180000" bIns="72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while (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从</a:t>
            </a:r>
            <a:r>
              <a:rPr lang="en-US" sz="180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exp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读取字符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ch，ch!='\0')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       ch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为数字：将后续的所有数字均依次存放到</a:t>
            </a:r>
            <a:r>
              <a:rPr lang="en-US" sz="180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并以字符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'#'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标志数值串结束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为左括号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：将此括号进栈到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Optr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为右括号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')'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：将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Optr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中出栈时遇到的第一个左括号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以前的运算符依次出</a:t>
            </a:r>
            <a:endParaRPr lang="en-US" altLang="zh-CN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栈并存放到</a:t>
            </a:r>
            <a:r>
              <a:rPr lang="en-US" sz="180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中，然后将左括号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出栈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ch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为其他运算符：</a:t>
            </a: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if 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（栈空或者栈顶运算符为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 直接将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else if (ch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的优先级高于栈顶运算符的优先级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     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直接将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else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       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依次出栈并存入到</a:t>
            </a:r>
            <a:r>
              <a:rPr lang="en-US" sz="180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中，直到栈顶运算符优先级小于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的优先级，</a:t>
            </a: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      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然后将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sz="180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exp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扫描完毕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则将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Optr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中所有运算符依次出栈并存放到</a:t>
            </a:r>
            <a:r>
              <a:rPr lang="en-US" sz="180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12</a:t>
            </a:fld>
            <a:r>
              <a:rPr lang="en-US" altLang="zh-CN"/>
              <a:t>/30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7158" y="1000108"/>
            <a:ext cx="8429684" cy="4064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while (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从</a:t>
            </a:r>
            <a:r>
              <a:rPr lang="en-US" sz="180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exp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读取字符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ch，ch!='\0')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       ch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为数字：将后续的所有数字均依次存放到</a:t>
            </a:r>
            <a:r>
              <a:rPr lang="en-US" sz="180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并以字符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'#'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标志数值串结束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为左括号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：将此括号进栈到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Optr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为右括号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')'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：将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Optr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中出栈时遇到的第一个左括号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以前的运算符</a:t>
            </a:r>
            <a:endParaRPr lang="en-US" altLang="zh-CN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依次出栈并存放到</a:t>
            </a:r>
            <a:r>
              <a:rPr lang="en-US" sz="180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中，然后将左括号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出栈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'+'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'-'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：出栈运算符并存放到</a:t>
            </a:r>
            <a:r>
              <a:rPr lang="en-US" sz="180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直到栈空或者栈顶为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然后将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'+'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'-'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'*'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'/'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：出栈运算符并存放到</a:t>
            </a:r>
            <a:r>
              <a:rPr lang="en-US" sz="180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直到栈空或者栈顶为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'('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'+'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'-'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   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然后将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'+'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'-'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sz="180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exp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扫描完毕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则将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Optr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中所有运算符依次出栈并存放到</a:t>
            </a:r>
            <a:r>
              <a:rPr lang="en-US" sz="180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中。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1472" y="285728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针对简单表达式：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13</a:t>
            </a:fld>
            <a:r>
              <a:rPr lang="en-US" altLang="zh-CN"/>
              <a:t>/30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44" y="357166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中缀表达式“</a:t>
            </a:r>
            <a:r>
              <a:rPr lang="en-US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(56</a:t>
            </a:r>
            <a:r>
              <a:rPr lang="en-US">
                <a:solidFill>
                  <a:srgbClr val="00B050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20)/(4+2)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” </a:t>
            </a:r>
            <a:r>
              <a:rPr lang="zh-CN" altLang="en-US"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后缀表达式“</a:t>
            </a:r>
            <a:r>
              <a:rPr 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56#20#</a:t>
            </a:r>
            <a:r>
              <a:rPr lang="en-US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4#2#+/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”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1214424"/>
          <a:ext cx="8286808" cy="4494896"/>
        </p:xfrm>
        <a:graphic>
          <a:graphicData uri="http://schemas.openxmlformats.org/drawingml/2006/table">
            <a:tbl>
              <a:tblPr/>
              <a:tblGrid>
                <a:gridCol w="428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046"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操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Optr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栈（栈底→栈顶）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739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'('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将此括号进栈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510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为数字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56#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281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直接将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778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为数字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20#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0707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')'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将栈中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'('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之前的运算符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'-'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出栈并存入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然后将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'('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出栈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56#20#-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9092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'/'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56#20#-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14</a:t>
            </a:fld>
            <a:r>
              <a:rPr lang="en-US" altLang="zh-CN"/>
              <a:t>/30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500041"/>
          <a:ext cx="8072494" cy="4586135"/>
        </p:xfrm>
        <a:graphic>
          <a:graphicData uri="http://schemas.openxmlformats.org/drawingml/2006/table">
            <a:tbl>
              <a:tblPr/>
              <a:tblGrid>
                <a:gridCol w="392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8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294"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操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Optr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栈（栈底→栈顶）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839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'('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将此括号进栈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56#20#-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789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为数字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4#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56#20#-4#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39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'+'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栈顶运算符为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'('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直接将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56#20#-4#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/(+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152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为数字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2#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56#20#-4#2#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/(+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8694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')'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将栈中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'('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之前的运算符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'+'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出栈并存入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然后将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'('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出栈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56#20#-4#2#+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3628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str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扫描完毕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Optr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栈中的所有运算符依次出栈并存入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56#20#-4#2#+/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15</a:t>
            </a:fld>
            <a:r>
              <a:rPr lang="en-US" altLang="zh-CN"/>
              <a:t>/30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7643866" cy="3785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trans(char *exp，char postexp[])		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char e;  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SqStack *Optr;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定义运算符栈指针</a:t>
            </a:r>
          </a:p>
          <a:p>
            <a:pPr algn="l"/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InitStack(Optr);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初始化运算符栈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int i=0;			//i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作为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的下标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(*exp!='\0')		//exp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表达式未扫描完时循环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 	switch(*exp)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'('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	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判定为左括号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Push(Optr，'(');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左括号进栈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exp++;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继续扫描其他字符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71480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算法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将算术表达式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exp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转换成后缀表达式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16</a:t>
            </a:fld>
            <a:r>
              <a:rPr lang="en-US" altLang="zh-CN"/>
              <a:t>/30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642918"/>
            <a:ext cx="7715304" cy="3170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case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')'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		    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判定为右括号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Pop(Optr，e);	    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while (e!='(')	    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不为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'('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时循环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{	  postexp[i++]=e;	    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存放到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Pop(Optr，e);	    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继续出栈元素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exp++;		     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继续扫描其他字符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17</a:t>
            </a:fld>
            <a:r>
              <a:rPr lang="en-US" altLang="zh-CN"/>
              <a:t>/30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500042"/>
            <a:ext cx="8286808" cy="47089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case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'+':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判定为加或减号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case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'-'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while (!StackEmpty(Optr))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栈不空循环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{ 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GetTop(Optr，e);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取栈顶元素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     if (e!='(')			//e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不是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'('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     {      postexp[i++]=e;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存放到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Pop(Optr，e);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     else			//e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'(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时退出循环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 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Push(Optr，*exp);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'+'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'-'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exp++;		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继续扫描其他字符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18</a:t>
            </a:fld>
            <a:r>
              <a:rPr lang="en-US" altLang="zh-CN"/>
              <a:t>/30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428604"/>
            <a:ext cx="8429684" cy="44012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case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'*'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		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'*'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'/'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号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'/'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(!StackEmpty(Optr))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栈不空循环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{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GetTop(Optr，e);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取栈顶元素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if (e=='*' || e=='/')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{       postexp[i++]=e;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存放到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Pop(Optr，e);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else			//e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为非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'*'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'/'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运算符时退出循环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  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Push(Optr，*exp);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'*'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'/'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exp++;	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继续扫描其他字符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19</a:t>
            </a:fld>
            <a:r>
              <a:rPr lang="en-US" altLang="zh-CN"/>
              <a:t>/30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357166"/>
            <a:ext cx="8358246" cy="54487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default:	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处理数字字符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while (*exp&gt;='0' &amp;&amp; *exp&lt;='9')      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判定为数字字符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{      postexp[i++]=*exp;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exp++;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postexp[i++]='#';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标识一个数值串结束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while (!StackEmpty(Optr))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此时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exp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扫描完毕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栈不空时循环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Pop(Optr，e);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postexp[i++]=e;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存放到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postexp[i]='\0';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表达式添加结束标识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DestroyStack(Optr);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93701" y="1457207"/>
            <a:ext cx="2463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问题描述</a:t>
            </a:r>
            <a:r>
              <a:rPr kumimoji="1" lang="zh-CN" alt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      </a:t>
            </a:r>
          </a:p>
        </p:txBody>
      </p:sp>
      <p:sp>
        <p:nvSpPr>
          <p:cNvPr id="100356" name="Text Box 4" descr="羊皮纸"/>
          <p:cNvSpPr txBox="1">
            <a:spLocks noChangeArrowheads="1"/>
          </p:cNvSpPr>
          <p:nvPr/>
        </p:nvSpPr>
        <p:spPr bwMode="auto">
          <a:xfrm>
            <a:off x="428596" y="460228"/>
            <a:ext cx="3571900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简单表达式求值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54" y="2246178"/>
            <a:ext cx="8072526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 这里限定的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简单表达式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求值问题是：用户输入一个包含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“</a:t>
            </a:r>
            <a:r>
              <a:rPr 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”、“</a:t>
            </a:r>
            <a:r>
              <a:rPr 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-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”、“</a:t>
            </a:r>
            <a:r>
              <a:rPr 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*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”、“</a:t>
            </a:r>
            <a:r>
              <a:rPr 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”、正整数和圆括号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的合法算术表达式，计算该表达式的运算结果。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20</a:t>
            </a:fld>
            <a:r>
              <a:rPr lang="en-US" altLang="zh-CN"/>
              <a:t>/30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0034" y="500042"/>
            <a:ext cx="342902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）后缀表达式求值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135729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/>
              <a:t>postexp </a:t>
            </a:r>
            <a:r>
              <a:rPr lang="zh-CN" altLang="en-US">
                <a:solidFill>
                  <a:srgbClr val="C00000"/>
                </a:solidFill>
                <a:sym typeface="Symbol"/>
              </a:rPr>
              <a:t> 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/>
              </a:rPr>
              <a:t>值</a:t>
            </a:r>
            <a:endParaRPr lang="zh-CN" altLang="en-US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71604" y="3786190"/>
            <a:ext cx="1357322" cy="1928826"/>
            <a:chOff x="1571604" y="3786190"/>
            <a:chExt cx="1357322" cy="1928826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71604" y="5314906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操作数栈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1472" y="2000240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扫描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的所有字符：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2976" y="2571744"/>
            <a:ext cx="6215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数字字符：转换为数值并进栈</a:t>
            </a:r>
            <a:endParaRPr lang="en-US" altLang="zh-CN" sz="200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运算符：退栈两个操作数，计算，将结果进栈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21</a:t>
            </a:fld>
            <a:r>
              <a:rPr lang="en-US" altLang="zh-CN"/>
              <a:t>/30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642918"/>
            <a:ext cx="8143932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while (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从</a:t>
            </a:r>
            <a:r>
              <a:rPr lang="en-US" sz="1800">
                <a:solidFill>
                  <a:srgbClr val="FF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读取字符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ch，ch!='\0')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       ch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'+'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：从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Opnd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栈中出栈两个数值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b，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计算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c=b+a;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'-'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：从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Opnd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栈中出栈两个数值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b，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计算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c=b-a;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'*'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：从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Opnd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栈中出栈两个数值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b，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计算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c=b*a;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'/'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：从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Opnd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栈中出栈两个数值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b，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不零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计算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c=b/a;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ch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为数字字符：将连续的数字串转换成数值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d，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返回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Opnd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栈的栈顶操作数即后缀表达式的值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22</a:t>
            </a:fld>
            <a:r>
              <a:rPr lang="en-US" altLang="zh-CN"/>
              <a:t>/30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357166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后缀表达式“</a:t>
            </a:r>
            <a:r>
              <a:rPr lang="en-US">
                <a:ea typeface="楷体" pitchFamily="49" charset="-122"/>
                <a:cs typeface="Times New Roman" pitchFamily="18" charset="0"/>
              </a:rPr>
              <a:t>56#20#</a:t>
            </a:r>
            <a:r>
              <a:rPr lang="en-US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>
                <a:ea typeface="楷体" pitchFamily="49" charset="-122"/>
                <a:cs typeface="Times New Roman" pitchFamily="18" charset="0"/>
              </a:rPr>
              <a:t>4#2#+/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”的求值过程。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1071549"/>
          <a:ext cx="7786742" cy="4500594"/>
        </p:xfrm>
        <a:graphic>
          <a:graphicData uri="http://schemas.openxmlformats.org/drawingml/2006/table">
            <a:tbl>
              <a:tblPr/>
              <a:tblGrid>
                <a:gridCol w="539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操 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Opnd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栈底→栈顶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56#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20#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56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出栈两次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56-20=36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4#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36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2#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36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+</a:t>
                      </a:r>
                      <a:r>
                        <a:rPr lang="en-US" alt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出栈两次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4+2=6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36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</a:t>
                      </a:r>
                      <a:r>
                        <a:rPr lang="en-US" alt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出栈两次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36/6=6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扫描完毕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算法结束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栈顶数值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即为所求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23</a:t>
            </a:fld>
            <a:r>
              <a:rPr lang="en-US" altLang="zh-CN"/>
              <a:t>/30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928670"/>
            <a:ext cx="8358246" cy="50576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double compvalue(char *postexp)	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double d， a， b， c， e;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SqStack1 *Opnd;	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定义操作数栈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InitStack1(Opnd);	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初始化操作数栈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(*postexp!='\0')		//postexp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字符串未扫描完时循环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 switch (*postexp)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{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case '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':	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'+'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Pop1(Opnd，a);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Pop1(Opnd，b);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c=b+a;	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Push1(Opnd，c);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将计算结果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85728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算法：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计算后缀表达式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postexp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的值。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24</a:t>
            </a:fld>
            <a:r>
              <a:rPr lang="en-US" altLang="zh-CN"/>
              <a:t>/30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357166"/>
            <a:ext cx="8143932" cy="4672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'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':		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'-'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Pop1(Opnd，a);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Pop1(Opnd，b);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c=b-a;	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Push1(Opnd，c);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将计算结果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'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':		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'*'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Pop1(Opnd，a);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Pop1(Opnd，b);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c=b*a;	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Push1(Opnd，c);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将计算结果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25</a:t>
            </a:fld>
            <a:r>
              <a:rPr lang="en-US" altLang="zh-CN"/>
              <a:t>/30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428604"/>
            <a:ext cx="8001056" cy="50576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'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':		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判定为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'/'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Pop1(Opnd，a);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Pop1(Opnd，b);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出栈元素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if (a!=0)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{	c=b/a;	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Push1(Opnd，c);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将计算结果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else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{	printf("\n\t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除零错误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!\n");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exit(0);	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异常退出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26</a:t>
            </a:fld>
            <a:r>
              <a:rPr lang="en-US" altLang="zh-CN"/>
              <a:t>/30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571480"/>
            <a:ext cx="7929618" cy="47089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default:	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处理数字字符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d=0;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转换成对应的数值存放到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while (*postexp&gt;='0' &amp;&amp; *postexp&lt;='9')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{	d=10*d+*postexp-'0';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postexp++;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Push1(Opnd，d);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将数值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break;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postexp++;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继续处理其他字符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GetTop1(Opnd，e);	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取栈顶元素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DestroyStack1(Opnd);	//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e;			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3319456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设计求解程序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00034" y="2214554"/>
            <a:ext cx="7572428" cy="2988098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main()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char exp[]="(56-20)/(4+2)";	   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可将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exp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改为键盘输入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char postexp[MaxSize];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trans(exp，postexp);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printf("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中缀表达式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:%s\n"，exp);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printf("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后缀表达式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:%s\n"，postexp);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printf("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表达式的值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:%g\n"，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compvalue(postexp)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1;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建立如下主函数调用上述算法：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27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428596" y="428604"/>
            <a:ext cx="2747952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122" name="灯片编号占位符 121"/>
          <p:cNvSpPr>
            <a:spLocks noGrp="1"/>
          </p:cNvSpPr>
          <p:nvPr>
            <p:ph type="sldNum" sz="quarter" idx="12"/>
          </p:nvPr>
        </p:nvSpPr>
        <p:spPr>
          <a:xfrm>
            <a:off x="6643702" y="6215082"/>
            <a:ext cx="2133600" cy="365125"/>
          </a:xfrm>
        </p:spPr>
        <p:txBody>
          <a:bodyPr/>
          <a:lstStyle/>
          <a:p>
            <a:fld id="{C8B7E570-69B3-4B0D-BE72-C89A0FCDCBD8}" type="slidenum">
              <a:rPr lang="en-US" altLang="zh-CN" smtClean="0"/>
              <a:pPr/>
              <a:t>28</a:t>
            </a:fld>
            <a:r>
              <a:rPr lang="en-US" altLang="zh-CN"/>
              <a:t>/30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1500174"/>
            <a:ext cx="4143404" cy="16758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tIns="144000" bIns="144000" rtlCol="0">
            <a:spAutoFit/>
          </a:bodyPr>
          <a:lstStyle/>
          <a:p>
            <a:pPr indent="457200" algn="l">
              <a:lnSpc>
                <a:spcPct val="150000"/>
              </a:lnSpc>
            </a:pPr>
            <a:r>
              <a: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中缀表达式</a:t>
            </a:r>
            <a:r>
              <a:rPr lang="en-US" sz="20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:(56-20)/(4+2)</a:t>
            </a:r>
            <a:endParaRPr lang="zh-CN" altLang="en-US" sz="200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后缀表达式</a:t>
            </a:r>
            <a:r>
              <a:rPr lang="en-US" sz="20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:56#20#-4#2#+/</a:t>
            </a:r>
            <a:endParaRPr lang="zh-CN" altLang="en-US" sz="200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表达式的值</a:t>
            </a:r>
            <a:r>
              <a:rPr lang="en-US" sz="20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:6</a:t>
            </a:r>
            <a:endParaRPr lang="zh-CN" altLang="en-US" sz="200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4" descr="u=1775663919,1101289402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075" y="868684"/>
            <a:ext cx="2748487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29</a:t>
            </a:fld>
            <a:r>
              <a:rPr lang="en-US" altLang="zh-CN"/>
              <a:t>/30</a:t>
            </a: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142976" y="2928934"/>
            <a:ext cx="7143800" cy="1572326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是否可以将求解简单表达式的两个阶段合并起来？</a:t>
            </a:r>
            <a:endParaRPr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　数据组织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072494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   简单表达式采用字符数组</a:t>
            </a:r>
            <a:r>
              <a:rPr lang="en-US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exp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表示，其中只含有“</a:t>
            </a:r>
            <a:r>
              <a:rPr lang="en-US">
                <a:ea typeface="楷体" pitchFamily="49" charset="-122"/>
                <a:cs typeface="Times New Roman" pitchFamily="18" charset="0"/>
              </a:rPr>
              <a:t>+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”、“</a:t>
            </a:r>
            <a:r>
              <a:rPr lang="en-US">
                <a:ea typeface="楷体" pitchFamily="49" charset="-122"/>
                <a:cs typeface="Times New Roman" pitchFamily="18" charset="0"/>
              </a:rPr>
              <a:t>-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”、“</a:t>
            </a:r>
            <a:r>
              <a:rPr lang="en-US">
                <a:ea typeface="楷体" pitchFamily="49" charset="-122"/>
                <a:cs typeface="Times New Roman" pitchFamily="18" charset="0"/>
              </a:rPr>
              <a:t>*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”、“</a:t>
            </a:r>
            <a:r>
              <a:rPr lang="en-US"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”、正整数和圆括号。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为了方便，假设该表达式都是合法的算术表达式，例如，</a:t>
            </a:r>
            <a:r>
              <a:rPr lang="en-US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exp</a:t>
            </a:r>
            <a:r>
              <a:rPr 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“</a:t>
            </a:r>
            <a:r>
              <a:rPr 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1+2*(4+12)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”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；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在设计相关算法中用到栈，这里采用顺序栈存储结构。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3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30</a:t>
            </a:fld>
            <a:r>
              <a:rPr lang="en-US" altLang="zh-CN"/>
              <a:t>/30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14422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运算符位于两个操作数中间的表达式称为中缀表达式。例如，</a:t>
            </a:r>
            <a:r>
              <a:rPr 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1+2*3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就是一个中缀表达式。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3128954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运算算法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4</a:t>
            </a:fld>
            <a:r>
              <a:rPr lang="en-US" altLang="zh-CN"/>
              <a:t>/30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472" y="2500306"/>
            <a:ext cx="8001056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 中缀表达式的运算规则：“</a:t>
            </a:r>
            <a:r>
              <a:rPr lang="zh-CN" altLang="en-US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先乘除，后加减，从左到右计算，先括号内，后括号外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”。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因此，中缀表达式不仅要依赖运算符优先级，而且还要处理括号。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00034" y="285728"/>
            <a:ext cx="807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 算术表达式的另一种形式是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后缀表达式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或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逆波兰表达式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，就是在算术表达式中，运算符在操作数的后面，如</a:t>
            </a:r>
            <a:r>
              <a:rPr lang="en-US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1+2*3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的后缀表达式为</a:t>
            </a:r>
            <a:r>
              <a:rPr lang="en-US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1 2 3 * +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5</a:t>
            </a:fld>
            <a:r>
              <a:rPr lang="en-US" altLang="zh-CN"/>
              <a:t>/30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00100" y="2500306"/>
            <a:ext cx="7286676" cy="2527560"/>
            <a:chOff x="1000100" y="2500306"/>
            <a:chExt cx="7286676" cy="2527560"/>
          </a:xfrm>
        </p:grpSpPr>
        <p:sp>
          <p:nvSpPr>
            <p:cNvPr id="4" name="TextBox 3"/>
            <p:cNvSpPr txBox="1"/>
            <p:nvPr/>
          </p:nvSpPr>
          <p:spPr>
            <a:xfrm>
              <a:off x="1000100" y="2500306"/>
              <a:ext cx="2357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zh-CN" altLang="en-US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后缀表达式：</a:t>
              </a:r>
              <a:endParaRPr lang="zh-CN" altLang="en-US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1538" y="3143248"/>
              <a:ext cx="7215238" cy="18846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已考虑了运算符的优先级。</a:t>
              </a:r>
              <a:endPara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没有括号。</a:t>
              </a:r>
              <a:endPara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只有操作数和运算符，而且越放在前面的运算符来越优先执行。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7158" y="642918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 在算术表达式中，如果运算符在操作数的前面，称为前缀表达式，如</a:t>
            </a:r>
            <a:r>
              <a:rPr lang="en-US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1+2*3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的前缀表达式为</a:t>
            </a:r>
            <a:r>
              <a:rPr lang="en-US">
                <a:solidFill>
                  <a:srgbClr val="008000"/>
                </a:solidFill>
                <a:ea typeface="楷体" pitchFamily="49" charset="-122"/>
                <a:cs typeface="Times New Roman" pitchFamily="18" charset="0"/>
              </a:rPr>
              <a:t>+ 1 * 2 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6</a:t>
            </a:fld>
            <a:r>
              <a:rPr lang="en-US" altLang="zh-CN"/>
              <a:t>/30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000100" y="2285992"/>
            <a:ext cx="7286676" cy="1754326"/>
            <a:chOff x="1000100" y="2285992"/>
            <a:chExt cx="7286676" cy="1754326"/>
          </a:xfrm>
        </p:grpSpPr>
        <p:sp>
          <p:nvSpPr>
            <p:cNvPr id="38" name="TextBox 37"/>
            <p:cNvSpPr txBox="1"/>
            <p:nvPr/>
          </p:nvSpPr>
          <p:spPr>
            <a:xfrm>
              <a:off x="1000100" y="2285992"/>
              <a:ext cx="407196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中缀表达式：</a:t>
              </a: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1  +  2 * 3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后缀表达式：</a:t>
              </a: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1  2  3 * +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前缀表达式：</a:t>
              </a: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+  1 * 2  3</a:t>
              </a:r>
              <a:endParaRPr lang="zh-CN" altLang="en-US"/>
            </a:p>
          </p:txBody>
        </p:sp>
        <p:sp>
          <p:nvSpPr>
            <p:cNvPr id="40" name="右大括号 39"/>
            <p:cNvSpPr/>
            <p:nvPr/>
          </p:nvSpPr>
          <p:spPr>
            <a:xfrm>
              <a:off x="5072066" y="2500306"/>
              <a:ext cx="214314" cy="1428760"/>
            </a:xfrm>
            <a:prstGeom prst="rightBrac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57818" y="300037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运算数的相对次序相同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2910" y="785794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中缀表达式的求值过程：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7</a:t>
            </a:fld>
            <a:r>
              <a:rPr lang="en-US" altLang="zh-CN"/>
              <a:t>/30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0034" y="1428736"/>
            <a:ext cx="5572164" cy="12141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将中缀算术表达式转换成后缀表达式。</a:t>
            </a:r>
            <a:endParaRPr lang="en-US" altLang="zh-CN" sz="2000">
              <a:solidFill>
                <a:srgbClr val="008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对该后缀表达式求值。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571504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）将算术表达式转换成后缀表达式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8</a:t>
            </a:fld>
            <a:r>
              <a:rPr lang="en-US" altLang="zh-CN"/>
              <a:t>/30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472" y="135729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/>
              <a:t>exp  </a:t>
            </a:r>
            <a:r>
              <a:rPr lang="zh-CN" altLang="en-US">
                <a:solidFill>
                  <a:srgbClr val="C00000"/>
                </a:solidFill>
                <a:sym typeface="Symbol"/>
              </a:rPr>
              <a:t></a:t>
            </a:r>
            <a:r>
              <a:rPr lang="zh-CN" altLang="en-US">
                <a:sym typeface="Symbol"/>
              </a:rPr>
              <a:t> </a:t>
            </a:r>
            <a:r>
              <a:rPr lang="en-US" i="1"/>
              <a:t>postexp</a:t>
            </a:r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571604" y="3786190"/>
            <a:ext cx="1357322" cy="1928826"/>
            <a:chOff x="1571604" y="3786190"/>
            <a:chExt cx="1357322" cy="1928826"/>
          </a:xfrm>
        </p:grpSpPr>
        <p:cxnSp>
          <p:nvCxnSpPr>
            <p:cNvPr id="29" name="直接连接符 28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571604" y="5314906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运算符栈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1472" y="2000240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扫描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exp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的所有字符：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42976" y="2571744"/>
            <a:ext cx="4714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数字字符直接放在</a:t>
            </a:r>
            <a:r>
              <a:rPr lang="en-US" sz="2000" i="1">
                <a:ea typeface="微软雅黑" pitchFamily="34" charset="-122"/>
                <a:cs typeface="Times New Roman" pitchFamily="18" charset="0"/>
              </a:rPr>
              <a:t>postexp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中</a:t>
            </a:r>
            <a:endParaRPr lang="en-US" altLang="zh-CN" sz="200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运算符通过一个栈来处理优先级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9</a:t>
            </a:fld>
            <a:r>
              <a:rPr lang="en-US" altLang="zh-CN"/>
              <a:t>/30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7158" y="28572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/>
              <a:t>exp  </a:t>
            </a:r>
            <a:r>
              <a:rPr lang="zh-CN" altLang="en-US">
                <a:solidFill>
                  <a:srgbClr val="C00000"/>
                </a:solidFill>
                <a:sym typeface="Symbol"/>
              </a:rPr>
              <a:t></a:t>
            </a:r>
            <a:r>
              <a:rPr lang="zh-CN" altLang="en-US">
                <a:sym typeface="Symbol"/>
              </a:rPr>
              <a:t> </a:t>
            </a:r>
            <a:r>
              <a:rPr lang="en-US" i="1"/>
              <a:t>postexp</a:t>
            </a: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4282" y="895633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情况</a:t>
            </a:r>
            <a:r>
              <a:rPr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（没有括号）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7158" y="150017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/>
              <a:t>exp</a:t>
            </a:r>
            <a:r>
              <a:rPr lang="en-US"/>
              <a:t>=</a:t>
            </a:r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rot="5400000">
            <a:off x="82150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167955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500166" y="3927478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85852" y="410046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运算符栈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29058" y="3071810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/>
              <a:t>postexp</a:t>
            </a:r>
            <a:r>
              <a:rPr lang="zh-CN" altLang="en-US"/>
              <a:t>：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5357818" y="3500438"/>
            <a:ext cx="2357454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7160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92879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</a:rPr>
              <a:t>+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598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71461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143240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8585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/>
              <a:t>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2899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/>
              <a:t>”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000232" y="2000240"/>
            <a:ext cx="1057841" cy="1651468"/>
            <a:chOff x="2285984" y="2357430"/>
            <a:chExt cx="1057841" cy="1651468"/>
          </a:xfrm>
        </p:grpSpPr>
        <p:cxnSp>
          <p:nvCxnSpPr>
            <p:cNvPr id="22" name="直接箭头连接符 21"/>
            <p:cNvCxnSpPr/>
            <p:nvPr/>
          </p:nvCxnSpPr>
          <p:spPr>
            <a:xfrm rot="5400000">
              <a:off x="1964513" y="2678901"/>
              <a:ext cx="1500198" cy="857256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748917">
              <a:off x="2882160" y="2365824"/>
              <a:ext cx="461665" cy="16430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>
                  <a:latin typeface="楷体" pitchFamily="49" charset="-122"/>
                  <a:ea typeface="楷体" pitchFamily="49" charset="-122"/>
                </a:rPr>
                <a:t>优先级比较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28860" y="4714884"/>
            <a:ext cx="4429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2"/>
              </a:buBlip>
            </a:pPr>
            <a:r>
              <a:rPr lang="zh-CN" altLang="en-US" sz="18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先进栈的先退栈即先执行：</a:t>
            </a:r>
            <a:endParaRPr lang="en-US" altLang="zh-CN" sz="18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ts val="2400"/>
              </a:lnSpc>
            </a:pPr>
            <a:r>
              <a:rPr lang="zh-CN" altLang="en-US" sz="18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只有大于栈顶优先级才能直接进栈</a:t>
            </a:r>
          </a:p>
        </p:txBody>
      </p:sp>
      <p:cxnSp>
        <p:nvCxnSpPr>
          <p:cNvPr id="46" name="直接箭头连接符 45"/>
          <p:cNvCxnSpPr/>
          <p:nvPr/>
        </p:nvCxnSpPr>
        <p:spPr>
          <a:xfrm rot="16200000" flipH="1">
            <a:off x="2321703" y="3821909"/>
            <a:ext cx="1285884" cy="35719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4929190" y="3643314"/>
            <a:ext cx="3857652" cy="890293"/>
            <a:chOff x="5214942" y="4000504"/>
            <a:chExt cx="3857652" cy="890293"/>
          </a:xfrm>
        </p:grpSpPr>
        <p:sp>
          <p:nvSpPr>
            <p:cNvPr id="48" name="下箭头 47"/>
            <p:cNvSpPr/>
            <p:nvPr/>
          </p:nvSpPr>
          <p:spPr bwMode="auto">
            <a:xfrm>
              <a:off x="6786578" y="4000504"/>
              <a:ext cx="216000" cy="43200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4942" y="4429132"/>
              <a:ext cx="38576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/>
                <a:t>“</a:t>
              </a:r>
              <a:r>
                <a:rPr lang="en-US" altLang="zh-CN"/>
                <a:t>1+2+3</a:t>
              </a:r>
              <a:r>
                <a:rPr lang="zh-CN" altLang="en-US"/>
                <a:t>”</a:t>
              </a:r>
              <a:r>
                <a:rPr lang="zh-CN" altLang="en-US">
                  <a:solidFill>
                    <a:srgbClr val="C00000"/>
                  </a:solidFill>
                  <a:sym typeface="Symbol"/>
                </a:rPr>
                <a:t> </a:t>
              </a:r>
              <a:r>
                <a:rPr lang="zh-CN" altLang="en-US">
                  <a:sym typeface="Symbol"/>
                </a:rPr>
                <a:t> </a:t>
              </a:r>
              <a:r>
                <a:rPr lang="zh-CN" altLang="en-US"/>
                <a:t>“</a:t>
              </a:r>
              <a:r>
                <a:rPr lang="en-US" altLang="zh-CN"/>
                <a:t>1 2 </a:t>
              </a:r>
              <a:r>
                <a:rPr lang="en-US" altLang="zh-CN">
                  <a:solidFill>
                    <a:srgbClr val="008000"/>
                  </a:solidFill>
                </a:rPr>
                <a:t>+</a:t>
              </a:r>
              <a:r>
                <a:rPr lang="en-US" altLang="zh-CN"/>
                <a:t> 3 +</a:t>
              </a:r>
              <a:r>
                <a:rPr lang="zh-CN" altLang="en-US"/>
                <a:t>”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428860" y="5435758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2"/>
              </a:buBlip>
            </a:pPr>
            <a:r>
              <a:rPr lang="en-US" altLang="zh-CN" sz="1800" i="1">
                <a:solidFill>
                  <a:srgbClr val="008000"/>
                </a:solidFill>
                <a:ea typeface="微软雅黑" pitchFamily="34" charset="-122"/>
                <a:cs typeface="Times New Roman" pitchFamily="18" charset="0"/>
              </a:rPr>
              <a:t>exp</a:t>
            </a:r>
            <a:r>
              <a:rPr lang="zh-CN" altLang="en-US" sz="18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扫描完毕，所有运算符退栈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-0.00313 0.01204 -0.00608 0.02431 0.01944 0.03704 C 0.04496 0.04977 0.09166 0.06042 0.15278 0.07593 C 0.21389 0.09143 0.34114 0.10833 0.38611 0.12963 C 0.4309 0.15093 0.42656 0.17731 0.42222 0.2037 " pathEditMode="relative" ptsTypes="aa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C -0.00747 0.00972 -0.01494 0.01551 -0.01806 0.06111 C -0.02118 0.10671 -0.01841 0.22917 -0.01841 0.27338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" y="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0.07326 0.0162 0.14653 0.03264 0.20972 0.05 C 0.27291 0.06736 0.3467 0.07801 0.37916 0.1037 C 0.41163 0.1294 0.39965 0.1838 0.40503 0.2048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72 0.25671 C -0.00903 0.22894 -0.06025 0.11898 0.01494 0.09005 C 0.09011 0.06111 0.3566 0.06435 0.43768 0.08264 C 0.51876 0.10093 0.48785 0.175 0.50105 0.19931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0" y="-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-0.00034 -0.00417 -0.00052 -0.00833 -0.00972 0 C -0.01892 0.00833 -0.03837 0.00671 -0.05555 0.05 C -0.07274 0.09329 -0.10069 0.21667 -0.11267 0.26042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1181 0.00208 -0.02344 0.0044 0.00139 0.01481 C 0.02621 0.02523 0.08837 0.05 0.14861 0.06296 C 0.20885 0.07593 0.31875 0.06921 0.3625 0.09259 C 0.40625 0.11597 0.40121 0.18009 0.41128 0.20301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0" y="1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54 0.25972 C -0.13298 0.21597 -0.15225 0.17245 -0.09965 0.1338 C -0.04705 0.09514 0.10573 0.03449 0.20174 0.02824 C 0.2974 0.02199 0.42709 0.06829 0.47674 0.09676 C 0.52639 0.12523 0.49497 0.17801 0.49983 0.19931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8" grpId="1"/>
      <p:bldP spid="39" grpId="0"/>
      <p:bldP spid="40" grpId="0"/>
      <p:bldP spid="40" grpId="1"/>
      <p:bldP spid="41" grpId="0"/>
      <p:bldP spid="31" grpId="0"/>
      <p:bldP spid="5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FF"/>
          </a:solidFill>
          <a:miter lim="800000"/>
          <a:headEnd/>
          <a:tailEnd type="triangle" w="med" len="med"/>
        </a:ln>
        <a:effectLst/>
      </a:spPr>
      <a:bodyPr wrap="none"/>
      <a:lstStyle>
        <a:defPPr>
          <a:defRPr/>
        </a:defPPr>
      </a:lstStyle>
    </a:spDef>
    <a:lnDef>
      <a:spPr>
        <a:ln w="38100">
          <a:solidFill>
            <a:srgbClr val="008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2676</TotalTime>
  <Words>1529</Words>
  <Application>Microsoft Office PowerPoint</Application>
  <PresentationFormat>全屏显示(4:3)</PresentationFormat>
  <Paragraphs>339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877</cp:revision>
  <dcterms:created xsi:type="dcterms:W3CDTF">2004-04-04T02:09:16Z</dcterms:created>
  <dcterms:modified xsi:type="dcterms:W3CDTF">2018-09-17T02:33:12Z</dcterms:modified>
</cp:coreProperties>
</file>