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88" r:id="rId2"/>
    <p:sldId id="419" r:id="rId3"/>
    <p:sldId id="398" r:id="rId4"/>
    <p:sldId id="405" r:id="rId5"/>
    <p:sldId id="388" r:id="rId6"/>
    <p:sldId id="439" r:id="rId7"/>
    <p:sldId id="290" r:id="rId8"/>
    <p:sldId id="420" r:id="rId9"/>
    <p:sldId id="421" r:id="rId10"/>
    <p:sldId id="289" r:id="rId11"/>
    <p:sldId id="400" r:id="rId12"/>
    <p:sldId id="401" r:id="rId13"/>
    <p:sldId id="402" r:id="rId14"/>
    <p:sldId id="403" r:id="rId15"/>
    <p:sldId id="404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29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0000"/>
    <a:srgbClr val="666699"/>
    <a:srgbClr val="660066"/>
    <a:srgbClr val="F8BFBE"/>
    <a:srgbClr val="008000"/>
    <a:srgbClr val="ED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0" autoAdjust="0"/>
    <p:restoredTop sz="94682" autoAdjust="0"/>
  </p:normalViewPr>
  <p:slideViewPr>
    <p:cSldViewPr>
      <p:cViewPr varScale="1">
        <p:scale>
          <a:sx n="69" d="100"/>
          <a:sy n="69" d="100"/>
        </p:scale>
        <p:origin x="12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2953-A8C2-4E53-B6A0-E26D2EB38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154D6F22-3BCF-4E49-99C4-234A9EE2D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79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队列简称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，它也是一种运算受限的线性表。       </a:t>
            </a: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349365"/>
            <a:ext cx="30257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3.2.1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队列的定义</a:t>
            </a:r>
            <a:r>
              <a:rPr kumimoji="1" lang="zh-CN" altLang="en-US" sz="40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327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队列只能选取一个端点进行插入操作，另一个端点进行删除操作</a:t>
            </a: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28596" y="4000504"/>
            <a:ext cx="705643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顺序队的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要素（初始时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front=rear=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4608512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队空条件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队满条件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rear++; data[rear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front++;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07950" y="727061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209800" y="744523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98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92850" y="663561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顺序队中实现队列的基本运算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8104216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构造一个空队列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。将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指针均设置成初始状态即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5429288" cy="2064769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429388" y="2460621"/>
            <a:ext cx="2428892" cy="2468577"/>
            <a:chOff x="6429388" y="2460621"/>
            <a:chExt cx="2428892" cy="2468577"/>
          </a:xfrm>
        </p:grpSpPr>
        <p:grpSp>
          <p:nvGrpSpPr>
            <p:cNvPr id="5" name="组合 4"/>
            <p:cNvGrpSpPr/>
            <p:nvPr/>
          </p:nvGrpSpPr>
          <p:grpSpPr>
            <a:xfrm>
              <a:off x="6778655" y="2460621"/>
              <a:ext cx="2079625" cy="2468577"/>
              <a:chOff x="107950" y="727061"/>
              <a:chExt cx="2079625" cy="2468577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113024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释放队列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14348" y="2071678"/>
            <a:ext cx="5030795" cy="1695437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free(q);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68424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&gt;front==q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条件，则返回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；否则返回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57290" y="2428868"/>
            <a:ext cx="4786346" cy="15219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return(q-&gt;front==q-&gt;rear);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065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在队列不满的条件下，先将队尾指针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循环增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，然后将元素添加到该位置。</a:t>
            </a:r>
            <a:endParaRPr lang="zh-CN" altLang="pt-BR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5745175" cy="2372545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(SqQueue *&amp;q,ElemType e)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if (q-&gt;rear==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队满上溢出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q-&gt;rear++;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q-&gt;data[q-&gt;rear]=e;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175133"/>
            <a:ext cx="5657268" cy="2468577"/>
            <a:chOff x="1071538" y="4000504"/>
            <a:chExt cx="5908702" cy="2468577"/>
          </a:xfrm>
        </p:grpSpPr>
        <p:grpSp>
          <p:nvGrpSpPr>
            <p:cNvPr id="4" name="组合 3"/>
            <p:cNvGrpSpPr/>
            <p:nvPr/>
          </p:nvGrpSpPr>
          <p:grpSpPr>
            <a:xfrm>
              <a:off x="4876802" y="4091007"/>
              <a:ext cx="2103438" cy="2195513"/>
              <a:chOff x="1403330" y="1589074"/>
              <a:chExt cx="2103438" cy="2195513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330" y="3387712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479530" y="306227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817697" y="4000504"/>
              <a:ext cx="2079625" cy="2468577"/>
              <a:chOff x="107950" y="727061"/>
              <a:chExt cx="2079625" cy="2468577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空队时元素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进队：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280400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）出队列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在队列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不为空的条件下，将队首指针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循环增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，并将该位置的元素值赋给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pt-BR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1560515"/>
            <a:ext cx="6030928" cy="237254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(SqQueue *&amp;q,ElemType &amp;e)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(q-&gt;front==q-&gt;rear)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q-&gt;front++;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e=q-&gt;data[q-&gt;front];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00100" y="4071942"/>
            <a:ext cx="6746908" cy="1857388"/>
            <a:chOff x="1000100" y="4071942"/>
            <a:chExt cx="6746908" cy="1857388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出队一个元素：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、环形队列（或循环队列）中实现队列的基本运算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33525" y="124618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203450" y="12080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533525" y="160655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203450" y="15684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33525" y="196532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3450" y="192722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533525" y="232568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3450" y="22875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33525" y="268605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203450" y="26479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246188" y="2514600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9750" y="2311400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223963" y="1431925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619125" y="1228725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4957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这是因为采用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rear==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作为队满条件的缺陷。当队满条件为真时，队中可能还有若干空位置。</a:t>
            </a:r>
            <a:endParaRPr kumimoji="1"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这种溢出并不是真正的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溢出，称为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假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溢出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132139" y="1268413"/>
            <a:ext cx="2368556" cy="1089017"/>
          </a:xfrm>
          <a:prstGeom prst="wedgeEllipseCallout">
            <a:avLst>
              <a:gd name="adj1" fmla="val 82620"/>
              <a:gd name="adj2" fmla="val 1381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还有两个位置，为何不能进队？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16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把数组的前端和后端连接起来，形成一个环形的顺序表，即把存储队列元素的表从逻辑上看成一个环，称为</a:t>
            </a: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环形队列或循环队列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2000" dirty="0">
                  <a:solidFill>
                    <a:srgbClr val="008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原来如此，简单！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83150" y="2135209"/>
            <a:ext cx="3576638" cy="2416175"/>
            <a:chOff x="1353" y="2482"/>
            <a:chExt cx="2253" cy="1522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rear=4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时，下一步到位置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，可以进队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解决方案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27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rear=4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时，不能再进队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692150"/>
            <a:ext cx="3024187" cy="2368550"/>
            <a:chOff x="2018" y="1116"/>
            <a:chExt cx="1905" cy="1492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755650" y="3502025"/>
            <a:ext cx="7959754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实际上内存地址一定是连续的，不可能是环形的，这里是通过逻辑方式实现环形队列，也就是将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rear++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front++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68313" y="307975"/>
            <a:ext cx="2736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环形队列：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）出队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次</a:t>
              </a: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把进行插入的一端称做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进行删除的一端称做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队首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队头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front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向队列中插入新元素称为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，新元素进队后就成为新的队尾元素。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从队列中删除元素称为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离队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，元素出队后，其后继元素就成为队首元素。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出队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进队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现在约定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为队空，以下两种情况都满足该条件：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那么如何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设置队满的条件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rear=front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队空条件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，并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dirty="0" err="1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队满条件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>
            <a:spLocks/>
          </p:cNvSpPr>
          <p:nvPr/>
        </p:nvSpPr>
        <p:spPr bwMode="auto">
          <a:xfrm>
            <a:off x="6735763" y="1370013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进队一个元素时到达队头，就认为队满了。这样做会少放一个元素，牺牲一个元素没关系的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345362" cy="203132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队空条件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队满条件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rear+1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)%MaxSize = front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rear+1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出队操作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环形队列的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环形队列中，实现队列的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基本运算算法与非环形队列类似，只是改为上述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要素即可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3-7】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对于环形队列来说，如果知道队头指针和队列中元素个数，则可以计算出队尾指针。也就是说，可以用队列中元素个数代替队尾指针。</a:t>
            </a:r>
            <a:endParaRPr kumimoji="1"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设计出这种环形队列的初始化、入队、出队和判空算法。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23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</a:rPr>
              <a:t>0)=3</a:t>
            </a: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78164"/>
            <a:chOff x="539750" y="71414"/>
            <a:chExt cx="3384550" cy="2778164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MaxSize</a:t>
              </a:r>
              <a:r>
                <a:rPr lang="zh-CN" altLang="en-US" sz="2000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7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8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9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0753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</a:rPr>
              <a:t>3)=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</a:rPr>
              <a:t>2   </a:t>
            </a:r>
            <a:r>
              <a:rPr lang="en-US" altLang="zh-CN" sz="3200" dirty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500330" cy="808972"/>
            <a:chOff x="1000100" y="4357694"/>
            <a:chExt cx="2500330" cy="808972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500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cs typeface="Times New Roman" pitchFamily="18" charset="0"/>
                </a:rPr>
                <a:t>count=rear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cs typeface="Times New Roman" pitchFamily="18" charset="0"/>
                </a:rPr>
                <a:t>front</a:t>
              </a:r>
              <a:r>
                <a:rPr lang="en-US" altLang="zh-CN" sz="2000" dirty="0">
                  <a:cs typeface="Times New Roman" pitchFamily="18" charset="0"/>
                </a:rPr>
                <a:t> 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itchFamily="18" charset="0"/>
                </a:rPr>
                <a:t>?</a:t>
              </a:r>
              <a:endParaRPr lang="zh-CN" altLang="en-US" sz="2800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109815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，求队中元素个数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 =  ?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</a:rPr>
              <a:t>3</a:t>
            </a:r>
            <a:r>
              <a:rPr lang="en-US" altLang="zh-CN" sz="2000" dirty="0" err="1">
                <a:solidFill>
                  <a:srgbClr val="FF00FF"/>
                </a:solidFill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</a:rPr>
              <a:t>)=3</a:t>
            </a: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ea typeface="+mn-ea"/>
                <a:cs typeface="Times New Roman" pitchFamily="18" charset="0"/>
              </a:rPr>
              <a:t>0</a:t>
            </a:r>
            <a:r>
              <a:rPr lang="en-US" altLang="zh-CN" sz="2000" dirty="0" err="1">
                <a:solidFill>
                  <a:srgbClr val="FF00FF"/>
                </a:solidFill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</a:rPr>
              <a:t>)=8</a:t>
            </a:r>
            <a:r>
              <a:rPr lang="en-US" altLang="zh-CN" sz="2000" dirty="0"/>
              <a:t>  </a:t>
            </a:r>
            <a:r>
              <a:rPr lang="en-US" altLang="zh-CN" sz="3200" dirty="0">
                <a:solidFill>
                  <a:srgbClr val="FF0000"/>
                </a:solidFill>
                <a:sym typeface="Symbol"/>
              </a:rPr>
              <a:t></a:t>
            </a:r>
            <a:endParaRPr lang="en-US" altLang="zh-CN" sz="3200" dirty="0"/>
          </a:p>
        </p:txBody>
      </p:sp>
      <p:grpSp>
        <p:nvGrpSpPr>
          <p:cNvPr id="5" name="组合 59"/>
          <p:cNvGrpSpPr/>
          <p:nvPr/>
        </p:nvGrpSpPr>
        <p:grpSpPr>
          <a:xfrm>
            <a:off x="71406" y="5643578"/>
            <a:ext cx="4857784" cy="727651"/>
            <a:chOff x="71406" y="5929330"/>
            <a:chExt cx="4857784" cy="727651"/>
          </a:xfrm>
        </p:grpSpPr>
        <p:sp>
          <p:nvSpPr>
            <p:cNvPr id="55" name="下箭头 54"/>
            <p:cNvSpPr/>
            <p:nvPr/>
          </p:nvSpPr>
          <p:spPr>
            <a:xfrm>
              <a:off x="2000232" y="5929330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count=(3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000" dirty="0" err="1">
                  <a:solidFill>
                    <a:srgbClr val="0000FF"/>
                  </a:solidFill>
                  <a:ea typeface="+mn-ea"/>
                  <a:cs typeface="Times New Roman" pitchFamily="18" charset="0"/>
                </a:rPr>
                <a:t>0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/>
                <a:t>)</a:t>
              </a:r>
              <a:r>
                <a:rPr lang="en-US" altLang="zh-CN" sz="2000" dirty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</a:rPr>
                <a:t>=3</a:t>
              </a:r>
              <a:r>
                <a:rPr lang="en-US" altLang="zh-CN" sz="2000" dirty="0"/>
                <a:t>  </a:t>
              </a:r>
              <a:r>
                <a:rPr lang="en-US" altLang="zh-CN" sz="3200" dirty="0">
                  <a:solidFill>
                    <a:srgbClr val="FF0000"/>
                  </a:solidFill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870527"/>
            <a:chOff x="4071934" y="5286388"/>
            <a:chExt cx="4857784" cy="870527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count=(1</a:t>
              </a:r>
              <a:r>
                <a:rPr lang="en-US" altLang="zh-CN" sz="2000" dirty="0">
                  <a:latin typeface="+mn-ea"/>
                  <a:ea typeface="+mn-ea"/>
                </a:rPr>
                <a:t>-</a:t>
              </a:r>
              <a:r>
                <a:rPr lang="en-US" altLang="zh-CN" sz="2000" dirty="0" err="1">
                  <a:ea typeface="+mn-ea"/>
                  <a:cs typeface="Times New Roman" pitchFamily="18" charset="0"/>
                </a:rPr>
                <a:t>3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/>
                <a:t>)</a:t>
              </a:r>
              <a:r>
                <a:rPr lang="en-US" altLang="zh-CN" sz="2000" dirty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/>
                <a:t>=3  </a:t>
              </a:r>
              <a:r>
                <a:rPr lang="en-US" altLang="zh-CN" sz="3200" dirty="0">
                  <a:solidFill>
                    <a:srgbClr val="FF0000"/>
                  </a:solidFill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24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071546"/>
            <a:ext cx="7286676" cy="12618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，求队中元素个数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front+count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count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front=(rear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count+MaxSize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MaxSize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25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95288" y="214290"/>
            <a:ext cx="8137525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1188" y="790552"/>
            <a:ext cx="5746762" cy="175699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front;		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count;		//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队列中元素个数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468313" y="2614610"/>
            <a:ext cx="7416800" cy="2629815"/>
            <a:chOff x="468313" y="2614610"/>
            <a:chExt cx="7416800" cy="2629815"/>
          </a:xfrm>
          <a:scene3d>
            <a:camera prst="perspectiveBelow"/>
            <a:lightRig rig="threePt" dir="t"/>
          </a:scene3d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该环形队列的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要素：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031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队空条件：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队满条件：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endPara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进队</a:t>
              </a:r>
              <a:r>
                <a:rPr lang="en-US" altLang="zh-CN" sz="2000" i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操作：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rear=(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rear+1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)%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放在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出队操作：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front=(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front+1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)%</a:t>
              </a:r>
              <a:r>
                <a:rPr lang="en-US" altLang="zh-CN" sz="20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取出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处元素</a:t>
              </a:r>
              <a:r>
                <a:rPr lang="en-US" altLang="zh-CN" sz="20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5516563"/>
            <a:ext cx="717552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这样的环形队列中最多可放置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个元素。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143239" y="3679825"/>
            <a:ext cx="5461011" cy="677869"/>
            <a:chOff x="3143239" y="3679825"/>
            <a:chExt cx="5461011" cy="677869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3143239" y="3933825"/>
              <a:ext cx="2005023" cy="4238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5148263" y="3679825"/>
              <a:ext cx="34559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由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count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求出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26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210112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931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87507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x)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u="sng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      	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临时队尾指针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队满上溢出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rear=(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求队尾位置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队尾循环增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-&gt;data[rear]=x;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-&gt;count++;		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57158" y="1112838"/>
            <a:ext cx="2606662" cy="1380974"/>
            <a:chOff x="357158" y="1112838"/>
            <a:chExt cx="2606662" cy="1380974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26066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它是一个局部变量，队列</a:t>
              </a:r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qu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中不保存该值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28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8152" y="473215"/>
            <a:ext cx="7848624" cy="3295875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&amp;x)  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-&gt;count==0)		   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队空下溢出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-&gt;front=(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x=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-&gt;front];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-&gt;count--;			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29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9363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队列的主要特点是先进先出，所以又把队列称为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先进先出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100" y="157161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6848492" cy="152191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判队空运算算法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-&gt;count==0);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30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假溢出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但如果算法中需要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使用所有进队的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元素来进一步求解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 rot="227613">
            <a:off x="398601" y="1381598"/>
            <a:ext cx="396182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64715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q)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队列。构造一个空队列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q)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队列。释放队列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QueueEmpty(q)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队列是否为空。若队列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为空，则返回真；否则返回假。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q,e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队列。将元素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q,&amp;</a:t>
            </a:r>
            <a:r>
              <a:rPr lang="en-US" altLang="zh-CN" sz="220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队列。从队列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中出队一个元素，并将其值赋给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1628775"/>
            <a:ext cx="48244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队列和线性表有什么不同？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队列和栈有什么不同？</a:t>
            </a:r>
          </a:p>
        </p:txBody>
      </p:sp>
      <p:pic>
        <p:nvPicPr>
          <p:cNvPr id="7171" name="Picture 5" descr="u=2609916094,179178809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96975"/>
            <a:ext cx="22431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8077200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既然队列中元素逻辑关系与线性表的相同，队列可以采用与线性表相同的存储结构。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79667" y="1963739"/>
            <a:ext cx="992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152400" y="333375"/>
            <a:ext cx="7804150" cy="5794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3.2.2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队列的顺序存储结构及其基本运算的实现</a:t>
            </a:r>
            <a:endParaRPr kumimoji="1" lang="zh-CN" altLang="en-US" sz="2800" b="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2033991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front,rear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6544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顺序队类型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SqQueue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因为队列两端都在变化，所以需要两个指针来标识队列的状态。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  <a:r>
              <a:rPr lang="en-US" altLang="zh-CN" sz="2000"/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r</a:t>
            </a:r>
            <a:endParaRPr lang="en-US" altLang="zh-CN" sz="2000"/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853238" y="4181475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顺序队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的示意图</a:t>
            </a: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=5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5775" y="15716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55775" y="19319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55775" y="2290749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55775" y="26511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55775" y="30114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09550" y="3351199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214414" y="3929066"/>
            <a:ext cx="6357982" cy="2225675"/>
            <a:chOff x="1214414" y="4071942"/>
            <a:chExt cx="6357982" cy="2225675"/>
          </a:xfrm>
          <a:scene3d>
            <a:camera prst="perspectiveHeroicExtremeRightFacing"/>
            <a:lightRig rig="threePt" dir="t"/>
          </a:scene3d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101566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总</a:t>
              </a:r>
              <a:endParaRPr lang="en-US" altLang="zh-CN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结</a:t>
              </a: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5643602" cy="22256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总是指向队尾元素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元素进队，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指向当前队中队头元素的前一位置 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元素出队，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107950" y="3643314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front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209800" y="1589074"/>
            <a:ext cx="2103438" cy="2195513"/>
            <a:chOff x="2209800" y="1589074"/>
            <a:chExt cx="2103438" cy="2195513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98950" y="1589074"/>
            <a:ext cx="2103438" cy="2159000"/>
            <a:chOff x="4298950" y="1589074"/>
            <a:chExt cx="2103438" cy="215900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67450" y="1474774"/>
            <a:ext cx="2120900" cy="1952625"/>
            <a:chOff x="6267450" y="1474774"/>
            <a:chExt cx="21209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956550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956550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956550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956550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956550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67450" y="167480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72225" y="14747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1680</Words>
  <Application>Microsoft Office PowerPoint</Application>
  <PresentationFormat>全屏显示(4:3)</PresentationFormat>
  <Paragraphs>476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714</cp:revision>
  <dcterms:created xsi:type="dcterms:W3CDTF">2004-04-04T02:09:16Z</dcterms:created>
  <dcterms:modified xsi:type="dcterms:W3CDTF">2018-09-17T02:33:55Z</dcterms:modified>
</cp:coreProperties>
</file>