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sldIdLst>
    <p:sldId id="457" r:id="rId2"/>
    <p:sldId id="430" r:id="rId3"/>
    <p:sldId id="452" r:id="rId4"/>
    <p:sldId id="453" r:id="rId5"/>
    <p:sldId id="454" r:id="rId6"/>
    <p:sldId id="434" r:id="rId7"/>
    <p:sldId id="435" r:id="rId8"/>
    <p:sldId id="455" r:id="rId9"/>
    <p:sldId id="436" r:id="rId10"/>
    <p:sldId id="438" r:id="rId11"/>
    <p:sldId id="440" r:id="rId12"/>
    <p:sldId id="429" r:id="rId1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FF0000"/>
    <a:srgbClr val="008000"/>
    <a:srgbClr val="666699"/>
    <a:srgbClr val="660066"/>
    <a:srgbClr val="F8BFBE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9" autoAdjust="0"/>
    <p:restoredTop sz="94682" autoAdjust="0"/>
  </p:normalViewPr>
  <p:slideViewPr>
    <p:cSldViewPr>
      <p:cViewPr varScale="1">
        <p:scale>
          <a:sx n="69" d="100"/>
          <a:sy n="69" d="100"/>
        </p:scale>
        <p:origin x="14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9200AD0C-DDBA-43D0-A440-12A8C764AD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/>
              <a:t>/12</a:t>
            </a:r>
          </a:p>
        </p:txBody>
      </p:sp>
      <p:pic>
        <p:nvPicPr>
          <p:cNvPr id="7" name="Picture 2" descr="C:\Users\P\Desktop\唐书记ppt\logo.png">
            <a:extLst>
              <a:ext uri="{FF2B5EF4-FFF2-40B4-BE49-F238E27FC236}">
                <a16:creationId xmlns:a16="http://schemas.microsoft.com/office/drawing/2014/main" id="{4FDE0183-8721-4BDB-8EE5-F3852D7BE2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6798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F6BB-DAB6-43B3-A0EA-00FD92021F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03AA-8F00-44AB-9C65-51B68D56BE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A482-95DA-42F6-A072-9363AF993A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E190-2EAE-42A8-A0D3-60AC4F58C0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F32E-F60B-41E2-90F2-17189FE7E5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4CF8-6B02-4800-AF5E-4C229D179F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D573-3281-4125-AB9C-0D753DCC5CE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C8B7E570-69B3-4B0D-BE72-C89A0FCDCBD8}" type="slidenum">
              <a:rPr lang="en-US" altLang="zh-CN" smtClean="0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1FAD-13B8-4DC3-86AD-27B7A975CD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9D88-D4DD-45BD-8508-C2FE34F03A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5312-24EC-4FF0-9030-DA69F7DF92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643050"/>
            <a:ext cx="79296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栈和队列都是存放多个数据的容器。通常用于存放临时数据：</a:t>
            </a:r>
            <a:endParaRPr lang="zh-CN" altLang="en-US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2786058"/>
            <a:ext cx="6643734" cy="113024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如果先放入的数据先处理，则使用</a:t>
            </a:r>
            <a:r>
              <a:rPr lang="zh-CN" altLang="en-US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队列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如果后放入的数据先处理，则使用</a:t>
            </a:r>
            <a:r>
              <a:rPr lang="zh-CN" altLang="en-US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栈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。</a:t>
            </a:r>
            <a:endParaRPr lang="zh-CN" altLang="en-US"/>
          </a:p>
        </p:txBody>
      </p:sp>
      <p:sp>
        <p:nvSpPr>
          <p:cNvPr id="6" name="Text Box 4" descr="新闻纸"/>
          <p:cNvSpPr txBox="1">
            <a:spLocks noChangeArrowheads="1"/>
          </p:cNvSpPr>
          <p:nvPr/>
        </p:nvSpPr>
        <p:spPr bwMode="auto">
          <a:xfrm>
            <a:off x="285720" y="428604"/>
            <a:ext cx="4643470" cy="52322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3.2.4  </a:t>
            </a:r>
            <a:r>
              <a:rPr kumimoji="1" lang="zh-CN" altLang="en-US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用队列求解迷宫问题</a:t>
            </a:r>
            <a:endParaRPr kumimoji="1" lang="zh-CN" altLang="en-US" sz="2800" b="0" dirty="0">
              <a:solidFill>
                <a:schemeClr val="tx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4E92-3379-4E90-97D3-07C5AA45976A}" type="slidenum">
              <a:rPr lang="en-US" altLang="zh-CN" smtClean="0"/>
              <a:pPr/>
              <a:t>1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48" name="Text Box 279"/>
          <p:cNvSpPr txBox="1">
            <a:spLocks noChangeArrowheads="1"/>
          </p:cNvSpPr>
          <p:nvPr/>
        </p:nvSpPr>
        <p:spPr bwMode="auto">
          <a:xfrm>
            <a:off x="714348" y="1571612"/>
            <a:ext cx="4857784" cy="1323439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迷宫路径如下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  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(1,1) (2,1) (3,1) (4,1) (5,1)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(5,2) (5,3) (6,3) (6,4) (6,5)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(7,5) (8,5) (8,6) (8,7) (8,8)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5289" y="285728"/>
            <a:ext cx="2747952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4844" y="928670"/>
            <a:ext cx="48958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3.11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迷宫，求解结果如下：</a:t>
            </a:r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1356040" y="3631904"/>
            <a:ext cx="2858770" cy="2868930"/>
            <a:chOff x="1212851" y="1430063"/>
            <a:chExt cx="3573463" cy="3586163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1212851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1571626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919289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281239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640014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987676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3346451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4068764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706814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4427539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212851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571626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1919289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2281239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2640014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2987676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3346451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4068764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706814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4427539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1212851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571626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1919289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2281239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2640014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2987676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3346451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4068764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3706814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4427539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1212851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1571626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1919289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2281239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2640014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2987676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3346451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7" name="Rectangle 39"/>
            <p:cNvSpPr>
              <a:spLocks noChangeArrowheads="1"/>
            </p:cNvSpPr>
            <p:nvPr/>
          </p:nvSpPr>
          <p:spPr bwMode="auto">
            <a:xfrm>
              <a:off x="4068764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8" name="Rectangle 40"/>
            <p:cNvSpPr>
              <a:spLocks noChangeArrowheads="1"/>
            </p:cNvSpPr>
            <p:nvPr/>
          </p:nvSpPr>
          <p:spPr bwMode="auto">
            <a:xfrm>
              <a:off x="3706814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9" name="Rectangle 41"/>
            <p:cNvSpPr>
              <a:spLocks noChangeArrowheads="1"/>
            </p:cNvSpPr>
            <p:nvPr/>
          </p:nvSpPr>
          <p:spPr bwMode="auto">
            <a:xfrm>
              <a:off x="4427539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0" name="Rectangle 42"/>
            <p:cNvSpPr>
              <a:spLocks noChangeArrowheads="1"/>
            </p:cNvSpPr>
            <p:nvPr/>
          </p:nvSpPr>
          <p:spPr bwMode="auto">
            <a:xfrm>
              <a:off x="1212851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" name="Rectangle 43"/>
            <p:cNvSpPr>
              <a:spLocks noChangeArrowheads="1"/>
            </p:cNvSpPr>
            <p:nvPr/>
          </p:nvSpPr>
          <p:spPr bwMode="auto">
            <a:xfrm>
              <a:off x="1571626" y="2862560"/>
              <a:ext cx="358775" cy="39154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" name="Rectangle 44"/>
            <p:cNvSpPr>
              <a:spLocks noChangeArrowheads="1"/>
            </p:cNvSpPr>
            <p:nvPr/>
          </p:nvSpPr>
          <p:spPr bwMode="auto">
            <a:xfrm>
              <a:off x="1919289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2281239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Rectangle 46"/>
            <p:cNvSpPr>
              <a:spLocks noChangeArrowheads="1"/>
            </p:cNvSpPr>
            <p:nvPr/>
          </p:nvSpPr>
          <p:spPr bwMode="auto">
            <a:xfrm>
              <a:off x="2640014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Rectangle 47"/>
            <p:cNvSpPr>
              <a:spLocks noChangeArrowheads="1"/>
            </p:cNvSpPr>
            <p:nvPr/>
          </p:nvSpPr>
          <p:spPr bwMode="auto">
            <a:xfrm>
              <a:off x="2987676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6" name="Rectangle 48"/>
            <p:cNvSpPr>
              <a:spLocks noChangeArrowheads="1"/>
            </p:cNvSpPr>
            <p:nvPr/>
          </p:nvSpPr>
          <p:spPr bwMode="auto">
            <a:xfrm>
              <a:off x="3346451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" name="Rectangle 49"/>
            <p:cNvSpPr>
              <a:spLocks noChangeArrowheads="1"/>
            </p:cNvSpPr>
            <p:nvPr/>
          </p:nvSpPr>
          <p:spPr bwMode="auto">
            <a:xfrm>
              <a:off x="4068764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" name="Rectangle 50"/>
            <p:cNvSpPr>
              <a:spLocks noChangeArrowheads="1"/>
            </p:cNvSpPr>
            <p:nvPr/>
          </p:nvSpPr>
          <p:spPr bwMode="auto">
            <a:xfrm>
              <a:off x="3706814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Rectangle 51"/>
            <p:cNvSpPr>
              <a:spLocks noChangeArrowheads="1"/>
            </p:cNvSpPr>
            <p:nvPr/>
          </p:nvSpPr>
          <p:spPr bwMode="auto">
            <a:xfrm>
              <a:off x="4427539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1212851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1571626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1919289" y="321758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2281239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4" name="Rectangle 56"/>
            <p:cNvSpPr>
              <a:spLocks noChangeArrowheads="1"/>
            </p:cNvSpPr>
            <p:nvPr/>
          </p:nvSpPr>
          <p:spPr bwMode="auto">
            <a:xfrm>
              <a:off x="2640014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Rectangle 57"/>
            <p:cNvSpPr>
              <a:spLocks noChangeArrowheads="1"/>
            </p:cNvSpPr>
            <p:nvPr/>
          </p:nvSpPr>
          <p:spPr bwMode="auto">
            <a:xfrm>
              <a:off x="2987676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Rectangle 58"/>
            <p:cNvSpPr>
              <a:spLocks noChangeArrowheads="1"/>
            </p:cNvSpPr>
            <p:nvPr/>
          </p:nvSpPr>
          <p:spPr bwMode="auto">
            <a:xfrm>
              <a:off x="3346451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" name="Rectangle 59"/>
            <p:cNvSpPr>
              <a:spLocks noChangeArrowheads="1"/>
            </p:cNvSpPr>
            <p:nvPr/>
          </p:nvSpPr>
          <p:spPr bwMode="auto">
            <a:xfrm>
              <a:off x="4068764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3706814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9" name="Rectangle 61"/>
            <p:cNvSpPr>
              <a:spLocks noChangeArrowheads="1"/>
            </p:cNvSpPr>
            <p:nvPr/>
          </p:nvSpPr>
          <p:spPr bwMode="auto">
            <a:xfrm>
              <a:off x="4427539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0" name="Rectangle 62"/>
            <p:cNvSpPr>
              <a:spLocks noChangeArrowheads="1"/>
            </p:cNvSpPr>
            <p:nvPr/>
          </p:nvSpPr>
          <p:spPr bwMode="auto">
            <a:xfrm>
              <a:off x="1212851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" name="Rectangle 63"/>
            <p:cNvSpPr>
              <a:spLocks noChangeArrowheads="1"/>
            </p:cNvSpPr>
            <p:nvPr/>
          </p:nvSpPr>
          <p:spPr bwMode="auto">
            <a:xfrm>
              <a:off x="1571626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" name="Rectangle 64"/>
            <p:cNvSpPr>
              <a:spLocks noChangeArrowheads="1"/>
            </p:cNvSpPr>
            <p:nvPr/>
          </p:nvSpPr>
          <p:spPr bwMode="auto">
            <a:xfrm>
              <a:off x="1919289" y="35779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3" name="Rectangle 65"/>
            <p:cNvSpPr>
              <a:spLocks noChangeArrowheads="1"/>
            </p:cNvSpPr>
            <p:nvPr/>
          </p:nvSpPr>
          <p:spPr bwMode="auto">
            <a:xfrm>
              <a:off x="2281239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" name="Rectangle 66"/>
            <p:cNvSpPr>
              <a:spLocks noChangeArrowheads="1"/>
            </p:cNvSpPr>
            <p:nvPr/>
          </p:nvSpPr>
          <p:spPr bwMode="auto">
            <a:xfrm>
              <a:off x="2640014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" name="Rectangle 67"/>
            <p:cNvSpPr>
              <a:spLocks noChangeArrowheads="1"/>
            </p:cNvSpPr>
            <p:nvPr/>
          </p:nvSpPr>
          <p:spPr bwMode="auto">
            <a:xfrm>
              <a:off x="2987676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Rectangle 68"/>
            <p:cNvSpPr>
              <a:spLocks noChangeArrowheads="1"/>
            </p:cNvSpPr>
            <p:nvPr/>
          </p:nvSpPr>
          <p:spPr bwMode="auto">
            <a:xfrm>
              <a:off x="3346451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" name="Rectangle 69"/>
            <p:cNvSpPr>
              <a:spLocks noChangeArrowheads="1"/>
            </p:cNvSpPr>
            <p:nvPr/>
          </p:nvSpPr>
          <p:spPr bwMode="auto">
            <a:xfrm>
              <a:off x="4068764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" name="Rectangle 70"/>
            <p:cNvSpPr>
              <a:spLocks noChangeArrowheads="1"/>
            </p:cNvSpPr>
            <p:nvPr/>
          </p:nvSpPr>
          <p:spPr bwMode="auto">
            <a:xfrm>
              <a:off x="3706814" y="357795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Rectangle 71"/>
            <p:cNvSpPr>
              <a:spLocks noChangeArrowheads="1"/>
            </p:cNvSpPr>
            <p:nvPr/>
          </p:nvSpPr>
          <p:spPr bwMode="auto">
            <a:xfrm>
              <a:off x="4427539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0" name="Rectangle 72"/>
            <p:cNvSpPr>
              <a:spLocks noChangeArrowheads="1"/>
            </p:cNvSpPr>
            <p:nvPr/>
          </p:nvSpPr>
          <p:spPr bwMode="auto">
            <a:xfrm>
              <a:off x="1212851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1" name="Rectangle 73"/>
            <p:cNvSpPr>
              <a:spLocks noChangeArrowheads="1"/>
            </p:cNvSpPr>
            <p:nvPr/>
          </p:nvSpPr>
          <p:spPr bwMode="auto">
            <a:xfrm>
              <a:off x="1571626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Rectangle 74"/>
            <p:cNvSpPr>
              <a:spLocks noChangeArrowheads="1"/>
            </p:cNvSpPr>
            <p:nvPr/>
          </p:nvSpPr>
          <p:spPr bwMode="auto">
            <a:xfrm>
              <a:off x="1919289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" name="Rectangle 75"/>
            <p:cNvSpPr>
              <a:spLocks noChangeArrowheads="1"/>
            </p:cNvSpPr>
            <p:nvPr/>
          </p:nvSpPr>
          <p:spPr bwMode="auto">
            <a:xfrm>
              <a:off x="2281239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4" name="Rectangle 76"/>
            <p:cNvSpPr>
              <a:spLocks noChangeArrowheads="1"/>
            </p:cNvSpPr>
            <p:nvPr/>
          </p:nvSpPr>
          <p:spPr bwMode="auto">
            <a:xfrm>
              <a:off x="2640014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5" name="Rectangle 77"/>
            <p:cNvSpPr>
              <a:spLocks noChangeArrowheads="1"/>
            </p:cNvSpPr>
            <p:nvPr/>
          </p:nvSpPr>
          <p:spPr bwMode="auto">
            <a:xfrm>
              <a:off x="2987676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6" name="Rectangle 78"/>
            <p:cNvSpPr>
              <a:spLocks noChangeArrowheads="1"/>
            </p:cNvSpPr>
            <p:nvPr/>
          </p:nvSpPr>
          <p:spPr bwMode="auto">
            <a:xfrm>
              <a:off x="3346451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7" name="Rectangle 79"/>
            <p:cNvSpPr>
              <a:spLocks noChangeArrowheads="1"/>
            </p:cNvSpPr>
            <p:nvPr/>
          </p:nvSpPr>
          <p:spPr bwMode="auto">
            <a:xfrm>
              <a:off x="4068764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3706814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9" name="Rectangle 81"/>
            <p:cNvSpPr>
              <a:spLocks noChangeArrowheads="1"/>
            </p:cNvSpPr>
            <p:nvPr/>
          </p:nvSpPr>
          <p:spPr bwMode="auto">
            <a:xfrm>
              <a:off x="4427539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0" name="Rectangle 82"/>
            <p:cNvSpPr>
              <a:spLocks noChangeArrowheads="1"/>
            </p:cNvSpPr>
            <p:nvPr/>
          </p:nvSpPr>
          <p:spPr bwMode="auto">
            <a:xfrm>
              <a:off x="1212851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1" name="Rectangle 83"/>
            <p:cNvSpPr>
              <a:spLocks noChangeArrowheads="1"/>
            </p:cNvSpPr>
            <p:nvPr/>
          </p:nvSpPr>
          <p:spPr bwMode="auto">
            <a:xfrm>
              <a:off x="1571626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2" name="Rectangle 84"/>
            <p:cNvSpPr>
              <a:spLocks noChangeArrowheads="1"/>
            </p:cNvSpPr>
            <p:nvPr/>
          </p:nvSpPr>
          <p:spPr bwMode="auto">
            <a:xfrm>
              <a:off x="1919289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3" name="Rectangle 85"/>
            <p:cNvSpPr>
              <a:spLocks noChangeArrowheads="1"/>
            </p:cNvSpPr>
            <p:nvPr/>
          </p:nvSpPr>
          <p:spPr bwMode="auto">
            <a:xfrm>
              <a:off x="2281239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4" name="Rectangle 86"/>
            <p:cNvSpPr>
              <a:spLocks noChangeArrowheads="1"/>
            </p:cNvSpPr>
            <p:nvPr/>
          </p:nvSpPr>
          <p:spPr bwMode="auto">
            <a:xfrm>
              <a:off x="2640014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5" name="Rectangle 87"/>
            <p:cNvSpPr>
              <a:spLocks noChangeArrowheads="1"/>
            </p:cNvSpPr>
            <p:nvPr/>
          </p:nvSpPr>
          <p:spPr bwMode="auto">
            <a:xfrm>
              <a:off x="2987676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3346451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7" name="Rectangle 89"/>
            <p:cNvSpPr>
              <a:spLocks noChangeArrowheads="1"/>
            </p:cNvSpPr>
            <p:nvPr/>
          </p:nvSpPr>
          <p:spPr bwMode="auto">
            <a:xfrm>
              <a:off x="4068764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3706814" y="429708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9" name="Rectangle 91"/>
            <p:cNvSpPr>
              <a:spLocks noChangeArrowheads="1"/>
            </p:cNvSpPr>
            <p:nvPr/>
          </p:nvSpPr>
          <p:spPr bwMode="auto">
            <a:xfrm>
              <a:off x="4427539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0" name="Rectangle 92"/>
            <p:cNvSpPr>
              <a:spLocks noChangeArrowheads="1"/>
            </p:cNvSpPr>
            <p:nvPr/>
          </p:nvSpPr>
          <p:spPr bwMode="auto">
            <a:xfrm>
              <a:off x="1212851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1" name="Rectangle 93"/>
            <p:cNvSpPr>
              <a:spLocks noChangeArrowheads="1"/>
            </p:cNvSpPr>
            <p:nvPr/>
          </p:nvSpPr>
          <p:spPr bwMode="auto">
            <a:xfrm>
              <a:off x="1571626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2" name="Rectangle 94"/>
            <p:cNvSpPr>
              <a:spLocks noChangeArrowheads="1"/>
            </p:cNvSpPr>
            <p:nvPr/>
          </p:nvSpPr>
          <p:spPr bwMode="auto">
            <a:xfrm>
              <a:off x="1919289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3" name="Rectangle 95"/>
            <p:cNvSpPr>
              <a:spLocks noChangeArrowheads="1"/>
            </p:cNvSpPr>
            <p:nvPr/>
          </p:nvSpPr>
          <p:spPr bwMode="auto">
            <a:xfrm>
              <a:off x="2281239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4" name="Rectangle 96"/>
            <p:cNvSpPr>
              <a:spLocks noChangeArrowheads="1"/>
            </p:cNvSpPr>
            <p:nvPr/>
          </p:nvSpPr>
          <p:spPr bwMode="auto">
            <a:xfrm>
              <a:off x="2640014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5" name="Rectangle 97"/>
            <p:cNvSpPr>
              <a:spLocks noChangeArrowheads="1"/>
            </p:cNvSpPr>
            <p:nvPr/>
          </p:nvSpPr>
          <p:spPr bwMode="auto">
            <a:xfrm>
              <a:off x="2987676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6" name="Rectangle 98"/>
            <p:cNvSpPr>
              <a:spLocks noChangeArrowheads="1"/>
            </p:cNvSpPr>
            <p:nvPr/>
          </p:nvSpPr>
          <p:spPr bwMode="auto">
            <a:xfrm>
              <a:off x="3346451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" name="Rectangle 99"/>
            <p:cNvSpPr>
              <a:spLocks noChangeArrowheads="1"/>
            </p:cNvSpPr>
            <p:nvPr/>
          </p:nvSpPr>
          <p:spPr bwMode="auto">
            <a:xfrm>
              <a:off x="4068764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8" name="Rectangle 100"/>
            <p:cNvSpPr>
              <a:spLocks noChangeArrowheads="1"/>
            </p:cNvSpPr>
            <p:nvPr/>
          </p:nvSpPr>
          <p:spPr bwMode="auto">
            <a:xfrm>
              <a:off x="3706814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Rectangle 101"/>
            <p:cNvSpPr>
              <a:spLocks noChangeArrowheads="1"/>
            </p:cNvSpPr>
            <p:nvPr/>
          </p:nvSpPr>
          <p:spPr bwMode="auto">
            <a:xfrm>
              <a:off x="4427539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>
            <a:xfrm rot="5400000">
              <a:off x="986710" y="2658372"/>
              <a:ext cx="1541256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1757338" y="342900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5400000">
              <a:off x="2291718" y="3609000"/>
              <a:ext cx="36000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471718" y="378619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5400000">
              <a:off x="2828908" y="414338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3186098" y="4500570"/>
              <a:ext cx="107157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 Box 117"/>
          <p:cNvSpPr txBox="1">
            <a:spLocks noChangeArrowheads="1"/>
          </p:cNvSpPr>
          <p:nvPr/>
        </p:nvSpPr>
        <p:spPr bwMode="auto">
          <a:xfrm>
            <a:off x="4500562" y="4500570"/>
            <a:ext cx="3384550" cy="83099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显然，这个解是最优解，即是最短路径。</a:t>
            </a:r>
          </a:p>
        </p:txBody>
      </p:sp>
      <p:sp>
        <p:nvSpPr>
          <p:cNvPr id="117" name="下箭头 116"/>
          <p:cNvSpPr/>
          <p:nvPr/>
        </p:nvSpPr>
        <p:spPr bwMode="auto">
          <a:xfrm>
            <a:off x="2500298" y="3000372"/>
            <a:ext cx="214314" cy="357190"/>
          </a:xfrm>
          <a:prstGeom prst="downArrow">
            <a:avLst/>
          </a:prstGeom>
          <a:ln>
            <a:headEnd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0" name="灯片编号占位符 1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10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4" descr="u=1775663919,1101289402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075" y="868684"/>
            <a:ext cx="2748487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142976" y="2928934"/>
            <a:ext cx="7143800" cy="120299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用队列和用栈求解迷宫问题有什么不同？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11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12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472" y="969003"/>
            <a:ext cx="7643866" cy="57246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使用一个队列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记录走过的方块，该队列的结构如下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     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642910" y="1612905"/>
            <a:ext cx="7286676" cy="2680322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i,j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方块的位置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pre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本路径中上一方块在队列中的下标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方块类型</a:t>
            </a:r>
          </a:p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front,rear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队头指针和队尾指针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定义顺序队类型</a:t>
            </a:r>
          </a:p>
        </p:txBody>
      </p:sp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285720" y="4572008"/>
            <a:ext cx="8569325" cy="120032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这里使用的队列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不是环形队列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（因为要利用出队的元素找路径），因此在出队时，不会将出队元素真正从队列中删除，因为要利用它输出路径。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00034" y="327021"/>
            <a:ext cx="2571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　数据组织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2655863" y="2011374"/>
            <a:ext cx="1365252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当前方块</a:t>
            </a: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4179853" y="2151054"/>
            <a:ext cx="38576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：当前方块在队列中的下标</a:t>
            </a:r>
            <a:endParaRPr lang="en-US" altLang="zh-CN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42976" y="2647961"/>
            <a:ext cx="1851025" cy="1739900"/>
            <a:chOff x="1142976" y="2647961"/>
            <a:chExt cx="1851025" cy="1739900"/>
          </a:xfrm>
        </p:grpSpPr>
        <p:sp>
          <p:nvSpPr>
            <p:cNvPr id="210950" name="Freeform 6"/>
            <p:cNvSpPr>
              <a:spLocks/>
            </p:cNvSpPr>
            <p:nvPr/>
          </p:nvSpPr>
          <p:spPr bwMode="auto">
            <a:xfrm>
              <a:off x="2359001" y="2647961"/>
              <a:ext cx="635000" cy="11049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696"/>
                </a:cxn>
              </a:cxnLst>
              <a:rect l="0" t="0" r="r" b="b"/>
              <a:pathLst>
                <a:path w="400" h="696">
                  <a:moveTo>
                    <a:pt x="400" y="0"/>
                  </a:moveTo>
                  <a:lnTo>
                    <a:pt x="0" y="696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51" name="Rectangle 7"/>
            <p:cNvSpPr>
              <a:spLocks noChangeArrowheads="1"/>
            </p:cNvSpPr>
            <p:nvPr/>
          </p:nvSpPr>
          <p:spPr bwMode="auto">
            <a:xfrm>
              <a:off x="1574776" y="3740161"/>
              <a:ext cx="1368425" cy="6477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zh-CN" altLang="en-US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相邻方块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10955" name="Text Box 11"/>
            <p:cNvSpPr txBox="1">
              <a:spLocks noChangeArrowheads="1"/>
            </p:cNvSpPr>
            <p:nvPr/>
          </p:nvSpPr>
          <p:spPr bwMode="auto">
            <a:xfrm>
              <a:off x="1142976" y="3883036"/>
              <a:ext cx="2873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err="1">
                  <a:solidFill>
                    <a:srgbClr val="0000FF"/>
                  </a:solidFill>
                </a:rPr>
                <a:t>i</a:t>
              </a:r>
              <a:endParaRPr lang="en-US" altLang="zh-CN" sz="2000" i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01976" y="2647961"/>
            <a:ext cx="1944688" cy="1739900"/>
            <a:chOff x="3301976" y="2647961"/>
            <a:chExt cx="1944688" cy="1739900"/>
          </a:xfrm>
        </p:grpSpPr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3878239" y="3740161"/>
              <a:ext cx="1368425" cy="6477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zh-CN" altLang="en-US" sz="200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相邻方块</a:t>
              </a:r>
              <a:r>
                <a:rPr lang="en-US" altLang="zh-CN" sz="200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10954" name="Freeform 10"/>
            <p:cNvSpPr>
              <a:spLocks/>
            </p:cNvSpPr>
            <p:nvPr/>
          </p:nvSpPr>
          <p:spPr bwMode="auto">
            <a:xfrm>
              <a:off x="3692501" y="2647961"/>
              <a:ext cx="622300" cy="1104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2" y="696"/>
                </a:cxn>
              </a:cxnLst>
              <a:rect l="0" t="0" r="r" b="b"/>
              <a:pathLst>
                <a:path w="392" h="696">
                  <a:moveTo>
                    <a:pt x="0" y="0"/>
                  </a:moveTo>
                  <a:lnTo>
                    <a:pt x="392" y="696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56" name="Text Box 12"/>
            <p:cNvSpPr txBox="1">
              <a:spLocks noChangeArrowheads="1"/>
            </p:cNvSpPr>
            <p:nvPr/>
          </p:nvSpPr>
          <p:spPr bwMode="auto">
            <a:xfrm>
              <a:off x="3301976" y="3883036"/>
              <a:ext cx="5762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err="1">
                  <a:solidFill>
                    <a:srgbClr val="0000FF"/>
                  </a:solidFill>
                </a:rPr>
                <a:t>i</a:t>
              </a:r>
              <a:r>
                <a:rPr lang="en-US" altLang="zh-CN" sz="2000" dirty="0" err="1">
                  <a:solidFill>
                    <a:srgbClr val="0000FF"/>
                  </a:solidFill>
                </a:rPr>
                <a:t>+1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14414" y="2647961"/>
            <a:ext cx="2016125" cy="2349500"/>
            <a:chOff x="1214414" y="2647961"/>
            <a:chExt cx="2016125" cy="2349500"/>
          </a:xfrm>
        </p:grpSpPr>
        <p:sp>
          <p:nvSpPr>
            <p:cNvPr id="210957" name="Text Box 13"/>
            <p:cNvSpPr txBox="1">
              <a:spLocks noChangeArrowheads="1"/>
            </p:cNvSpPr>
            <p:nvPr/>
          </p:nvSpPr>
          <p:spPr bwMode="auto">
            <a:xfrm>
              <a:off x="1214414" y="4600586"/>
              <a:ext cx="2016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0000FF"/>
                  </a:solidFill>
                </a:rPr>
                <a:t>Qu</a:t>
              </a:r>
              <a:r>
                <a:rPr lang="en-US" altLang="zh-CN" sz="2000" dirty="0">
                  <a:solidFill>
                    <a:srgbClr val="0000FF"/>
                  </a:solidFill>
                </a:rPr>
                <a:t>[</a:t>
              </a:r>
              <a:r>
                <a:rPr lang="en-US" altLang="zh-CN" sz="2000" dirty="0" err="1">
                  <a:solidFill>
                    <a:srgbClr val="0000FF"/>
                  </a:solidFill>
                </a:rPr>
                <a:t>i</a:t>
              </a:r>
              <a:r>
                <a:rPr lang="en-US" altLang="zh-CN" sz="2000" dirty="0">
                  <a:solidFill>
                    <a:srgbClr val="0000FF"/>
                  </a:solidFill>
                </a:rPr>
                <a:t>].pre=front</a:t>
              </a:r>
            </a:p>
          </p:txBody>
        </p:sp>
        <p:sp>
          <p:nvSpPr>
            <p:cNvPr id="210959" name="Freeform 15"/>
            <p:cNvSpPr>
              <a:spLocks/>
            </p:cNvSpPr>
            <p:nvPr/>
          </p:nvSpPr>
          <p:spPr bwMode="auto">
            <a:xfrm>
              <a:off x="2587602" y="2647961"/>
              <a:ext cx="571500" cy="1066800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360" y="0"/>
                </a:cxn>
              </a:cxnLst>
              <a:rect l="0" t="0" r="r" b="b"/>
              <a:pathLst>
                <a:path w="360" h="672">
                  <a:moveTo>
                    <a:pt x="0" y="672"/>
                  </a:moveTo>
                  <a:lnTo>
                    <a:pt x="36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446439" y="2659074"/>
            <a:ext cx="2305050" cy="2341562"/>
            <a:chOff x="3446439" y="2659074"/>
            <a:chExt cx="2305050" cy="2341562"/>
          </a:xfrm>
        </p:grpSpPr>
        <p:sp>
          <p:nvSpPr>
            <p:cNvPr id="210958" name="Text Box 14"/>
            <p:cNvSpPr txBox="1">
              <a:spLocks noChangeArrowheads="1"/>
            </p:cNvSpPr>
            <p:nvPr/>
          </p:nvSpPr>
          <p:spPr bwMode="auto">
            <a:xfrm>
              <a:off x="3446439" y="4603761"/>
              <a:ext cx="23050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Qu[i+1].pre=front</a:t>
              </a:r>
            </a:p>
          </p:txBody>
        </p:sp>
        <p:sp>
          <p:nvSpPr>
            <p:cNvPr id="210960" name="Line 16"/>
            <p:cNvSpPr>
              <a:spLocks noChangeShapeType="1"/>
            </p:cNvSpPr>
            <p:nvPr/>
          </p:nvSpPr>
          <p:spPr bwMode="auto">
            <a:xfrm flipH="1" flipV="1">
              <a:off x="3519464" y="2659074"/>
              <a:ext cx="574675" cy="1081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00038" y="214290"/>
            <a:ext cx="255745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算法设计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0100" y="1000108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首先将入口进队。出队一个方块，考察如下：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822399" y="2814576"/>
            <a:ext cx="5857916" cy="614424"/>
            <a:chOff x="1822399" y="2814576"/>
            <a:chExt cx="5857916" cy="614424"/>
          </a:xfrm>
        </p:grpSpPr>
        <p:sp>
          <p:nvSpPr>
            <p:cNvPr id="17" name="下弧形箭头 16"/>
            <p:cNvSpPr/>
            <p:nvPr/>
          </p:nvSpPr>
          <p:spPr bwMode="auto">
            <a:xfrm>
              <a:off x="1822399" y="2928934"/>
              <a:ext cx="3000396" cy="500066"/>
            </a:xfrm>
            <a:prstGeom prst="curvedUp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22795" y="2814576"/>
              <a:ext cx="2857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考察所有相邻可走方块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3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3584575" y="62071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入口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3135313" y="620713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2411413" y="1447800"/>
            <a:ext cx="755650" cy="468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方块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716463" y="148431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方块</a:t>
            </a:r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763713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方块</a:t>
            </a:r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132138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方块</a:t>
            </a:r>
          </a:p>
        </p:txBody>
      </p:sp>
      <p:sp>
        <p:nvSpPr>
          <p:cNvPr id="211978" name="Freeform 10"/>
          <p:cNvSpPr>
            <a:spLocks/>
          </p:cNvSpPr>
          <p:nvPr/>
        </p:nvSpPr>
        <p:spPr bwMode="auto">
          <a:xfrm>
            <a:off x="3132138" y="1085850"/>
            <a:ext cx="512762" cy="398463"/>
          </a:xfrm>
          <a:custGeom>
            <a:avLst/>
            <a:gdLst/>
            <a:ahLst/>
            <a:cxnLst>
              <a:cxn ang="0">
                <a:pos x="0" y="251"/>
              </a:cxn>
              <a:cxn ang="0">
                <a:pos x="323" y="0"/>
              </a:cxn>
            </a:cxnLst>
            <a:rect l="0" t="0" r="r" b="b"/>
            <a:pathLst>
              <a:path w="323" h="251">
                <a:moveTo>
                  <a:pt x="0" y="251"/>
                </a:moveTo>
                <a:lnTo>
                  <a:pt x="323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80" name="Freeform 12"/>
          <p:cNvSpPr>
            <a:spLocks/>
          </p:cNvSpPr>
          <p:nvPr/>
        </p:nvSpPr>
        <p:spPr bwMode="auto">
          <a:xfrm>
            <a:off x="2184400" y="1916113"/>
            <a:ext cx="371475" cy="528637"/>
          </a:xfrm>
          <a:custGeom>
            <a:avLst/>
            <a:gdLst/>
            <a:ahLst/>
            <a:cxnLst>
              <a:cxn ang="0">
                <a:pos x="0" y="333"/>
              </a:cxn>
              <a:cxn ang="0">
                <a:pos x="234" y="0"/>
              </a:cxn>
            </a:cxnLst>
            <a:rect l="0" t="0" r="r" b="b"/>
            <a:pathLst>
              <a:path w="234" h="333">
                <a:moveTo>
                  <a:pt x="0" y="333"/>
                </a:moveTo>
                <a:lnTo>
                  <a:pt x="234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81" name="Freeform 13"/>
          <p:cNvSpPr>
            <a:spLocks/>
          </p:cNvSpPr>
          <p:nvPr/>
        </p:nvSpPr>
        <p:spPr bwMode="auto">
          <a:xfrm>
            <a:off x="2987675" y="1916113"/>
            <a:ext cx="434975" cy="541337"/>
          </a:xfrm>
          <a:custGeom>
            <a:avLst/>
            <a:gdLst/>
            <a:ahLst/>
            <a:cxnLst>
              <a:cxn ang="0">
                <a:pos x="274" y="341"/>
              </a:cxn>
              <a:cxn ang="0">
                <a:pos x="0" y="0"/>
              </a:cxn>
            </a:cxnLst>
            <a:rect l="0" t="0" r="r" b="b"/>
            <a:pathLst>
              <a:path w="274" h="341">
                <a:moveTo>
                  <a:pt x="274" y="341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1403350" y="3284538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/>
                <a:ea typeface="宋体" charset="-122"/>
                <a:cs typeface="Times New Roman" pitchFamily="18" charset="0"/>
              </a:rPr>
              <a:t>……</a:t>
            </a:r>
            <a:endParaRPr lang="en-US" altLang="zh-CN">
              <a:ea typeface="宋体" charset="-122"/>
              <a:cs typeface="Times New Roman" pitchFamily="18" charset="0"/>
            </a:endParaRPr>
          </a:p>
        </p:txBody>
      </p:sp>
      <p:sp>
        <p:nvSpPr>
          <p:cNvPr id="211983" name="Rectangle 15"/>
          <p:cNvSpPr>
            <a:spLocks noChangeArrowheads="1"/>
          </p:cNvSpPr>
          <p:nvPr/>
        </p:nvSpPr>
        <p:spPr bwMode="auto">
          <a:xfrm>
            <a:off x="4067175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方块</a:t>
            </a:r>
          </a:p>
        </p:txBody>
      </p:sp>
      <p:sp>
        <p:nvSpPr>
          <p:cNvPr id="211984" name="Rectangle 16"/>
          <p:cNvSpPr>
            <a:spLocks noChangeArrowheads="1"/>
          </p:cNvSpPr>
          <p:nvPr/>
        </p:nvSpPr>
        <p:spPr bwMode="auto">
          <a:xfrm>
            <a:off x="5435600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方块</a:t>
            </a:r>
          </a:p>
        </p:txBody>
      </p:sp>
      <p:sp>
        <p:nvSpPr>
          <p:cNvPr id="211985" name="Rectangle 17"/>
          <p:cNvSpPr>
            <a:spLocks noChangeArrowheads="1"/>
          </p:cNvSpPr>
          <p:nvPr/>
        </p:nvSpPr>
        <p:spPr bwMode="auto">
          <a:xfrm>
            <a:off x="3276600" y="3608388"/>
            <a:ext cx="719138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方块</a:t>
            </a:r>
          </a:p>
        </p:txBody>
      </p:sp>
      <p:sp>
        <p:nvSpPr>
          <p:cNvPr id="211986" name="Rectangle 18"/>
          <p:cNvSpPr>
            <a:spLocks noChangeArrowheads="1"/>
          </p:cNvSpPr>
          <p:nvPr/>
        </p:nvSpPr>
        <p:spPr bwMode="auto">
          <a:xfrm>
            <a:off x="4645025" y="3608388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出口</a:t>
            </a:r>
          </a:p>
        </p:txBody>
      </p:sp>
      <p:sp>
        <p:nvSpPr>
          <p:cNvPr id="211987" name="Freeform 19"/>
          <p:cNvSpPr>
            <a:spLocks/>
          </p:cNvSpPr>
          <p:nvPr/>
        </p:nvSpPr>
        <p:spPr bwMode="auto">
          <a:xfrm>
            <a:off x="3740150" y="2924175"/>
            <a:ext cx="544513" cy="676275"/>
          </a:xfrm>
          <a:custGeom>
            <a:avLst/>
            <a:gdLst/>
            <a:ahLst/>
            <a:cxnLst>
              <a:cxn ang="0">
                <a:pos x="0" y="426"/>
              </a:cxn>
              <a:cxn ang="0">
                <a:pos x="343" y="0"/>
              </a:cxn>
            </a:cxnLst>
            <a:rect l="0" t="0" r="r" b="b"/>
            <a:pathLst>
              <a:path w="343" h="426">
                <a:moveTo>
                  <a:pt x="0" y="426"/>
                </a:moveTo>
                <a:lnTo>
                  <a:pt x="343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267200" y="1098550"/>
            <a:ext cx="736600" cy="2501900"/>
            <a:chOff x="4267200" y="1098550"/>
            <a:chExt cx="736600" cy="2501900"/>
          </a:xfrm>
        </p:grpSpPr>
        <p:sp>
          <p:nvSpPr>
            <p:cNvPr id="211979" name="Freeform 11"/>
            <p:cNvSpPr>
              <a:spLocks/>
            </p:cNvSpPr>
            <p:nvPr/>
          </p:nvSpPr>
          <p:spPr bwMode="auto">
            <a:xfrm>
              <a:off x="4267200" y="1098550"/>
              <a:ext cx="450850" cy="387350"/>
            </a:xfrm>
            <a:custGeom>
              <a:avLst/>
              <a:gdLst/>
              <a:ahLst/>
              <a:cxnLst>
                <a:cxn ang="0">
                  <a:pos x="284" y="244"/>
                </a:cxn>
                <a:cxn ang="0">
                  <a:pos x="0" y="0"/>
                </a:cxn>
              </a:cxnLst>
              <a:rect l="0" t="0" r="r" b="b"/>
              <a:pathLst>
                <a:path w="284" h="244">
                  <a:moveTo>
                    <a:pt x="284" y="244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988" name="Freeform 20"/>
            <p:cNvSpPr>
              <a:spLocks/>
            </p:cNvSpPr>
            <p:nvPr/>
          </p:nvSpPr>
          <p:spPr bwMode="auto">
            <a:xfrm>
              <a:off x="4502150" y="2924175"/>
              <a:ext cx="501650" cy="676275"/>
            </a:xfrm>
            <a:custGeom>
              <a:avLst/>
              <a:gdLst/>
              <a:ahLst/>
              <a:cxnLst>
                <a:cxn ang="0">
                  <a:pos x="316" y="426"/>
                </a:cxn>
                <a:cxn ang="0">
                  <a:pos x="0" y="0"/>
                </a:cxn>
              </a:cxnLst>
              <a:rect l="0" t="0" r="r" b="b"/>
              <a:pathLst>
                <a:path w="316" h="426">
                  <a:moveTo>
                    <a:pt x="316" y="426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989" name="Freeform 21"/>
            <p:cNvSpPr>
              <a:spLocks/>
            </p:cNvSpPr>
            <p:nvPr/>
          </p:nvSpPr>
          <p:spPr bwMode="auto">
            <a:xfrm>
              <a:off x="4457700" y="1949450"/>
              <a:ext cx="419100" cy="50165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264" y="0"/>
                </a:cxn>
              </a:cxnLst>
              <a:rect l="0" t="0" r="r" b="b"/>
              <a:pathLst>
                <a:path w="264" h="316">
                  <a:moveTo>
                    <a:pt x="0" y="316"/>
                  </a:moveTo>
                  <a:lnTo>
                    <a:pt x="264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1990" name="Freeform 22"/>
          <p:cNvSpPr>
            <a:spLocks/>
          </p:cNvSpPr>
          <p:nvPr/>
        </p:nvSpPr>
        <p:spPr bwMode="auto">
          <a:xfrm>
            <a:off x="5295900" y="1955800"/>
            <a:ext cx="482600" cy="495300"/>
          </a:xfrm>
          <a:custGeom>
            <a:avLst/>
            <a:gdLst/>
            <a:ahLst/>
            <a:cxnLst>
              <a:cxn ang="0">
                <a:pos x="304" y="312"/>
              </a:cxn>
              <a:cxn ang="0">
                <a:pos x="0" y="0"/>
              </a:cxn>
            </a:cxnLst>
            <a:rect l="0" t="0" r="r" b="b"/>
            <a:pathLst>
              <a:path w="304" h="312">
                <a:moveTo>
                  <a:pt x="304" y="312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91" name="Text Box 23"/>
          <p:cNvSpPr txBox="1">
            <a:spLocks noChangeArrowheads="1"/>
          </p:cNvSpPr>
          <p:nvPr/>
        </p:nvSpPr>
        <p:spPr bwMode="auto">
          <a:xfrm>
            <a:off x="827088" y="4652963"/>
            <a:ext cx="7416800" cy="10156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所有搜索过的方块都在队列中。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最后通过队列找出从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出口 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入口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的一条迷宫路径。</a:t>
            </a:r>
            <a:endParaRPr lang="en-US" altLang="zh-CN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1428728" y="1643050"/>
            <a:ext cx="5357850" cy="142876"/>
          </a:xfrm>
          <a:prstGeom prst="rightArrow">
            <a:avLst/>
          </a:prstGeom>
          <a:ln>
            <a:headEnd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 bwMode="auto">
          <a:xfrm>
            <a:off x="1428728" y="2643182"/>
            <a:ext cx="5357850" cy="142876"/>
          </a:xfrm>
          <a:prstGeom prst="rightArrow">
            <a:avLst/>
          </a:prstGeom>
          <a:ln>
            <a:headEnd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 bwMode="auto">
          <a:xfrm>
            <a:off x="1500166" y="3786190"/>
            <a:ext cx="5357850" cy="142876"/>
          </a:xfrm>
          <a:prstGeom prst="rightArrow">
            <a:avLst/>
          </a:prstGeom>
          <a:ln>
            <a:headEnd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4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119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6" grpId="0" animBg="1"/>
      <p:bldP spid="211991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1476375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1835150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2195513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2593975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2952750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3313113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547813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1908176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2268538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2628901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2987676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3348038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1042988" y="258763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1547813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1908176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008000"/>
                </a:solidFill>
                <a:sym typeface="Wingdings"/>
              </a:rPr>
              <a:t></a:t>
            </a:r>
            <a:endParaRPr lang="zh-CN" altLang="zh-CN" dirty="0">
              <a:solidFill>
                <a:srgbClr val="008000"/>
              </a:solidFill>
            </a:endParaRPr>
          </a:p>
        </p:txBody>
      </p:sp>
      <p:sp>
        <p:nvSpPr>
          <p:cNvPr id="237587" name="Rectangle 19"/>
          <p:cNvSpPr>
            <a:spLocks noChangeArrowheads="1"/>
          </p:cNvSpPr>
          <p:nvPr/>
        </p:nvSpPr>
        <p:spPr bwMode="auto">
          <a:xfrm>
            <a:off x="2268538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8" name="Rectangle 20"/>
          <p:cNvSpPr>
            <a:spLocks noChangeArrowheads="1"/>
          </p:cNvSpPr>
          <p:nvPr/>
        </p:nvSpPr>
        <p:spPr bwMode="auto">
          <a:xfrm>
            <a:off x="2628901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9" name="Rectangle 21"/>
          <p:cNvSpPr>
            <a:spLocks noChangeArrowheads="1"/>
          </p:cNvSpPr>
          <p:nvPr/>
        </p:nvSpPr>
        <p:spPr bwMode="auto">
          <a:xfrm>
            <a:off x="2987676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3348038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1042988" y="619126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7592" name="Rectangle 24"/>
          <p:cNvSpPr>
            <a:spLocks noChangeArrowheads="1"/>
          </p:cNvSpPr>
          <p:nvPr/>
        </p:nvSpPr>
        <p:spPr bwMode="auto">
          <a:xfrm>
            <a:off x="1547813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1908176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4" name="Rectangle 26"/>
          <p:cNvSpPr>
            <a:spLocks noChangeArrowheads="1"/>
          </p:cNvSpPr>
          <p:nvPr/>
        </p:nvSpPr>
        <p:spPr bwMode="auto">
          <a:xfrm>
            <a:off x="2268538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5" name="Rectangle 27"/>
          <p:cNvSpPr>
            <a:spLocks noChangeArrowheads="1"/>
          </p:cNvSpPr>
          <p:nvPr/>
        </p:nvSpPr>
        <p:spPr bwMode="auto">
          <a:xfrm>
            <a:off x="2628901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6" name="Rectangle 28"/>
          <p:cNvSpPr>
            <a:spLocks noChangeArrowheads="1"/>
          </p:cNvSpPr>
          <p:nvPr/>
        </p:nvSpPr>
        <p:spPr bwMode="auto">
          <a:xfrm>
            <a:off x="2987676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7" name="Rectangle 29"/>
          <p:cNvSpPr>
            <a:spLocks noChangeArrowheads="1"/>
          </p:cNvSpPr>
          <p:nvPr/>
        </p:nvSpPr>
        <p:spPr bwMode="auto">
          <a:xfrm>
            <a:off x="3348038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8" name="Text Box 30"/>
          <p:cNvSpPr txBox="1">
            <a:spLocks noChangeArrowheads="1"/>
          </p:cNvSpPr>
          <p:nvPr/>
        </p:nvSpPr>
        <p:spPr bwMode="auto">
          <a:xfrm>
            <a:off x="1042988" y="9794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37599" name="Rectangle 31"/>
          <p:cNvSpPr>
            <a:spLocks noChangeArrowheads="1"/>
          </p:cNvSpPr>
          <p:nvPr/>
        </p:nvSpPr>
        <p:spPr bwMode="auto">
          <a:xfrm>
            <a:off x="1547813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1908176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1" name="Rectangle 33"/>
          <p:cNvSpPr>
            <a:spLocks noChangeArrowheads="1"/>
          </p:cNvSpPr>
          <p:nvPr/>
        </p:nvSpPr>
        <p:spPr bwMode="auto">
          <a:xfrm>
            <a:off x="2268538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2" name="Rectangle 34"/>
          <p:cNvSpPr>
            <a:spLocks noChangeArrowheads="1"/>
          </p:cNvSpPr>
          <p:nvPr/>
        </p:nvSpPr>
        <p:spPr bwMode="auto">
          <a:xfrm>
            <a:off x="2628901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3" name="Rectangle 35"/>
          <p:cNvSpPr>
            <a:spLocks noChangeArrowheads="1"/>
          </p:cNvSpPr>
          <p:nvPr/>
        </p:nvSpPr>
        <p:spPr bwMode="auto">
          <a:xfrm>
            <a:off x="2987676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4" name="Rectangle 36"/>
          <p:cNvSpPr>
            <a:spLocks noChangeArrowheads="1"/>
          </p:cNvSpPr>
          <p:nvPr/>
        </p:nvSpPr>
        <p:spPr bwMode="auto">
          <a:xfrm>
            <a:off x="3348038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1042988" y="1338263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37606" name="Rectangle 38"/>
          <p:cNvSpPr>
            <a:spLocks noChangeArrowheads="1"/>
          </p:cNvSpPr>
          <p:nvPr/>
        </p:nvSpPr>
        <p:spPr bwMode="auto">
          <a:xfrm>
            <a:off x="1547813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7" name="Rectangle 39"/>
          <p:cNvSpPr>
            <a:spLocks noChangeArrowheads="1"/>
          </p:cNvSpPr>
          <p:nvPr/>
        </p:nvSpPr>
        <p:spPr bwMode="auto">
          <a:xfrm>
            <a:off x="1908176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8" name="Rectangle 40"/>
          <p:cNvSpPr>
            <a:spLocks noChangeArrowheads="1"/>
          </p:cNvSpPr>
          <p:nvPr/>
        </p:nvSpPr>
        <p:spPr bwMode="auto">
          <a:xfrm>
            <a:off x="2268538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9" name="Rectangle 41"/>
          <p:cNvSpPr>
            <a:spLocks noChangeArrowheads="1"/>
          </p:cNvSpPr>
          <p:nvPr/>
        </p:nvSpPr>
        <p:spPr bwMode="auto">
          <a:xfrm>
            <a:off x="2628901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0" name="Rectangle 42"/>
          <p:cNvSpPr>
            <a:spLocks noChangeArrowheads="1"/>
          </p:cNvSpPr>
          <p:nvPr/>
        </p:nvSpPr>
        <p:spPr bwMode="auto">
          <a:xfrm>
            <a:off x="2987676" y="1674813"/>
            <a:ext cx="369878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FF0000"/>
                </a:solidFill>
                <a:sym typeface="Wingdings"/>
              </a:rPr>
              <a:t>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37611" name="Rectangle 43"/>
          <p:cNvSpPr>
            <a:spLocks noChangeArrowheads="1"/>
          </p:cNvSpPr>
          <p:nvPr/>
        </p:nvSpPr>
        <p:spPr bwMode="auto">
          <a:xfrm>
            <a:off x="3348038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2" name="Text Box 44"/>
          <p:cNvSpPr txBox="1">
            <a:spLocks noChangeArrowheads="1"/>
          </p:cNvSpPr>
          <p:nvPr/>
        </p:nvSpPr>
        <p:spPr bwMode="auto">
          <a:xfrm>
            <a:off x="1042988" y="1698626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37613" name="Rectangle 45"/>
          <p:cNvSpPr>
            <a:spLocks noChangeArrowheads="1"/>
          </p:cNvSpPr>
          <p:nvPr/>
        </p:nvSpPr>
        <p:spPr bwMode="auto">
          <a:xfrm>
            <a:off x="1547813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4" name="Rectangle 46"/>
          <p:cNvSpPr>
            <a:spLocks noChangeArrowheads="1"/>
          </p:cNvSpPr>
          <p:nvPr/>
        </p:nvSpPr>
        <p:spPr bwMode="auto">
          <a:xfrm>
            <a:off x="1908176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5" name="Rectangle 47"/>
          <p:cNvSpPr>
            <a:spLocks noChangeArrowheads="1"/>
          </p:cNvSpPr>
          <p:nvPr/>
        </p:nvSpPr>
        <p:spPr bwMode="auto">
          <a:xfrm>
            <a:off x="2268538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6" name="Rectangle 48"/>
          <p:cNvSpPr>
            <a:spLocks noChangeArrowheads="1"/>
          </p:cNvSpPr>
          <p:nvPr/>
        </p:nvSpPr>
        <p:spPr bwMode="auto">
          <a:xfrm>
            <a:off x="2628901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7" name="Rectangle 49"/>
          <p:cNvSpPr>
            <a:spLocks noChangeArrowheads="1"/>
          </p:cNvSpPr>
          <p:nvPr/>
        </p:nvSpPr>
        <p:spPr bwMode="auto">
          <a:xfrm>
            <a:off x="2987676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8" name="Rectangle 50"/>
          <p:cNvSpPr>
            <a:spLocks noChangeArrowheads="1"/>
          </p:cNvSpPr>
          <p:nvPr/>
        </p:nvSpPr>
        <p:spPr bwMode="auto">
          <a:xfrm>
            <a:off x="3348038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9" name="Text Box 51"/>
          <p:cNvSpPr txBox="1">
            <a:spLocks noChangeArrowheads="1"/>
          </p:cNvSpPr>
          <p:nvPr/>
        </p:nvSpPr>
        <p:spPr bwMode="auto">
          <a:xfrm>
            <a:off x="1042988" y="20589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37620" name="Text Box 52"/>
          <p:cNvSpPr txBox="1">
            <a:spLocks noChangeArrowheads="1"/>
          </p:cNvSpPr>
          <p:nvPr/>
        </p:nvSpPr>
        <p:spPr bwMode="auto">
          <a:xfrm>
            <a:off x="4356101" y="90488"/>
            <a:ext cx="4319588" cy="2225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 mg[</a:t>
            </a:r>
            <a:r>
              <a:rPr lang="en-US" altLang="zh-CN" sz="2000" dirty="0" err="1">
                <a:solidFill>
                  <a:srgbClr val="0000FF"/>
                </a:solidFill>
                <a:cs typeface="Times New Roman" pitchFamily="18" charset="0"/>
              </a:rPr>
              <a:t>M+2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][</a:t>
            </a:r>
            <a:r>
              <a:rPr lang="en-US" altLang="zh-CN" sz="2000" dirty="0" err="1">
                <a:solidFill>
                  <a:srgbClr val="0000FF"/>
                </a:solidFill>
                <a:cs typeface="Times New Roman" pitchFamily="18" charset="0"/>
              </a:rPr>
              <a:t>N+2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]=     //M=</a:t>
            </a:r>
            <a:r>
              <a:rPr lang="en-US" altLang="zh-CN" sz="2000" dirty="0" err="1">
                <a:solidFill>
                  <a:srgbClr val="0000FF"/>
                </a:solidFill>
                <a:cs typeface="Times New Roman" pitchFamily="18" charset="0"/>
              </a:rPr>
              <a:t>4,N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=4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{ {1, 1, 1, 1, 1, 1},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   {1, 0, 0, 0, 1, 1},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   {1, 0, 1, 0, 0, 1},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   {1, 0, 0, 0, 1, 1},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   {1, 1, 0, 0, 0, 1},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   {1, 1, 1, 1, 1, 1}  };</a:t>
            </a:r>
          </a:p>
        </p:txBody>
      </p:sp>
      <p:sp>
        <p:nvSpPr>
          <p:cNvPr id="237622" name="Line 54"/>
          <p:cNvSpPr>
            <a:spLocks noChangeShapeType="1"/>
          </p:cNvSpPr>
          <p:nvPr/>
        </p:nvSpPr>
        <p:spPr bwMode="auto">
          <a:xfrm>
            <a:off x="1550958" y="2738438"/>
            <a:ext cx="6477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1" name="Text Box 53"/>
          <p:cNvSpPr txBox="1">
            <a:spLocks noChangeArrowheads="1"/>
          </p:cNvSpPr>
          <p:nvPr/>
        </p:nvSpPr>
        <p:spPr bwMode="auto">
          <a:xfrm>
            <a:off x="2227233" y="2549525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8000"/>
                </a:solidFill>
              </a:rPr>
              <a:t>0:(1,1) -1</a:t>
            </a:r>
          </a:p>
        </p:txBody>
      </p:sp>
      <p:sp>
        <p:nvSpPr>
          <p:cNvPr id="237624" name="Text Box 56"/>
          <p:cNvSpPr txBox="1">
            <a:spLocks noChangeArrowheads="1"/>
          </p:cNvSpPr>
          <p:nvPr/>
        </p:nvSpPr>
        <p:spPr bwMode="auto">
          <a:xfrm>
            <a:off x="573058" y="2527300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入口</a:t>
            </a:r>
          </a:p>
        </p:txBody>
      </p:sp>
      <p:sp>
        <p:nvSpPr>
          <p:cNvPr id="237626" name="Text Box 58"/>
          <p:cNvSpPr txBox="1">
            <a:spLocks noChangeArrowheads="1"/>
          </p:cNvSpPr>
          <p:nvPr/>
        </p:nvSpPr>
        <p:spPr bwMode="auto">
          <a:xfrm>
            <a:off x="3019395" y="3197225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2:(2,1) 0</a:t>
            </a:r>
          </a:p>
        </p:txBody>
      </p:sp>
      <p:sp>
        <p:nvSpPr>
          <p:cNvPr id="237625" name="Text Box 57"/>
          <p:cNvSpPr txBox="1">
            <a:spLocks noChangeArrowheads="1"/>
          </p:cNvSpPr>
          <p:nvPr/>
        </p:nvSpPr>
        <p:spPr bwMode="auto">
          <a:xfrm>
            <a:off x="1147733" y="3197225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1:(1,2) 0</a:t>
            </a:r>
          </a:p>
        </p:txBody>
      </p:sp>
      <p:sp>
        <p:nvSpPr>
          <p:cNvPr id="237627" name="Line 59"/>
          <p:cNvSpPr>
            <a:spLocks noChangeShapeType="1"/>
          </p:cNvSpPr>
          <p:nvPr/>
        </p:nvSpPr>
        <p:spPr bwMode="auto">
          <a:xfrm flipH="1">
            <a:off x="2011333" y="2909888"/>
            <a:ext cx="360362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8" name="Line 60"/>
          <p:cNvSpPr>
            <a:spLocks noChangeShapeType="1"/>
          </p:cNvSpPr>
          <p:nvPr/>
        </p:nvSpPr>
        <p:spPr bwMode="auto">
          <a:xfrm>
            <a:off x="2947958" y="2909888"/>
            <a:ext cx="287337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9" name="Text Box 61"/>
          <p:cNvSpPr txBox="1">
            <a:spLocks noChangeArrowheads="1"/>
          </p:cNvSpPr>
          <p:nvPr/>
        </p:nvSpPr>
        <p:spPr bwMode="auto">
          <a:xfrm>
            <a:off x="1146145" y="377348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3:(1,3) 1</a:t>
            </a:r>
          </a:p>
        </p:txBody>
      </p:sp>
      <p:sp>
        <p:nvSpPr>
          <p:cNvPr id="237630" name="Line 62"/>
          <p:cNvSpPr>
            <a:spLocks noChangeShapeType="1"/>
          </p:cNvSpPr>
          <p:nvPr/>
        </p:nvSpPr>
        <p:spPr bwMode="auto">
          <a:xfrm>
            <a:off x="1579533" y="35575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2" name="Text Box 64"/>
          <p:cNvSpPr txBox="1">
            <a:spLocks noChangeArrowheads="1"/>
          </p:cNvSpPr>
          <p:nvPr/>
        </p:nvSpPr>
        <p:spPr bwMode="auto">
          <a:xfrm>
            <a:off x="1147733" y="434498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5:(2,3) 3</a:t>
            </a:r>
          </a:p>
        </p:txBody>
      </p:sp>
      <p:sp>
        <p:nvSpPr>
          <p:cNvPr id="237635" name="Line 67"/>
          <p:cNvSpPr>
            <a:spLocks noChangeShapeType="1"/>
          </p:cNvSpPr>
          <p:nvPr/>
        </p:nvSpPr>
        <p:spPr bwMode="auto">
          <a:xfrm>
            <a:off x="1579533" y="41290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1" name="Text Box 63"/>
          <p:cNvSpPr txBox="1">
            <a:spLocks noChangeArrowheads="1"/>
          </p:cNvSpPr>
          <p:nvPr/>
        </p:nvSpPr>
        <p:spPr bwMode="auto">
          <a:xfrm>
            <a:off x="3019395" y="377348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4:(3,1) 2</a:t>
            </a:r>
          </a:p>
        </p:txBody>
      </p:sp>
      <p:sp>
        <p:nvSpPr>
          <p:cNvPr id="237636" name="Line 68"/>
          <p:cNvSpPr>
            <a:spLocks noChangeShapeType="1"/>
          </p:cNvSpPr>
          <p:nvPr/>
        </p:nvSpPr>
        <p:spPr bwMode="auto">
          <a:xfrm>
            <a:off x="3524220" y="35575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3" name="Text Box 65"/>
          <p:cNvSpPr txBox="1">
            <a:spLocks noChangeArrowheads="1"/>
          </p:cNvSpPr>
          <p:nvPr/>
        </p:nvSpPr>
        <p:spPr bwMode="auto">
          <a:xfrm>
            <a:off x="3019395" y="433863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6:(3,2) 4</a:t>
            </a:r>
          </a:p>
        </p:txBody>
      </p:sp>
      <p:sp>
        <p:nvSpPr>
          <p:cNvPr id="237637" name="Line 69"/>
          <p:cNvSpPr>
            <a:spLocks noChangeShapeType="1"/>
          </p:cNvSpPr>
          <p:nvPr/>
        </p:nvSpPr>
        <p:spPr bwMode="auto">
          <a:xfrm>
            <a:off x="3524220" y="4133850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4" name="Text Box 66"/>
          <p:cNvSpPr txBox="1">
            <a:spLocks noChangeArrowheads="1"/>
          </p:cNvSpPr>
          <p:nvPr/>
        </p:nvSpPr>
        <p:spPr bwMode="auto">
          <a:xfrm>
            <a:off x="427008" y="4919663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7:(2,4) 5</a:t>
            </a:r>
          </a:p>
        </p:txBody>
      </p:sp>
      <p:sp>
        <p:nvSpPr>
          <p:cNvPr id="237638" name="Text Box 70"/>
          <p:cNvSpPr txBox="1">
            <a:spLocks noChangeArrowheads="1"/>
          </p:cNvSpPr>
          <p:nvPr/>
        </p:nvSpPr>
        <p:spPr bwMode="auto">
          <a:xfrm>
            <a:off x="1866870" y="4900613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8:(3,3) 5</a:t>
            </a:r>
          </a:p>
        </p:txBody>
      </p:sp>
      <p:sp>
        <p:nvSpPr>
          <p:cNvPr id="237639" name="Line 71"/>
          <p:cNvSpPr>
            <a:spLocks noChangeShapeType="1"/>
          </p:cNvSpPr>
          <p:nvPr/>
        </p:nvSpPr>
        <p:spPr bwMode="auto">
          <a:xfrm flipH="1">
            <a:off x="1147733" y="4710113"/>
            <a:ext cx="288925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0" name="Freeform 72"/>
          <p:cNvSpPr>
            <a:spLocks/>
          </p:cNvSpPr>
          <p:nvPr/>
        </p:nvSpPr>
        <p:spPr bwMode="auto">
          <a:xfrm>
            <a:off x="1795433" y="4710113"/>
            <a:ext cx="2682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" y="154"/>
              </a:cxn>
            </a:cxnLst>
            <a:rect l="0" t="0" r="r" b="b"/>
            <a:pathLst>
              <a:path w="169" h="154">
                <a:moveTo>
                  <a:pt x="0" y="0"/>
                </a:moveTo>
                <a:lnTo>
                  <a:pt x="169" y="154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1" name="Text Box 73"/>
          <p:cNvSpPr txBox="1">
            <a:spLocks noChangeArrowheads="1"/>
          </p:cNvSpPr>
          <p:nvPr/>
        </p:nvSpPr>
        <p:spPr bwMode="auto">
          <a:xfrm>
            <a:off x="3019395" y="4875213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9:(4,2) 6</a:t>
            </a:r>
          </a:p>
        </p:txBody>
      </p:sp>
      <p:sp>
        <p:nvSpPr>
          <p:cNvPr id="237642" name="Line 74"/>
          <p:cNvSpPr>
            <a:spLocks noChangeShapeType="1"/>
          </p:cNvSpPr>
          <p:nvPr/>
        </p:nvSpPr>
        <p:spPr bwMode="auto">
          <a:xfrm>
            <a:off x="3541683" y="4684713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3" name="Line 75"/>
          <p:cNvSpPr>
            <a:spLocks noChangeShapeType="1"/>
          </p:cNvSpPr>
          <p:nvPr/>
        </p:nvSpPr>
        <p:spPr bwMode="auto">
          <a:xfrm>
            <a:off x="2300258" y="5240338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4" name="Text Box 76"/>
          <p:cNvSpPr txBox="1">
            <a:spLocks noChangeArrowheads="1"/>
          </p:cNvSpPr>
          <p:nvPr/>
        </p:nvSpPr>
        <p:spPr bwMode="auto">
          <a:xfrm>
            <a:off x="1868458" y="545623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10:(4,3) 8</a:t>
            </a:r>
          </a:p>
        </p:txBody>
      </p:sp>
      <p:sp>
        <p:nvSpPr>
          <p:cNvPr id="237645" name="Line 77"/>
          <p:cNvSpPr>
            <a:spLocks noChangeShapeType="1"/>
          </p:cNvSpPr>
          <p:nvPr/>
        </p:nvSpPr>
        <p:spPr bwMode="auto">
          <a:xfrm>
            <a:off x="2300258" y="5770563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6" name="Text Box 78"/>
          <p:cNvSpPr txBox="1">
            <a:spLocks noChangeArrowheads="1"/>
          </p:cNvSpPr>
          <p:nvPr/>
        </p:nvSpPr>
        <p:spPr bwMode="auto">
          <a:xfrm>
            <a:off x="1741458" y="5986463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11:(4,4) 10</a:t>
            </a:r>
          </a:p>
        </p:txBody>
      </p:sp>
      <p:sp>
        <p:nvSpPr>
          <p:cNvPr id="237649" name="Text Box 81"/>
          <p:cNvSpPr txBox="1">
            <a:spLocks noChangeArrowheads="1"/>
          </p:cNvSpPr>
          <p:nvPr/>
        </p:nvSpPr>
        <p:spPr bwMode="auto">
          <a:xfrm>
            <a:off x="357158" y="5984875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出口</a:t>
            </a:r>
          </a:p>
        </p:txBody>
      </p:sp>
      <p:sp>
        <p:nvSpPr>
          <p:cNvPr id="237650" name="Line 82"/>
          <p:cNvSpPr>
            <a:spLocks noChangeShapeType="1"/>
          </p:cNvSpPr>
          <p:nvPr/>
        </p:nvSpPr>
        <p:spPr bwMode="auto">
          <a:xfrm>
            <a:off x="1339820" y="6188075"/>
            <a:ext cx="4318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51" name="Text Box 83"/>
          <p:cNvSpPr txBox="1">
            <a:spLocks noChangeArrowheads="1"/>
          </p:cNvSpPr>
          <p:nvPr/>
        </p:nvSpPr>
        <p:spPr bwMode="auto">
          <a:xfrm>
            <a:off x="4845062" y="2781300"/>
            <a:ext cx="1441450" cy="35972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迷宫路径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(4,4)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(4,3)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(3,3)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(2,3)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(1,3)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(1,2)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(1,1)</a:t>
            </a:r>
          </a:p>
        </p:txBody>
      </p:sp>
      <p:grpSp>
        <p:nvGrpSpPr>
          <p:cNvPr id="141" name="组合 140"/>
          <p:cNvGrpSpPr/>
          <p:nvPr/>
        </p:nvGrpSpPr>
        <p:grpSpPr>
          <a:xfrm>
            <a:off x="6069027" y="3573463"/>
            <a:ext cx="2503502" cy="1998677"/>
            <a:chOff x="6069026" y="3573463"/>
            <a:chExt cx="2681275" cy="2160587"/>
          </a:xfrm>
        </p:grpSpPr>
        <p:sp>
          <p:nvSpPr>
            <p:cNvPr id="237652" name="AutoShape 84"/>
            <p:cNvSpPr>
              <a:spLocks noChangeArrowheads="1"/>
            </p:cNvSpPr>
            <p:nvPr/>
          </p:nvSpPr>
          <p:spPr bwMode="auto">
            <a:xfrm>
              <a:off x="6069026" y="4437063"/>
              <a:ext cx="431800" cy="360362"/>
            </a:xfrm>
            <a:prstGeom prst="rightArrow">
              <a:avLst>
                <a:gd name="adj1" fmla="val 50000"/>
                <a:gd name="adj2" fmla="val 29956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53" name="Rectangle 85"/>
            <p:cNvSpPr>
              <a:spLocks noChangeArrowheads="1"/>
            </p:cNvSpPr>
            <p:nvPr/>
          </p:nvSpPr>
          <p:spPr bwMode="auto">
            <a:xfrm>
              <a:off x="6589713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4" name="Rectangle 86"/>
            <p:cNvSpPr>
              <a:spLocks noChangeArrowheads="1"/>
            </p:cNvSpPr>
            <p:nvPr/>
          </p:nvSpPr>
          <p:spPr bwMode="auto">
            <a:xfrm>
              <a:off x="6950075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5" name="Rectangle 87"/>
            <p:cNvSpPr>
              <a:spLocks noChangeArrowheads="1"/>
            </p:cNvSpPr>
            <p:nvPr/>
          </p:nvSpPr>
          <p:spPr bwMode="auto">
            <a:xfrm>
              <a:off x="7310438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6" name="Rectangle 88"/>
            <p:cNvSpPr>
              <a:spLocks noChangeArrowheads="1"/>
            </p:cNvSpPr>
            <p:nvPr/>
          </p:nvSpPr>
          <p:spPr bwMode="auto">
            <a:xfrm>
              <a:off x="7670800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7" name="Rectangle 89"/>
            <p:cNvSpPr>
              <a:spLocks noChangeArrowheads="1"/>
            </p:cNvSpPr>
            <p:nvPr/>
          </p:nvSpPr>
          <p:spPr bwMode="auto">
            <a:xfrm>
              <a:off x="8029575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8" name="Rectangle 90"/>
            <p:cNvSpPr>
              <a:spLocks noChangeArrowheads="1"/>
            </p:cNvSpPr>
            <p:nvPr/>
          </p:nvSpPr>
          <p:spPr bwMode="auto">
            <a:xfrm>
              <a:off x="8389938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0" name="Rectangle 92"/>
            <p:cNvSpPr>
              <a:spLocks noChangeArrowheads="1"/>
            </p:cNvSpPr>
            <p:nvPr/>
          </p:nvSpPr>
          <p:spPr bwMode="auto">
            <a:xfrm>
              <a:off x="6589713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1" name="Rectangle 93"/>
            <p:cNvSpPr>
              <a:spLocks noChangeArrowheads="1"/>
            </p:cNvSpPr>
            <p:nvPr/>
          </p:nvSpPr>
          <p:spPr bwMode="auto">
            <a:xfrm>
              <a:off x="6950075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2" name="Rectangle 94"/>
            <p:cNvSpPr>
              <a:spLocks noChangeArrowheads="1"/>
            </p:cNvSpPr>
            <p:nvPr/>
          </p:nvSpPr>
          <p:spPr bwMode="auto">
            <a:xfrm>
              <a:off x="7310438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3" name="Rectangle 95"/>
            <p:cNvSpPr>
              <a:spLocks noChangeArrowheads="1"/>
            </p:cNvSpPr>
            <p:nvPr/>
          </p:nvSpPr>
          <p:spPr bwMode="auto">
            <a:xfrm>
              <a:off x="7670800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4" name="Rectangle 96"/>
            <p:cNvSpPr>
              <a:spLocks noChangeArrowheads="1"/>
            </p:cNvSpPr>
            <p:nvPr/>
          </p:nvSpPr>
          <p:spPr bwMode="auto">
            <a:xfrm>
              <a:off x="8029575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5" name="Rectangle 97"/>
            <p:cNvSpPr>
              <a:spLocks noChangeArrowheads="1"/>
            </p:cNvSpPr>
            <p:nvPr/>
          </p:nvSpPr>
          <p:spPr bwMode="auto">
            <a:xfrm>
              <a:off x="8389938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7" name="Rectangle 99"/>
            <p:cNvSpPr>
              <a:spLocks noChangeArrowheads="1"/>
            </p:cNvSpPr>
            <p:nvPr/>
          </p:nvSpPr>
          <p:spPr bwMode="auto">
            <a:xfrm>
              <a:off x="6589713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8" name="Rectangle 100"/>
            <p:cNvSpPr>
              <a:spLocks noChangeArrowheads="1"/>
            </p:cNvSpPr>
            <p:nvPr/>
          </p:nvSpPr>
          <p:spPr bwMode="auto">
            <a:xfrm>
              <a:off x="6950075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9" name="Rectangle 101"/>
            <p:cNvSpPr>
              <a:spLocks noChangeArrowheads="1"/>
            </p:cNvSpPr>
            <p:nvPr/>
          </p:nvSpPr>
          <p:spPr bwMode="auto">
            <a:xfrm>
              <a:off x="7310438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0" name="Rectangle 102"/>
            <p:cNvSpPr>
              <a:spLocks noChangeArrowheads="1"/>
            </p:cNvSpPr>
            <p:nvPr/>
          </p:nvSpPr>
          <p:spPr bwMode="auto">
            <a:xfrm>
              <a:off x="7670800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1" name="Rectangle 103"/>
            <p:cNvSpPr>
              <a:spLocks noChangeArrowheads="1"/>
            </p:cNvSpPr>
            <p:nvPr/>
          </p:nvSpPr>
          <p:spPr bwMode="auto">
            <a:xfrm>
              <a:off x="8029575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2" name="Rectangle 104"/>
            <p:cNvSpPr>
              <a:spLocks noChangeArrowheads="1"/>
            </p:cNvSpPr>
            <p:nvPr/>
          </p:nvSpPr>
          <p:spPr bwMode="auto">
            <a:xfrm>
              <a:off x="8389938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4" name="Rectangle 106"/>
            <p:cNvSpPr>
              <a:spLocks noChangeArrowheads="1"/>
            </p:cNvSpPr>
            <p:nvPr/>
          </p:nvSpPr>
          <p:spPr bwMode="auto">
            <a:xfrm>
              <a:off x="6589713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5" name="Rectangle 107"/>
            <p:cNvSpPr>
              <a:spLocks noChangeArrowheads="1"/>
            </p:cNvSpPr>
            <p:nvPr/>
          </p:nvSpPr>
          <p:spPr bwMode="auto">
            <a:xfrm>
              <a:off x="6950075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6" name="Rectangle 108"/>
            <p:cNvSpPr>
              <a:spLocks noChangeArrowheads="1"/>
            </p:cNvSpPr>
            <p:nvPr/>
          </p:nvSpPr>
          <p:spPr bwMode="auto">
            <a:xfrm>
              <a:off x="7310438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7" name="Rectangle 109"/>
            <p:cNvSpPr>
              <a:spLocks noChangeArrowheads="1"/>
            </p:cNvSpPr>
            <p:nvPr/>
          </p:nvSpPr>
          <p:spPr bwMode="auto">
            <a:xfrm>
              <a:off x="7670800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8" name="Rectangle 110"/>
            <p:cNvSpPr>
              <a:spLocks noChangeArrowheads="1"/>
            </p:cNvSpPr>
            <p:nvPr/>
          </p:nvSpPr>
          <p:spPr bwMode="auto">
            <a:xfrm>
              <a:off x="8029575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9" name="Rectangle 111"/>
            <p:cNvSpPr>
              <a:spLocks noChangeArrowheads="1"/>
            </p:cNvSpPr>
            <p:nvPr/>
          </p:nvSpPr>
          <p:spPr bwMode="auto">
            <a:xfrm>
              <a:off x="8389938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1" name="Rectangle 113"/>
            <p:cNvSpPr>
              <a:spLocks noChangeArrowheads="1"/>
            </p:cNvSpPr>
            <p:nvPr/>
          </p:nvSpPr>
          <p:spPr bwMode="auto">
            <a:xfrm>
              <a:off x="6589713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2" name="Rectangle 114"/>
            <p:cNvSpPr>
              <a:spLocks noChangeArrowheads="1"/>
            </p:cNvSpPr>
            <p:nvPr/>
          </p:nvSpPr>
          <p:spPr bwMode="auto">
            <a:xfrm>
              <a:off x="6950075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3" name="Rectangle 115"/>
            <p:cNvSpPr>
              <a:spLocks noChangeArrowheads="1"/>
            </p:cNvSpPr>
            <p:nvPr/>
          </p:nvSpPr>
          <p:spPr bwMode="auto">
            <a:xfrm>
              <a:off x="7310438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4" name="Rectangle 116"/>
            <p:cNvSpPr>
              <a:spLocks noChangeArrowheads="1"/>
            </p:cNvSpPr>
            <p:nvPr/>
          </p:nvSpPr>
          <p:spPr bwMode="auto">
            <a:xfrm>
              <a:off x="7670800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5" name="Rectangle 117"/>
            <p:cNvSpPr>
              <a:spLocks noChangeArrowheads="1"/>
            </p:cNvSpPr>
            <p:nvPr/>
          </p:nvSpPr>
          <p:spPr bwMode="auto">
            <a:xfrm>
              <a:off x="8029575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6" name="Rectangle 118"/>
            <p:cNvSpPr>
              <a:spLocks noChangeArrowheads="1"/>
            </p:cNvSpPr>
            <p:nvPr/>
          </p:nvSpPr>
          <p:spPr bwMode="auto">
            <a:xfrm>
              <a:off x="8389938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8" name="Rectangle 120"/>
            <p:cNvSpPr>
              <a:spLocks noChangeArrowheads="1"/>
            </p:cNvSpPr>
            <p:nvPr/>
          </p:nvSpPr>
          <p:spPr bwMode="auto">
            <a:xfrm>
              <a:off x="6589713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9" name="Rectangle 121"/>
            <p:cNvSpPr>
              <a:spLocks noChangeArrowheads="1"/>
            </p:cNvSpPr>
            <p:nvPr/>
          </p:nvSpPr>
          <p:spPr bwMode="auto">
            <a:xfrm>
              <a:off x="6950075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0" name="Rectangle 122"/>
            <p:cNvSpPr>
              <a:spLocks noChangeArrowheads="1"/>
            </p:cNvSpPr>
            <p:nvPr/>
          </p:nvSpPr>
          <p:spPr bwMode="auto">
            <a:xfrm>
              <a:off x="7310438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1" name="Rectangle 123"/>
            <p:cNvSpPr>
              <a:spLocks noChangeArrowheads="1"/>
            </p:cNvSpPr>
            <p:nvPr/>
          </p:nvSpPr>
          <p:spPr bwMode="auto">
            <a:xfrm>
              <a:off x="7670800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2" name="Rectangle 124"/>
            <p:cNvSpPr>
              <a:spLocks noChangeArrowheads="1"/>
            </p:cNvSpPr>
            <p:nvPr/>
          </p:nvSpPr>
          <p:spPr bwMode="auto">
            <a:xfrm>
              <a:off x="8029575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3" name="Rectangle 125"/>
            <p:cNvSpPr>
              <a:spLocks noChangeArrowheads="1"/>
            </p:cNvSpPr>
            <p:nvPr/>
          </p:nvSpPr>
          <p:spPr bwMode="auto">
            <a:xfrm>
              <a:off x="8389938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</p:grpSp>
      <p:cxnSp>
        <p:nvCxnSpPr>
          <p:cNvPr id="130" name="直接箭头连接符 129"/>
          <p:cNvCxnSpPr>
            <a:endCxn id="237644" idx="2"/>
          </p:cNvCxnSpPr>
          <p:nvPr/>
        </p:nvCxnSpPr>
        <p:spPr>
          <a:xfrm rot="16200000" flipV="1">
            <a:off x="2373234" y="5892768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rot="16200000" flipV="1">
            <a:off x="2366898" y="5367302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rot="16200000" flipV="1">
            <a:off x="1627118" y="4251380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rot="16200000" flipV="1">
            <a:off x="1619180" y="3679876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rot="5400000" flipH="1" flipV="1">
            <a:off x="2104860" y="2928934"/>
            <a:ext cx="395438" cy="39543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rot="10800000">
            <a:off x="1928794" y="4714884"/>
            <a:ext cx="428628" cy="285752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灯片编号占位符 1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5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376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376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2376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2376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2376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2376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2376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2376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376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376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376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376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2376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2376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22" grpId="0" animBg="1"/>
      <p:bldP spid="237621" grpId="0"/>
      <p:bldP spid="237621" grpId="1"/>
      <p:bldP spid="237624" grpId="0"/>
      <p:bldP spid="237626" grpId="0"/>
      <p:bldP spid="237625" grpId="0"/>
      <p:bldP spid="237625" grpId="1"/>
      <p:bldP spid="237627" grpId="0" animBg="1"/>
      <p:bldP spid="237628" grpId="0" animBg="1"/>
      <p:bldP spid="237629" grpId="0"/>
      <p:bldP spid="237629" grpId="1"/>
      <p:bldP spid="237630" grpId="0" animBg="1"/>
      <p:bldP spid="237632" grpId="0"/>
      <p:bldP spid="237632" grpId="1"/>
      <p:bldP spid="237635" grpId="0" animBg="1"/>
      <p:bldP spid="237631" grpId="0"/>
      <p:bldP spid="237636" grpId="0" animBg="1"/>
      <p:bldP spid="237633" grpId="0"/>
      <p:bldP spid="237637" grpId="0" animBg="1"/>
      <p:bldP spid="237634" grpId="0"/>
      <p:bldP spid="237638" grpId="0"/>
      <p:bldP spid="237638" grpId="1"/>
      <p:bldP spid="237639" grpId="0" animBg="1"/>
      <p:bldP spid="237640" grpId="0" animBg="1"/>
      <p:bldP spid="237641" grpId="0"/>
      <p:bldP spid="237642" grpId="0" animBg="1"/>
      <p:bldP spid="237643" grpId="0" animBg="1"/>
      <p:bldP spid="237644" grpId="0"/>
      <p:bldP spid="237644" grpId="1"/>
      <p:bldP spid="237645" grpId="0" animBg="1"/>
      <p:bldP spid="237646" grpId="0"/>
      <p:bldP spid="237646" grpId="1"/>
      <p:bldP spid="237649" grpId="0"/>
      <p:bldP spid="2376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026"/>
          <p:cNvSpPr txBox="1">
            <a:spLocks noChangeArrowheads="1"/>
          </p:cNvSpPr>
          <p:nvPr/>
        </p:nvSpPr>
        <p:spPr bwMode="auto">
          <a:xfrm>
            <a:off x="666752" y="1142984"/>
            <a:ext cx="8120090" cy="2680322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mgpath1(int xi,int yi,int xe,int ye)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搜索路径为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:(xi,yi)-&gt;(xe,ye)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Box e;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int i, j, di, i1, j1;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QuType *qu;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定义顺序队指针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InitQueue(qu);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初始化队列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e.i=xi;  e.j=yi;   e.pre=-1;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enQueue(qu,e);		//(xi,yi)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mg[xi][yi]=-1;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将其赋值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-1,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以避免回过来重复搜索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4282" y="357166"/>
            <a:ext cx="8620154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用队列求一条迷宫路径的算法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： 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xi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lang="en-US" altLang="zh-CN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yi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）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dirty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（</a:t>
            </a:r>
            <a:r>
              <a:rPr lang="en-US" altLang="zh-CN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xe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ye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）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 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6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14348" y="605802"/>
            <a:ext cx="8215370" cy="2680322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(!QueueEmpty(qu))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队不空循环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deQueue(qu,e);	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出队方块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i=e.i;   j=e.j;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(i==xe &amp;&amp; j==ye)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找到了出口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输出路径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 print(qu,qu-&gt;front);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调用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函数输出路径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DestroyQueue(qu);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销毁队列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return true;	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找到一条路径时返回真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7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42910" y="450907"/>
            <a:ext cx="7215237" cy="5940088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(di=0;di&lt;4;di++)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循环扫描每个方位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switch(di)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0:i1=i-1; j1=j;   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1:i1=i;   j1=j+1; 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2:i1=i+1; j1=j;   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3:i1=i;   j1=j-1; 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(mg[i1][j1]==0)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e.i=i1;  e.j=j1;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e.pre=qu-&gt;front;	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enQueue(qu,e);	//(i1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j1)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方块进队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mg[i1][j1]=-1;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将其赋值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DestroyQueue(qu);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销毁队列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false;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72396" y="750950"/>
            <a:ext cx="849633" cy="4464000"/>
            <a:chOff x="8143900" y="428604"/>
            <a:chExt cx="849633" cy="4464000"/>
          </a:xfrm>
          <a:scene3d>
            <a:camera prst="perspectiveRight"/>
            <a:lightRig rig="threePt" dir="t"/>
          </a:scene3d>
        </p:grpSpPr>
        <p:sp>
          <p:nvSpPr>
            <p:cNvPr id="3" name="TextBox 2"/>
            <p:cNvSpPr txBox="1"/>
            <p:nvPr/>
          </p:nvSpPr>
          <p:spPr>
            <a:xfrm>
              <a:off x="8501090" y="1214422"/>
              <a:ext cx="492443" cy="35004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把每个可走的方块插入队列中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8143900" y="428604"/>
              <a:ext cx="214314" cy="4464000"/>
            </a:xfrm>
            <a:prstGeom prst="rightBrac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8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84978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对于图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3.7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的迷宫，求解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(1,1)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(8,8)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时队列</a:t>
            </a:r>
            <a:r>
              <a:rPr lang="en-US" altLang="zh-CN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qu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中结果如下：</a:t>
            </a:r>
          </a:p>
        </p:txBody>
      </p:sp>
      <p:graphicFrame>
        <p:nvGraphicFramePr>
          <p:cNvPr id="190498" name="Group 1058"/>
          <p:cNvGraphicFramePr>
            <a:graphicFrameLocks noGrp="1"/>
          </p:cNvGraphicFramePr>
          <p:nvPr/>
        </p:nvGraphicFramePr>
        <p:xfrm>
          <a:off x="373056" y="908050"/>
          <a:ext cx="2484432" cy="5364480"/>
        </p:xfrm>
        <a:graphic>
          <a:graphicData uri="http://schemas.openxmlformats.org/drawingml/2006/table">
            <a:tbl>
              <a:tblPr/>
              <a:tblGrid>
                <a:gridCol w="621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4" name="Group 546"/>
          <p:cNvGraphicFramePr>
            <a:graphicFrameLocks noGrp="1"/>
          </p:cNvGraphicFramePr>
          <p:nvPr/>
        </p:nvGraphicFramePr>
        <p:xfrm>
          <a:off x="3143240" y="922040"/>
          <a:ext cx="2522536" cy="5364480"/>
        </p:xfrm>
        <a:graphic>
          <a:graphicData uri="http://schemas.openxmlformats.org/drawingml/2006/table">
            <a:tbl>
              <a:tblPr/>
              <a:tblGrid>
                <a:gridCol w="630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Group 304"/>
          <p:cNvGraphicFramePr>
            <a:graphicFrameLocks noGrp="1"/>
          </p:cNvGraphicFramePr>
          <p:nvPr/>
        </p:nvGraphicFramePr>
        <p:xfrm>
          <a:off x="6000760" y="928670"/>
          <a:ext cx="2643208" cy="4023360"/>
        </p:xfrm>
        <a:graphic>
          <a:graphicData uri="http://schemas.openxmlformats.org/drawingml/2006/table">
            <a:tbl>
              <a:tblPr/>
              <a:tblGrid>
                <a:gridCol w="660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046798" y="458470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046798" y="292893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046798" y="1259510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09902" y="527273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36520" y="191515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109902" y="428625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109902" y="357187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09902" y="288988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109902" y="190340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36520" y="5559440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36520" y="457105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36520" y="390271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36520" y="324707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36520" y="257174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36520" y="121442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 rot="10800000">
            <a:off x="6572264" y="3143248"/>
            <a:ext cx="1928826" cy="1643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6597664" y="1474774"/>
            <a:ext cx="1857388" cy="1643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 flipV="1">
            <a:off x="3643306" y="1500174"/>
            <a:ext cx="4429156" cy="40005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0800000">
            <a:off x="3571868" y="4500570"/>
            <a:ext cx="2000264" cy="1000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0800000">
            <a:off x="3597268" y="3773490"/>
            <a:ext cx="1928826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>
            <a:off x="3571868" y="3071810"/>
            <a:ext cx="1928826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>
            <a:off x="3571868" y="2143116"/>
            <a:ext cx="2000264" cy="9286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0800000" flipV="1">
            <a:off x="857224" y="2143116"/>
            <a:ext cx="4643470" cy="3643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10800000">
            <a:off x="857224" y="4786322"/>
            <a:ext cx="1928826" cy="9286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0800000">
            <a:off x="785786" y="4071942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10800000">
            <a:off x="785786" y="3500438"/>
            <a:ext cx="2000264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0800000">
            <a:off x="785786" y="2786058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10800000">
            <a:off x="785786" y="2143116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10800000">
            <a:off x="857224" y="1428736"/>
            <a:ext cx="1857388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9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FF"/>
          </a:solidFill>
          <a:miter lim="800000"/>
          <a:headEnd/>
          <a:tailEnd type="triangl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2492</TotalTime>
  <Words>793</Words>
  <Application>Microsoft Office PowerPoint</Application>
  <PresentationFormat>全屏显示(4:3)</PresentationFormat>
  <Paragraphs>378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 Unicode MS</vt:lpstr>
      <vt:lpstr>黑体</vt:lpstr>
      <vt:lpstr>楷体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797</cp:revision>
  <dcterms:created xsi:type="dcterms:W3CDTF">2004-04-04T02:09:16Z</dcterms:created>
  <dcterms:modified xsi:type="dcterms:W3CDTF">2018-09-17T02:34:33Z</dcterms:modified>
</cp:coreProperties>
</file>