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5"/>
  </p:notesMasterIdLst>
  <p:sldIdLst>
    <p:sldId id="295" r:id="rId2"/>
    <p:sldId id="416" r:id="rId3"/>
    <p:sldId id="417" r:id="rId4"/>
    <p:sldId id="412" r:id="rId5"/>
    <p:sldId id="413" r:id="rId6"/>
    <p:sldId id="414" r:id="rId7"/>
    <p:sldId id="418" r:id="rId8"/>
    <p:sldId id="410" r:id="rId9"/>
    <p:sldId id="441" r:id="rId10"/>
    <p:sldId id="443" r:id="rId11"/>
    <p:sldId id="442" r:id="rId12"/>
    <p:sldId id="440" r:id="rId13"/>
    <p:sldId id="439" r:id="rId1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3300"/>
    <a:srgbClr val="000000"/>
    <a:srgbClr val="669900"/>
    <a:srgbClr val="6600CC"/>
    <a:srgbClr val="808000"/>
    <a:srgbClr val="0033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57422" y="720850"/>
            <a:ext cx="278608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7356" y="2143116"/>
            <a:ext cx="71438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栈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785786" y="3143249"/>
            <a:ext cx="800105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先进后出表。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通过一个栈的出栈序列个数？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101520" imgH="190440" progId="">
                  <p:embed/>
                </p:oleObj>
              </mc:Choice>
              <mc:Fallback>
                <p:oleObj name="Equation" r:id="rId6" imgW="101520" imgH="190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02000"/>
                        <a:ext cx="101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8" imgW="101520" imgH="190440" progId="">
                  <p:embed/>
                </p:oleObj>
              </mc:Choice>
              <mc:Fallback>
                <p:oleObj name="Equation" r:id="rId8" imgW="101520" imgH="1904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02000"/>
                        <a:ext cx="101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1604" y="5143513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，结果为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28728" y="4000499"/>
            <a:ext cx="5643602" cy="762004"/>
            <a:chOff x="1428728" y="3000378"/>
            <a:chExt cx="5087191" cy="57150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428728" y="3000378"/>
              <a:ext cx="2480847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4422081" y="3134031"/>
              <a:ext cx="2093838" cy="34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Catalan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</a:t>
              </a:r>
              <a:endPara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038596" y="3189292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86808" cy="274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本题实际上就是判定由输入序列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是否可以产生指定的出栈序列。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思路：采用一个临时栈，从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i=1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循环，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k=0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。先将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进栈，若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num[k]=i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，元素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退栈；否则继续这样的过程。循环结束，栈空表示可以产生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的出栈序列；否则不能产生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的出栈序列。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3571876"/>
            <a:ext cx="7715304" cy="96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2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         说明：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直接使用</a:t>
            </a:r>
            <a:r>
              <a:rPr lang="en-US" altLang="zh-CN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C++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STL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中提供的栈</a:t>
            </a:r>
            <a:r>
              <a:rPr lang="en-US" altLang="zh-CN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stack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求解，也可以自己设计栈的基本运算算法来求解！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28604"/>
            <a:ext cx="6500858" cy="60324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#include&lt;iostream&gt;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#include&lt;stack&gt;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using namespace std; 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num[105];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main()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while(scanf("%d"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&amp;N)==1&amp;&amp;N)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stack &lt;int&gt; s; 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for(i=1;i &lt;= N;i++)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cin &gt;&gt; num[i]; 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int k = 1; 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for(i=1;i&lt;=N;i++)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s.push(i); 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while (!s.empty() &amp;&amp; num[k]==s.top())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	s.pop(); 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k++; 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642918"/>
            <a:ext cx="5500726" cy="27762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if(s.empty())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cout &lt;&lt; "YES" &lt;&lt; endl; 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cout &lt;&lt; "NO" &lt;&lt; endl; 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0; 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28860" y="4286256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F00FF"/>
                </a:solidFill>
              </a:rPr>
              <a:t> 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/>
              <a:t>/13</a:t>
            </a:r>
          </a:p>
        </p:txBody>
      </p:sp>
      <p:pic>
        <p:nvPicPr>
          <p:cNvPr id="15362" name="Picture 2" descr="https://ss0.bdstatic.com/70cFuHSh_Q1YnxGkpoWK1HF6hhy/it/u=413295359,3112134491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000108"/>
            <a:ext cx="3333750" cy="2857500"/>
          </a:xfrm>
          <a:prstGeom prst="rect">
            <a:avLst/>
          </a:prstGeom>
          <a:noFill/>
        </p:spPr>
      </p:pic>
      <p:pic>
        <p:nvPicPr>
          <p:cNvPr id="2" name="Picture 2" descr="https://ss1.bdstatic.com/70cFvXSh_Q1YnxGkpoWK1HF6hhy/it/u=1251502121,2144761178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642918"/>
            <a:ext cx="3665246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61982"/>
            <a:ext cx="7286676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一个大小为</a:t>
            </a:r>
            <a:r>
              <a:rPr lang="en-US" altLang="zh-CN" sz="22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的顺序栈，最多只能进行</a:t>
            </a:r>
            <a:r>
              <a:rPr lang="en-US" altLang="zh-CN" sz="22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次进栈操作吗？</a:t>
            </a:r>
            <a:endParaRPr lang="en-US" altLang="zh-CN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619237"/>
            <a:ext cx="5500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错误：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可以进行任意多次进栈操作。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              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但最多只能进行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连续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次进栈操作。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10113"/>
            <a:ext cx="5643602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   顺序栈只能将栈底设置在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data[0]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端吗？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4414" y="1813887"/>
            <a:ext cx="1143008" cy="3352720"/>
            <a:chOff x="785786" y="1214428"/>
            <a:chExt cx="1143008" cy="2514540"/>
          </a:xfrm>
        </p:grpSpPr>
        <p:sp>
          <p:nvSpPr>
            <p:cNvPr id="4" name="矩形 3"/>
            <p:cNvSpPr/>
            <p:nvPr/>
          </p:nvSpPr>
          <p:spPr>
            <a:xfrm>
              <a:off x="1285852" y="1214428"/>
              <a:ext cx="642942" cy="214314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786" y="305286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</a:rPr>
                <a:t>0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786" y="2571750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</a:rPr>
                <a:t>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786" y="198129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宋体"/>
                  <a:ea typeface="宋体"/>
                </a:rPr>
                <a:t>┆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786" y="121442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</a:rPr>
                <a:t>M</a:t>
              </a:r>
              <a:r>
                <a:rPr lang="en-US" altLang="zh-CN" sz="1800">
                  <a:solidFill>
                    <a:srgbClr val="0000FF"/>
                  </a:solidFill>
                </a:rPr>
                <a:t>-1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4414" y="350044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</a:rPr>
                <a:t>data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7488" y="1619238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可以将栈底设置在任意一端，但不能设置在中间。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928926" y="2381243"/>
            <a:ext cx="4786346" cy="2590742"/>
            <a:chOff x="2928926" y="1785932"/>
            <a:chExt cx="4786346" cy="1943057"/>
          </a:xfrm>
        </p:grpSpPr>
        <p:sp>
          <p:nvSpPr>
            <p:cNvPr id="11" name="TextBox 10"/>
            <p:cNvSpPr txBox="1"/>
            <p:nvPr/>
          </p:nvSpPr>
          <p:spPr>
            <a:xfrm>
              <a:off x="2928926" y="1785932"/>
              <a:ext cx="42862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将栈底设置在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data[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-1]</a:t>
              </a:r>
              <a:r>
                <a:rPr lang="zh-CN" altLang="en-US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端的设计：</a:t>
              </a:r>
              <a:endPara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0364" y="2285998"/>
              <a:ext cx="4714908" cy="14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初始化：       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top=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栈空：           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top==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栈满：           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top==0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（最小下标）</a:t>
              </a:r>
              <a:endPara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元素</a:t>
              </a:r>
              <a:r>
                <a:rPr lang="en-US" altLang="zh-CN" sz="2200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2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进栈：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top--; data[top]=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出栈：           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=data[top]; top--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285729"/>
            <a:ext cx="1928826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   共 享 栈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1670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8860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7554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16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744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3438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sz="16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0628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29322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86512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1212973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</a:rPr>
              <a:t>0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1212973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</a:rPr>
              <a:t>1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43636" y="1212973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rgbClr val="C00000"/>
                </a:solidFill>
              </a:rPr>
              <a:t>M</a:t>
            </a:r>
            <a:r>
              <a:rPr lang="en-US" altLang="zh-CN" sz="1800">
                <a:solidFill>
                  <a:srgbClr val="C00000"/>
                </a:solidFill>
              </a:rPr>
              <a:t>-1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4612" y="1212973"/>
            <a:ext cx="857256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宋体"/>
                <a:ea typeface="宋体"/>
              </a:rPr>
              <a:t>………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100" y="1813887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</a:rPr>
              <a:t>data</a:t>
            </a:r>
            <a:endParaRPr lang="zh-CN" altLang="en-US" sz="1800">
              <a:solidFill>
                <a:srgbClr val="0000FF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57356" y="380979"/>
            <a:ext cx="4643470" cy="857256"/>
            <a:chOff x="1857356" y="285734"/>
            <a:chExt cx="4643470" cy="642942"/>
          </a:xfrm>
        </p:grpSpPr>
        <p:sp>
          <p:nvSpPr>
            <p:cNvPr id="21" name="左大括号 20"/>
            <p:cNvSpPr/>
            <p:nvPr/>
          </p:nvSpPr>
          <p:spPr>
            <a:xfrm rot="5400000">
              <a:off x="260745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860" y="28573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栈</a:t>
              </a:r>
              <a:r>
                <a:rPr lang="en-US" altLang="zh-CN" sz="18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5400000">
              <a:off x="546497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28573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栈</a:t>
              </a:r>
              <a:r>
                <a:rPr lang="en-US" altLang="zh-CN" sz="18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4678" y="2285992"/>
            <a:ext cx="1928826" cy="689849"/>
            <a:chOff x="3214678" y="1714494"/>
            <a:chExt cx="1928826" cy="517387"/>
          </a:xfrm>
        </p:grpSpPr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393272" y="19057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4678" y="2003357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</a:rPr>
                <a:t>top1</a:t>
              </a:r>
              <a:endParaRPr lang="zh-CN" altLang="en-US" sz="1800">
                <a:solidFill>
                  <a:srgbClr val="FF00FF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4679156" y="18930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00562" y="1990656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</a:rPr>
                <a:t>top2</a:t>
              </a:r>
              <a:endParaRPr lang="zh-CN" altLang="en-US" sz="1800">
                <a:solidFill>
                  <a:srgbClr val="FF00FF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42976" y="3238499"/>
            <a:ext cx="6286544" cy="269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初始化：       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top1=-1;  top2=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空： 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top1==-1    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空：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top2==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栈满：           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top1+1=top2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元素进栈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top1++; data[top1]=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元素进栈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top2--;   data[top2]=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出栈：     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=data[top1]; top1--;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出栈：     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=data[top2]; top2++;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Oval 8"/>
          <p:cNvSpPr>
            <a:spLocks noChangeAspect="1" noChangeArrowheads="1"/>
          </p:cNvSpPr>
          <p:nvPr/>
        </p:nvSpPr>
        <p:spPr bwMode="auto">
          <a:xfrm>
            <a:off x="785786" y="76682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Oval 9"/>
          <p:cNvSpPr>
            <a:spLocks noChangeAspect="1" noChangeArrowheads="1"/>
          </p:cNvSpPr>
          <p:nvPr/>
        </p:nvSpPr>
        <p:spPr bwMode="auto">
          <a:xfrm>
            <a:off x="836617" y="81736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966886"/>
            <a:ext cx="121444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队 列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2000241"/>
            <a:ext cx="8286808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先进先出表。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…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通过一个队列的出队序列个数？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4414" y="2952747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只有一个：即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111451"/>
            <a:ext cx="8286808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环形队列解决了假溢出问题，任何情况下都使用环形队列吗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1968707"/>
            <a:ext cx="7786742" cy="134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采用环形队列时，进队的元素可能被覆盖。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如果需要用队列中全部进队的元素进一步求解问题，应该采用非环形队列。如用队列求解迷宫路径！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047734"/>
            <a:ext cx="7858180" cy="810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如果需要多个队列，可以像共享栈一样设置共享队列吗？如果需要使用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10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个队列，如何设计？</a:t>
            </a:r>
            <a:endParaRPr lang="en-US" altLang="zh-CN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285993"/>
            <a:ext cx="7786742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不能。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因为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栈是向一端生长的，而队列不是。为了节省空间，应该采用链队。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407165"/>
            <a:ext cx="578647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如果需要使用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10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个队列，可以设置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10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个链队：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队头指针：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front[10]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队尾指针：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rear[10]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293881" y="2190741"/>
            <a:ext cx="1571636" cy="266701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57632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62686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752572"/>
            <a:ext cx="2786082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栈和队列的应用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1651071" y="2476493"/>
            <a:ext cx="428628" cy="2117859"/>
            <a:chOff x="2786050" y="2571750"/>
            <a:chExt cx="428628" cy="1588394"/>
          </a:xfrm>
        </p:grpSpPr>
        <p:sp>
          <p:nvSpPr>
            <p:cNvPr id="14" name="椭圆 13"/>
            <p:cNvSpPr/>
            <p:nvPr/>
          </p:nvSpPr>
          <p:spPr>
            <a:xfrm>
              <a:off x="2786050" y="2571750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4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4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86050" y="3143254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4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4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直接箭头连接符 16"/>
            <p:cNvCxnSpPr>
              <a:stCxn id="14" idx="4"/>
              <a:endCxn id="15" idx="0"/>
            </p:cNvCxnSpPr>
            <p:nvPr/>
          </p:nvCxnSpPr>
          <p:spPr>
            <a:xfrm rot="5400000">
              <a:off x="2893207" y="3036097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2903526" y="3640145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28913" y="3786196"/>
              <a:ext cx="357190" cy="37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宋体"/>
                  <a:ea typeface="宋体"/>
                </a:rPr>
                <a:t>┆</a:t>
              </a:r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22822" y="2571744"/>
            <a:ext cx="499624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程序执行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3222707" y="2285992"/>
            <a:ext cx="4992630" cy="2635339"/>
            <a:chOff x="4357686" y="2643188"/>
            <a:chExt cx="4992630" cy="1976503"/>
          </a:xfrm>
        </p:grpSpPr>
        <p:sp>
          <p:nvSpPr>
            <p:cNvPr id="27" name="TextBox 26"/>
            <p:cNvSpPr txBox="1"/>
            <p:nvPr/>
          </p:nvSpPr>
          <p:spPr>
            <a:xfrm>
              <a:off x="4357686" y="2643188"/>
              <a:ext cx="29289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保存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20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…</a:t>
              </a:r>
              <a:endParaRPr lang="zh-CN" altLang="en-US" sz="220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00561" y="3071815"/>
              <a:ext cx="4849755" cy="154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先产生的数据后处理</a:t>
              </a:r>
              <a:r>
                <a:rPr lang="en-US" altLang="zh-CN" sz="220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―</a:t>
              </a:r>
              <a:r>
                <a:rPr lang="zh-CN" altLang="en-US" sz="22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栈</a:t>
              </a:r>
              <a:r>
                <a:rPr lang="zh-CN" altLang="en-US" sz="22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（先进后出表）</a:t>
              </a:r>
              <a:endParaRPr lang="en-US" altLang="zh-CN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先产生的数据先处理</a:t>
              </a:r>
              <a:r>
                <a:rPr lang="en-US" altLang="zh-CN" sz="220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―</a:t>
              </a:r>
              <a:r>
                <a:rPr lang="zh-CN" altLang="en-US" sz="22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队列</a:t>
              </a:r>
              <a:r>
                <a:rPr lang="zh-CN" altLang="en-US" sz="22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（先进先出表）</a:t>
              </a:r>
              <a:endParaRPr lang="en-US" altLang="zh-CN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" name="组合 30"/>
          <p:cNvGrpSpPr/>
          <p:nvPr/>
        </p:nvGrpSpPr>
        <p:grpSpPr>
          <a:xfrm>
            <a:off x="2151138" y="2762245"/>
            <a:ext cx="598385" cy="1714512"/>
            <a:chOff x="3286116" y="2786064"/>
            <a:chExt cx="598385" cy="1285884"/>
          </a:xfrm>
        </p:grpSpPr>
        <p:sp>
          <p:nvSpPr>
            <p:cNvPr id="29" name="TextBox 28"/>
            <p:cNvSpPr txBox="1"/>
            <p:nvPr/>
          </p:nvSpPr>
          <p:spPr>
            <a:xfrm>
              <a:off x="3432390" y="2857502"/>
              <a:ext cx="452111" cy="10715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临时数据</a:t>
              </a: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3286116" y="2786064"/>
              <a:ext cx="142876" cy="128588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7148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285852" y="1096900"/>
            <a:ext cx="7143800" cy="411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求解魔法机问题。即输入序列为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，通过一个栈能否得到序列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/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输入格式：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输入有两行，第一行是一个正整数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100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），表示输入魔法机序列的长度，第二行是序列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，共有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个整数，表示要得到的目标序列。序列为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的排列，即序列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长度为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，保证序列中的整数都不相同，且整数在区间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[1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n]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内。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输出格式：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输出一行。如果能通过魔法机得到序列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，则输出“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YES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”，否则输出“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NO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”。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/>
              <a:t>/13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</TotalTime>
  <Words>839</Words>
  <Application>Microsoft Office PowerPoint</Application>
  <PresentationFormat>全屏显示(4:3)</PresentationFormat>
  <Paragraphs>123</Paragraphs>
  <Slides>13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1019</cp:revision>
  <dcterms:created xsi:type="dcterms:W3CDTF">2004-03-31T23:50:14Z</dcterms:created>
  <dcterms:modified xsi:type="dcterms:W3CDTF">2018-10-15T02:09:03Z</dcterms:modified>
</cp:coreProperties>
</file>