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333" r:id="rId5"/>
    <p:sldId id="259" r:id="rId6"/>
    <p:sldId id="261" r:id="rId7"/>
    <p:sldId id="384" r:id="rId8"/>
    <p:sldId id="334" r:id="rId9"/>
    <p:sldId id="337" r:id="rId10"/>
    <p:sldId id="338" r:id="rId11"/>
    <p:sldId id="339" r:id="rId12"/>
    <p:sldId id="355" r:id="rId13"/>
    <p:sldId id="356" r:id="rId14"/>
    <p:sldId id="357" r:id="rId15"/>
    <p:sldId id="358" r:id="rId16"/>
    <p:sldId id="359" r:id="rId17"/>
    <p:sldId id="383" r:id="rId18"/>
    <p:sldId id="380" r:id="rId19"/>
    <p:sldId id="381" r:id="rId20"/>
    <p:sldId id="382" r:id="rId21"/>
    <p:sldId id="33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  <a:srgbClr val="FF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7D6-2688-4B1C-B71F-7E5C782B1416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075-2CCB-4A81-852E-3CB3814FF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DBA1-A9EF-4EA6-B3FD-D6B3269E46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792-ADD9-46B9-9C2B-7417E83256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809-BC9B-4A75-81EE-EF0BCBEC78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3A5-BBF4-4C7A-B48F-0DF3156086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5776-1555-405C-8D23-3E489D6323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A1B0-2805-4283-A6F7-7F4D6303CD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47B-3F6E-4056-B723-AAB0E0141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BBE-06AD-4DF8-B3A4-B763EB6C5F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C48B070-CACB-469F-8DBA-0AC832FC8918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CD682059-4532-4762-9154-1D332884A0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79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095-64D7-43C8-8CB6-E0C9A14AD2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9F0B-DD54-4090-A7FB-F7CF679B59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428859" y="2000240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43213" y="549275"/>
            <a:ext cx="3124200" cy="8239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ea typeface="隶书" pitchFamily="49" charset="-122"/>
              </a:rPr>
              <a:t>4</a:t>
            </a:r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章 串</a:t>
            </a:r>
            <a:r>
              <a:rPr lang="zh-CN" altLang="en-US" sz="4800" b="0" dirty="0">
                <a:solidFill>
                  <a:schemeClr val="tx1"/>
                </a:solidFill>
                <a:ea typeface="隶书" pitchFamily="49" charset="-122"/>
              </a:rPr>
              <a:t> </a:t>
            </a:r>
            <a:endParaRPr lang="zh-CN" altLang="en-US" dirty="0"/>
          </a:p>
        </p:txBody>
      </p:sp>
      <p:sp>
        <p:nvSpPr>
          <p:cNvPr id="5" name="Text Box 4" descr="信纸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28859" y="3000372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4.2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6" descr="信纸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28860" y="4000504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4.3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串的模式匹配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732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对于非紧缩格式的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顺序串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类型定义如下：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	</a:t>
            </a: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1042989" y="1169983"/>
            <a:ext cx="4743458" cy="2471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length;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4000496" y="2500306"/>
            <a:ext cx="1785950" cy="1500197"/>
          </a:xfrm>
          <a:prstGeom prst="bentConnector3">
            <a:avLst>
              <a:gd name="adj1" fmla="val 50000"/>
            </a:avLst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6446" y="3752852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用来存储字符串</a:t>
            </a:r>
            <a:endParaRPr lang="zh-CN" alt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1500166" y="4212559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用来存储字符串长度</a:t>
            </a:r>
            <a:endParaRPr lang="zh-CN" altLang="en-US" sz="2200"/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071670" y="3641055"/>
            <a:ext cx="1143008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7889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     顺序串中实现串的基本运算与顺序表的基本运算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类似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。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详细算法实现参见教材。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0660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4-1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设计顺序串上实现串比较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运算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Strcmp(s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算法。例如：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"ab" &lt; "abcd"           "abcd" &lt; "abd"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71472" y="1928802"/>
            <a:ext cx="771530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思路如下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）比较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两个串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共同长度范围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内的对应字符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①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的字符＞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的字符，返回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  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② 若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的字符＜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的字符，返回</a:t>
            </a:r>
            <a:r>
              <a:rPr kumimoji="1" lang="en-US" altLang="zh-CN" sz="22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③ 若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的字符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的字符，按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上述规则继续比较。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）当（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）中对应字符均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相同时，比较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的长度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①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两者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相等时，返回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②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的长度＞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的长度，返回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③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的长度＜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的长度，返回</a:t>
            </a:r>
            <a:r>
              <a:rPr kumimoji="1" lang="en-US" altLang="zh-CN" sz="22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00100" y="428604"/>
            <a:ext cx="7496196" cy="532453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Strcmp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t)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comlen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comlen=s.length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的共同长度</a:t>
            </a:r>
          </a:p>
          <a:p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comlen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comlen;i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   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在共同长度内逐个字符比较</a:t>
            </a:r>
            <a:endParaRPr kumimoji="1" lang="zh-CN" altLang="nb-NO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(s.data[i]&gt;t.data[i])</a:t>
            </a:r>
          </a:p>
          <a:p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1;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if (s.data[i]&lt;t.data[i])</a:t>
            </a:r>
          </a:p>
          <a:p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-1;</a:t>
            </a:r>
          </a:p>
          <a:p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//s==t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0;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if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//s&gt;t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1;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 return -1;		//s&lt;t</a:t>
            </a:r>
          </a:p>
          <a:p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57290" y="3314642"/>
            <a:ext cx="5786478" cy="2900440"/>
            <a:chOff x="1428728" y="3429000"/>
            <a:chExt cx="5786478" cy="2900440"/>
          </a:xfrm>
          <a:scene3d>
            <a:camera prst="perspectiveRight"/>
            <a:lightRig rig="threePt" dir="t"/>
          </a:scene3d>
        </p:grpSpPr>
        <p:sp>
          <p:nvSpPr>
            <p:cNvPr id="3" name="矩形 2"/>
            <p:cNvSpPr/>
            <p:nvPr/>
          </p:nvSpPr>
          <p:spPr>
            <a:xfrm>
              <a:off x="1428728" y="3429000"/>
              <a:ext cx="578647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16200000" flipH="1">
              <a:off x="4071934" y="5679296"/>
              <a:ext cx="500066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00166" y="5929330"/>
              <a:ext cx="5357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所有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共同长度内的</a:t>
              </a:r>
              <a:r>
                <a:rPr kumimoji="1" lang="zh-CN" altLang="en-US" sz="20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字符相同，哪个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长哪个大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 descr="蓝色面巾纸"/>
          <p:cNvSpPr txBox="1">
            <a:spLocks noChangeArrowheads="1"/>
          </p:cNvSpPr>
          <p:nvPr/>
        </p:nvSpPr>
        <p:spPr bwMode="auto">
          <a:xfrm>
            <a:off x="428597" y="428604"/>
            <a:ext cx="6429420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4.2.2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串的链式存储及其基本操作实现</a:t>
            </a: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611188" y="1196975"/>
            <a:ext cx="8208962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链串的组织形式与一般的链表类似。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链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串中的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一个结点可以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存储多个字符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。通常将链串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中每个结点所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存储的字符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个数称为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结点大小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555875" y="2271695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结点大小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的链串 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556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2969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124075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541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35623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41036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644366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698500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5148263" y="2992420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0395" name="Arc 43"/>
          <p:cNvSpPr>
            <a:spLocks/>
          </p:cNvSpPr>
          <p:nvPr/>
        </p:nvSpPr>
        <p:spPr bwMode="auto">
          <a:xfrm>
            <a:off x="717520" y="2633645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357158" y="227328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47813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298767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442912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5868988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1" name="Text Box 59"/>
          <p:cNvSpPr txBox="1">
            <a:spLocks noChangeArrowheads="1"/>
          </p:cNvSpPr>
          <p:nvPr/>
        </p:nvSpPr>
        <p:spPr bwMode="auto">
          <a:xfrm>
            <a:off x="142844" y="92867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32226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1366838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219551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ABCD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3241675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4140200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EFGH</a:t>
            </a:r>
            <a:endParaRPr lang="en-US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5219700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7" name="Rectangle 55"/>
          <p:cNvSpPr>
            <a:spLocks noChangeArrowheads="1"/>
          </p:cNvSpPr>
          <p:nvPr/>
        </p:nvSpPr>
        <p:spPr bwMode="auto">
          <a:xfrm>
            <a:off x="7235825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MN##</a:t>
            </a:r>
            <a:endParaRPr lang="en-US" altLang="zh-CN" sz="2000" i="1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8" name="Rectangle 56"/>
          <p:cNvSpPr>
            <a:spLocks noChangeArrowheads="1"/>
          </p:cNvSpPr>
          <p:nvPr/>
        </p:nvSpPr>
        <p:spPr bwMode="auto">
          <a:xfrm>
            <a:off x="8316913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0409" name="Text Box 57"/>
          <p:cNvSpPr txBox="1">
            <a:spLocks noChangeArrowheads="1"/>
          </p:cNvSpPr>
          <p:nvPr/>
        </p:nvSpPr>
        <p:spPr bwMode="auto">
          <a:xfrm>
            <a:off x="6011863" y="1550970"/>
            <a:ext cx="647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0410" name="Arc 58"/>
          <p:cNvSpPr>
            <a:spLocks/>
          </p:cNvSpPr>
          <p:nvPr/>
        </p:nvSpPr>
        <p:spPr bwMode="auto">
          <a:xfrm>
            <a:off x="433357" y="119219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>
            <a:off x="1619250" y="176687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>
            <a:off x="35639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55451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6677025" y="177639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2571736" y="3665520"/>
            <a:ext cx="2589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结点大小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的链串 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534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链串结点大小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时，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链串的结点类型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定义如下：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14480" y="928670"/>
            <a:ext cx="4105275" cy="1902398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LinkStrNode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03296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344634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171721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713059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609996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1334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91309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32646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195909" y="367024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30" name="Arc 43"/>
          <p:cNvSpPr>
            <a:spLocks/>
          </p:cNvSpPr>
          <p:nvPr/>
        </p:nvSpPr>
        <p:spPr bwMode="auto">
          <a:xfrm>
            <a:off x="765166" y="3311471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595459" y="388614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3035321" y="388614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4476771" y="388614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5916634" y="388614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04804" y="3000372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7889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     链串中实现串的基本运算与单链表的基本运算类似。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详细算法实现参见教材。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0772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4-3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串中，设计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一个算法把最先出现的子串“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”改为“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xyz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”。   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857224" y="2214554"/>
            <a:ext cx="7858180" cy="1571636"/>
            <a:chOff x="857224" y="2214554"/>
            <a:chExt cx="7858180" cy="15716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5216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65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3364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4979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149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65629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8139141" y="33289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1" name="Arc 13"/>
            <p:cNvSpPr>
              <a:spLocks/>
            </p:cNvSpPr>
            <p:nvPr/>
          </p:nvSpPr>
          <p:spPr bwMode="auto">
            <a:xfrm>
              <a:off x="1039814" y="2968627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737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097241" y="3543302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98172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54466" y="33162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475191" y="35321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6554816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7096154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421591" y="35448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Arc 24"/>
            <p:cNvSpPr>
              <a:spLocks/>
            </p:cNvSpPr>
            <p:nvPr/>
          </p:nvSpPr>
          <p:spPr bwMode="auto">
            <a:xfrm>
              <a:off x="5041929" y="296862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681566" y="260826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2214554"/>
              <a:ext cx="542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/>
                </a:rPr>
                <a:t> 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查找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&gt;data=‘a’  &amp;&amp; p-&gt;next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&gt;data=‘b’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0327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044608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87169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413033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753008" y="1844674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endParaRPr lang="en-US" altLang="zh-CN" baseline="-25000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29434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777195" y="18462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4461" name="Arc 13"/>
          <p:cNvSpPr>
            <a:spLocks/>
          </p:cNvSpPr>
          <p:nvPr/>
        </p:nvSpPr>
        <p:spPr bwMode="auto">
          <a:xfrm>
            <a:off x="677868" y="148589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317506" y="11255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29543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735295" y="206057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61978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3392520" y="18335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4113245" y="20494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6192870" y="1846262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b</a:t>
            </a:r>
            <a:endParaRPr lang="en-US" altLang="zh-CN" baseline="-25000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6734208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7059645" y="20621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2" name="Arc 24"/>
          <p:cNvSpPr>
            <a:spLocks/>
          </p:cNvSpPr>
          <p:nvPr/>
        </p:nvSpPr>
        <p:spPr bwMode="auto">
          <a:xfrm>
            <a:off x="4679983" y="1485899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319620" y="11255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794283" y="2352671"/>
            <a:ext cx="1901825" cy="1004891"/>
            <a:chOff x="4794283" y="2352671"/>
            <a:chExt cx="1901825" cy="1004891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615020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altLang="zh-CN" sz="20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6156358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5172108" y="3138487"/>
              <a:ext cx="4318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4794283" y="287496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104482" name="AutoShape 34"/>
            <p:cNvSpPr>
              <a:spLocks noChangeArrowheads="1"/>
            </p:cNvSpPr>
            <p:nvPr/>
          </p:nvSpPr>
          <p:spPr bwMode="auto">
            <a:xfrm>
              <a:off x="5967445" y="2352671"/>
              <a:ext cx="144462" cy="360362"/>
            </a:xfrm>
            <a:prstGeom prst="upArrow">
              <a:avLst>
                <a:gd name="adj1" fmla="val 50000"/>
                <a:gd name="adj2" fmla="val 623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23851" y="3315942"/>
            <a:ext cx="8963057" cy="1530674"/>
            <a:chOff x="71406" y="4228776"/>
            <a:chExt cx="8963057" cy="153067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>
              <a:off x="3605175" y="4228776"/>
              <a:ext cx="324000" cy="75600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25082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79216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161925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216058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423703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47783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91" name="Text Box 43"/>
            <p:cNvSpPr txBox="1">
              <a:spLocks noChangeArrowheads="1"/>
            </p:cNvSpPr>
            <p:nvPr/>
          </p:nvSpPr>
          <p:spPr bwMode="auto">
            <a:xfrm>
              <a:off x="8458200" y="53022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04492" name="Arc 44"/>
            <p:cNvSpPr>
              <a:spLocks/>
            </p:cNvSpPr>
            <p:nvPr/>
          </p:nvSpPr>
          <p:spPr bwMode="auto">
            <a:xfrm>
              <a:off x="431768" y="4941888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71406" y="458152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1042988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2482850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5103813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7" name="Text Box 49"/>
            <p:cNvSpPr txBox="1">
              <a:spLocks noChangeArrowheads="1"/>
            </p:cNvSpPr>
            <p:nvPr/>
          </p:nvSpPr>
          <p:spPr bwMode="auto">
            <a:xfrm>
              <a:off x="3076575" y="52895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3597275" y="55054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9" name="Rectangle 51"/>
            <p:cNvSpPr>
              <a:spLocks noChangeArrowheads="1"/>
            </p:cNvSpPr>
            <p:nvPr/>
          </p:nvSpPr>
          <p:spPr bwMode="auto">
            <a:xfrm>
              <a:off x="5676900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6218238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6478588" y="55149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508" name="Rectangle 60"/>
            <p:cNvSpPr>
              <a:spLocks noChangeArrowheads="1"/>
            </p:cNvSpPr>
            <p:nvPr/>
          </p:nvSpPr>
          <p:spPr bwMode="auto">
            <a:xfrm>
              <a:off x="70516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9" name="Rectangle 61"/>
            <p:cNvSpPr>
              <a:spLocks noChangeArrowheads="1"/>
            </p:cNvSpPr>
            <p:nvPr/>
          </p:nvSpPr>
          <p:spPr bwMode="auto">
            <a:xfrm>
              <a:off x="759301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7845425" y="55181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71538" y="57148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替换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zh-CN" sz="20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42910" y="1500174"/>
            <a:ext cx="83058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串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（或字符串）是由零个或多个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字符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组成的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有限序列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 Box 3" descr="信纸"/>
          <p:cNvSpPr txBox="1">
            <a:spLocks noChangeArrowheads="1"/>
          </p:cNvSpPr>
          <p:nvPr/>
        </p:nvSpPr>
        <p:spPr bwMode="auto">
          <a:xfrm>
            <a:off x="2357422" y="428604"/>
            <a:ext cx="394495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422" y="2181517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串 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  线性表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926533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串中所含字符的个数称为该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串的长度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（或串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长），含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零个字符的串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称为空串，用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3929066"/>
            <a:ext cx="7572428" cy="1471680"/>
            <a:chOff x="928662" y="3929066"/>
            <a:chExt cx="7572428" cy="1471680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433491" y="47275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2682853" y="47148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428728" y="5205421"/>
              <a:ext cx="1871663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500430" y="5000636"/>
              <a:ext cx="44466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双引号不是串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的内容，起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标识作用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976" y="435769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en-US" altLang="zh-CN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i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”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3929066"/>
              <a:ext cx="757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 串的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逻辑表示，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 dirty="0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25000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 err="1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dirty="0" err="1">
                  <a:latin typeface="+mj-ea"/>
                  <a:cs typeface="Times New Roman" pitchFamily="18" charset="0"/>
                </a:rPr>
                <a:t>≤</a:t>
              </a:r>
              <a:r>
                <a:rPr kumimoji="1" lang="en-US" altLang="zh-CN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dirty="0" err="1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）代表一个字符：　</a:t>
              </a:r>
              <a:endParaRPr lang="zh-CN" altLang="en-US" dirty="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474663"/>
            <a:ext cx="8686800" cy="51425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Repl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(LinkStrNode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LinkStrNode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*p=s-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find=0;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(p-&gt;next!=NULL &amp;&amp; find==0)	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子串</a:t>
            </a:r>
          </a:p>
          <a:p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(p-&gt;data==‘ a’ &amp;&amp; p-&gt;next-&gt;data==‘b’)</a:t>
            </a:r>
            <a:endParaRPr kumimoji="1"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p-&gt;data=‘x’; p-&gt;next-&gt;data=‘z’;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q=(LinkStrNode *)malloc(sizeof(LinkStrNode));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q-&gt;data=‘y’;  q-&gt;next=p-&gt;next;  p-&gt;next=q;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find=1;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else p=p-&gt;next; 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71538" y="2357430"/>
            <a:ext cx="6858048" cy="3829134"/>
            <a:chOff x="785786" y="2000240"/>
            <a:chExt cx="6858048" cy="3829134"/>
          </a:xfrm>
        </p:grpSpPr>
        <p:sp>
          <p:nvSpPr>
            <p:cNvPr id="3" name="矩形 2"/>
            <p:cNvSpPr/>
            <p:nvPr/>
          </p:nvSpPr>
          <p:spPr>
            <a:xfrm>
              <a:off x="785786" y="2000240"/>
              <a:ext cx="685804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3494810" y="4720504"/>
              <a:ext cx="144000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8992" y="542926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替换为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xyz</a:t>
              </a:r>
              <a:endParaRPr lang="zh-CN" alt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34" y="6000768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18529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串相等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：当且仅当两个串的长度相等并且各个对应位置上的字符都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相同时，这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两个串才是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      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00113" y="1916113"/>
            <a:ext cx="58324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abcd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”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abc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abcd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”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abcde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42988" y="3789363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所有空串是相等的。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子串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：一个串中任意个连续字符组成的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子序列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（含空串）称为该串的子串。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例如，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abcde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”的子串有：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“”、“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”、“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 、“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abc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”、“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abcd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”和“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abcde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”等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00100" y="3214686"/>
            <a:ext cx="576103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真子串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是指不包含自身的所有子串。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 rot="170679">
            <a:off x="500034" y="1268413"/>
            <a:ext cx="34607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的基本运算如下</a:t>
            </a:r>
            <a:r>
              <a:rPr kumimoji="1" lang="en-US" altLang="zh-CN" dirty="0">
                <a:latin typeface="楷体" pitchFamily="49" charset="-122"/>
                <a:ea typeface="楷体" pitchFamily="49" charset="-122"/>
              </a:rPr>
              <a:t>: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2017321"/>
            <a:ext cx="8247092" cy="393954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StrAssign(&amp;s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cstr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将字符串常量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cstr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赋给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生成其值等于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cstr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StrCopy(&amp;s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串复制。将串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赋给串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StrEqual(s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判串相等。若两个串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相等则返回真；否则返回假。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StrLength(s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求串长。返回串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中字符个数。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Concat(s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串连接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返回由两个串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连接在一起形成的新串。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SubStr(s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求子串。返回串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中从第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）个字符开始的、由连续</a:t>
            </a:r>
            <a:r>
              <a:rPr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个字符组成的子串。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5596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串抽象数据类型＝逻辑结构＋基本运算（运算描述）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19169" y="692150"/>
            <a:ext cx="8353425" cy="41549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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InsStr(s1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插入。将串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插入到串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字符中，即将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的第一个字符作为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个字符，并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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DelStr(s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删除。从串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中删去从第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）个字符开始的长度为</a:t>
            </a:r>
            <a:r>
              <a:rPr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子串，并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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RepStr(s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替换。在串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中，将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）个字符开始的</a:t>
            </a:r>
            <a:r>
              <a:rPr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个字符构成的子串用串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替换，并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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DispStr(s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串输出。输出串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的所有元素值。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857232"/>
            <a:ext cx="5500726" cy="1214142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串和线性表有什么异同？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00232" y="642918"/>
            <a:ext cx="4357718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1602084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的相同，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65419" y="2816530"/>
            <a:ext cx="6350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2444729" y="3319767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371829" y="3319767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43042" y="3967467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14704" y="3967467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816530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027592" y="3967467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03854" y="3248330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2844" y="681827"/>
            <a:ext cx="550072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串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顺序存储（顺序串）有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两种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方法：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8313" y="2933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33305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97032" y="6389711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非紧缩格式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示例 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143504" y="4103695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紧缩格式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示例 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0447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24765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9083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3401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331913" y="23876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1001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0447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765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9083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01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331913" y="266226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1002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20447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4765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9083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3401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331913" y="2925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1003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20447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24765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9083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33401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1331913" y="32004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1004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20447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24765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9083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3401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1331913" y="35020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447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24765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29083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33401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1331913" y="37766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1006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20447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24765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29083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33401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1331913" y="40402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1007</a:t>
            </a:r>
          </a:p>
        </p:txBody>
      </p: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20447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24765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29083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33401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1331913" y="43148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1008</a:t>
            </a: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20447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24765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29083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3401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1331913" y="45815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1009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20447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24765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29083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33401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1331913" y="48561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100a</a:t>
            </a:r>
          </a:p>
        </p:txBody>
      </p:sp>
      <p:sp>
        <p:nvSpPr>
          <p:cNvPr id="87101" name="Rectangle 61"/>
          <p:cNvSpPr>
            <a:spLocks noChangeArrowheads="1"/>
          </p:cNvSpPr>
          <p:nvPr/>
        </p:nvSpPr>
        <p:spPr bwMode="auto">
          <a:xfrm>
            <a:off x="20447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7102" name="Rectangle 62"/>
          <p:cNvSpPr>
            <a:spLocks noChangeArrowheads="1"/>
          </p:cNvSpPr>
          <p:nvPr/>
        </p:nvSpPr>
        <p:spPr bwMode="auto">
          <a:xfrm>
            <a:off x="24765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29083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33401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1331913" y="51197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100b</a:t>
            </a:r>
          </a:p>
        </p:txBody>
      </p:sp>
      <p:sp>
        <p:nvSpPr>
          <p:cNvPr id="87106" name="Rectangle 66"/>
          <p:cNvSpPr>
            <a:spLocks noChangeArrowheads="1"/>
          </p:cNvSpPr>
          <p:nvPr/>
        </p:nvSpPr>
        <p:spPr bwMode="auto">
          <a:xfrm>
            <a:off x="20447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87107" name="Rectangle 67"/>
          <p:cNvSpPr>
            <a:spLocks noChangeArrowheads="1"/>
          </p:cNvSpPr>
          <p:nvPr/>
        </p:nvSpPr>
        <p:spPr bwMode="auto">
          <a:xfrm>
            <a:off x="24765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8" name="Rectangle 68"/>
          <p:cNvSpPr>
            <a:spLocks noChangeArrowheads="1"/>
          </p:cNvSpPr>
          <p:nvPr/>
        </p:nvSpPr>
        <p:spPr bwMode="auto">
          <a:xfrm>
            <a:off x="29083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9" name="Rectangle 69"/>
          <p:cNvSpPr>
            <a:spLocks noChangeArrowheads="1"/>
          </p:cNvSpPr>
          <p:nvPr/>
        </p:nvSpPr>
        <p:spPr bwMode="auto">
          <a:xfrm>
            <a:off x="33401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0" name="Text Box 70"/>
          <p:cNvSpPr txBox="1">
            <a:spLocks noChangeArrowheads="1"/>
          </p:cNvSpPr>
          <p:nvPr/>
        </p:nvSpPr>
        <p:spPr bwMode="auto">
          <a:xfrm>
            <a:off x="1331913" y="53943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100c</a:t>
            </a:r>
          </a:p>
        </p:txBody>
      </p:sp>
      <p:sp>
        <p:nvSpPr>
          <p:cNvPr id="87111" name="Rectangle 71"/>
          <p:cNvSpPr>
            <a:spLocks noChangeArrowheads="1"/>
          </p:cNvSpPr>
          <p:nvPr/>
        </p:nvSpPr>
        <p:spPr bwMode="auto">
          <a:xfrm>
            <a:off x="20447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7112" name="Rectangle 72"/>
          <p:cNvSpPr>
            <a:spLocks noChangeArrowheads="1"/>
          </p:cNvSpPr>
          <p:nvPr/>
        </p:nvSpPr>
        <p:spPr bwMode="auto">
          <a:xfrm>
            <a:off x="24765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29083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4" name="Rectangle 74"/>
          <p:cNvSpPr>
            <a:spLocks noChangeArrowheads="1"/>
          </p:cNvSpPr>
          <p:nvPr/>
        </p:nvSpPr>
        <p:spPr bwMode="auto">
          <a:xfrm>
            <a:off x="33401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1331913" y="566264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100d</a:t>
            </a:r>
          </a:p>
        </p:txBody>
      </p:sp>
      <p:sp>
        <p:nvSpPr>
          <p:cNvPr id="87116" name="Rectangle 76"/>
          <p:cNvSpPr>
            <a:spLocks noChangeArrowheads="1"/>
          </p:cNvSpPr>
          <p:nvPr/>
        </p:nvSpPr>
        <p:spPr bwMode="auto">
          <a:xfrm>
            <a:off x="20447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7117" name="Rectangle 77"/>
          <p:cNvSpPr>
            <a:spLocks noChangeArrowheads="1"/>
          </p:cNvSpPr>
          <p:nvPr/>
        </p:nvSpPr>
        <p:spPr bwMode="auto">
          <a:xfrm>
            <a:off x="24765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29083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9" name="Rectangle 79"/>
          <p:cNvSpPr>
            <a:spLocks noChangeArrowheads="1"/>
          </p:cNvSpPr>
          <p:nvPr/>
        </p:nvSpPr>
        <p:spPr bwMode="auto">
          <a:xfrm>
            <a:off x="33401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20" name="Text Box 80"/>
          <p:cNvSpPr txBox="1">
            <a:spLocks noChangeArrowheads="1"/>
          </p:cNvSpPr>
          <p:nvPr/>
        </p:nvSpPr>
        <p:spPr bwMode="auto">
          <a:xfrm>
            <a:off x="1331913" y="594997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100e</a:t>
            </a:r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54371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58689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7123" name="Rectangle 83"/>
          <p:cNvSpPr>
            <a:spLocks noChangeArrowheads="1"/>
          </p:cNvSpPr>
          <p:nvPr/>
        </p:nvSpPr>
        <p:spPr bwMode="auto">
          <a:xfrm>
            <a:off x="63007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7124" name="Rectangle 84"/>
          <p:cNvSpPr>
            <a:spLocks noChangeArrowheads="1"/>
          </p:cNvSpPr>
          <p:nvPr/>
        </p:nvSpPr>
        <p:spPr bwMode="auto">
          <a:xfrm>
            <a:off x="67325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4724400" y="27479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1001</a:t>
            </a:r>
          </a:p>
        </p:txBody>
      </p:sp>
      <p:sp>
        <p:nvSpPr>
          <p:cNvPr id="87126" name="Rectangle 86"/>
          <p:cNvSpPr>
            <a:spLocks noChangeArrowheads="1"/>
          </p:cNvSpPr>
          <p:nvPr/>
        </p:nvSpPr>
        <p:spPr bwMode="auto">
          <a:xfrm>
            <a:off x="54371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58689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7128" name="Rectangle 88"/>
          <p:cNvSpPr>
            <a:spLocks noChangeArrowheads="1"/>
          </p:cNvSpPr>
          <p:nvPr/>
        </p:nvSpPr>
        <p:spPr bwMode="auto">
          <a:xfrm>
            <a:off x="63007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7129" name="Rectangle 89"/>
          <p:cNvSpPr>
            <a:spLocks noChangeArrowheads="1"/>
          </p:cNvSpPr>
          <p:nvPr/>
        </p:nvSpPr>
        <p:spPr bwMode="auto">
          <a:xfrm>
            <a:off x="67325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724400" y="302262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1002</a:t>
            </a:r>
          </a:p>
        </p:txBody>
      </p:sp>
      <p:sp>
        <p:nvSpPr>
          <p:cNvPr id="87131" name="Rectangle 91"/>
          <p:cNvSpPr>
            <a:spLocks noChangeArrowheads="1"/>
          </p:cNvSpPr>
          <p:nvPr/>
        </p:nvSpPr>
        <p:spPr bwMode="auto">
          <a:xfrm>
            <a:off x="54371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58689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7133" name="Rectangle 93"/>
          <p:cNvSpPr>
            <a:spLocks noChangeArrowheads="1"/>
          </p:cNvSpPr>
          <p:nvPr/>
        </p:nvSpPr>
        <p:spPr bwMode="auto">
          <a:xfrm>
            <a:off x="63007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7134" name="Rectangle 94"/>
          <p:cNvSpPr>
            <a:spLocks noChangeArrowheads="1"/>
          </p:cNvSpPr>
          <p:nvPr/>
        </p:nvSpPr>
        <p:spPr bwMode="auto">
          <a:xfrm>
            <a:off x="67325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724400" y="328615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1003</a:t>
            </a:r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54371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7137" name="Rectangle 97"/>
          <p:cNvSpPr>
            <a:spLocks noChangeArrowheads="1"/>
          </p:cNvSpPr>
          <p:nvPr/>
        </p:nvSpPr>
        <p:spPr bwMode="auto">
          <a:xfrm>
            <a:off x="58689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7138" name="Rectangle 98"/>
          <p:cNvSpPr>
            <a:spLocks noChangeArrowheads="1"/>
          </p:cNvSpPr>
          <p:nvPr/>
        </p:nvSpPr>
        <p:spPr bwMode="auto">
          <a:xfrm>
            <a:off x="63007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39" name="Rectangle 99"/>
          <p:cNvSpPr>
            <a:spLocks noChangeArrowheads="1"/>
          </p:cNvSpPr>
          <p:nvPr/>
        </p:nvSpPr>
        <p:spPr bwMode="auto">
          <a:xfrm>
            <a:off x="67325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40" name="Text Box 100"/>
          <p:cNvSpPr txBox="1">
            <a:spLocks noChangeArrowheads="1"/>
          </p:cNvSpPr>
          <p:nvPr/>
        </p:nvSpPr>
        <p:spPr bwMode="auto">
          <a:xfrm>
            <a:off x="4724400" y="3560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1004</a:t>
            </a:r>
          </a:p>
        </p:txBody>
      </p:sp>
      <p:sp>
        <p:nvSpPr>
          <p:cNvPr id="99" name="Text Box 2" descr="蓝色面巾纸"/>
          <p:cNvSpPr txBox="1">
            <a:spLocks noChangeArrowheads="1"/>
          </p:cNvSpPr>
          <p:nvPr/>
        </p:nvSpPr>
        <p:spPr bwMode="auto">
          <a:xfrm>
            <a:off x="214282" y="166668"/>
            <a:ext cx="6248414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4.2.1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串的顺序存储及其基本操作实现</a:t>
            </a: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4281" y="1198891"/>
            <a:ext cx="871540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每个单元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个字节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只存一个字符，称为</a:t>
            </a:r>
            <a:r>
              <a:rPr lang="zh-CN" altLang="en-US" sz="2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非紧缩格式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（其存储密度小）。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每个单元存放多个字符，称为</a:t>
            </a:r>
            <a:r>
              <a:rPr lang="zh-CN" altLang="en-US" sz="2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紧缩格式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（其存储密度大）。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29190" y="535782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一个单元</a:t>
            </a:r>
          </a:p>
        </p:txBody>
      </p:sp>
      <p:cxnSp>
        <p:nvCxnSpPr>
          <p:cNvPr id="103" name="直接箭头连接符 102"/>
          <p:cNvCxnSpPr/>
          <p:nvPr/>
        </p:nvCxnSpPr>
        <p:spPr>
          <a:xfrm rot="10800000" flipV="1">
            <a:off x="3778314" y="5572946"/>
            <a:ext cx="1008000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0" idx="3"/>
            <a:endCxn id="87139" idx="3"/>
          </p:cNvCxnSpPr>
          <p:nvPr/>
        </p:nvCxnSpPr>
        <p:spPr>
          <a:xfrm flipV="1">
            <a:off x="6357950" y="3739384"/>
            <a:ext cx="806438" cy="1818497"/>
          </a:xfrm>
          <a:prstGeom prst="bentConnector3">
            <a:avLst>
              <a:gd name="adj1" fmla="val 128347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1248</Words>
  <Application>Microsoft Office PowerPoint</Application>
  <PresentationFormat>全屏显示(4:3)</PresentationFormat>
  <Paragraphs>227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333</cp:revision>
  <dcterms:created xsi:type="dcterms:W3CDTF">2004-04-05T09:09:14Z</dcterms:created>
  <dcterms:modified xsi:type="dcterms:W3CDTF">2018-10-15T02:09:52Z</dcterms:modified>
</cp:coreProperties>
</file>