
<file path=[Content_Types].xml><?xml version="1.0" encoding="utf-8"?>
<Types xmlns="http://schemas.openxmlformats.org/package/2006/content-types">
  <Default Extension="png" ContentType="image/png"/>
  <Default Extension="jpeg" ContentType="image/jpe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2"/>
  </p:notesMasterIdLst>
  <p:sldIdLst>
    <p:sldId id="372" r:id="rId3"/>
    <p:sldId id="307" r:id="rId4"/>
    <p:sldId id="310" r:id="rId5"/>
    <p:sldId id="344" r:id="rId6"/>
    <p:sldId id="346" r:id="rId7"/>
    <p:sldId id="308" r:id="rId8"/>
    <p:sldId id="309" r:id="rId9"/>
    <p:sldId id="311" r:id="rId10"/>
    <p:sldId id="349" r:id="rId11"/>
    <p:sldId id="312" r:id="rId12"/>
    <p:sldId id="315" r:id="rId13"/>
    <p:sldId id="347" r:id="rId14"/>
    <p:sldId id="316" r:id="rId15"/>
    <p:sldId id="317" r:id="rId16"/>
    <p:sldId id="318" r:id="rId17"/>
    <p:sldId id="370" r:id="rId18"/>
    <p:sldId id="350" r:id="rId19"/>
    <p:sldId id="353" r:id="rId20"/>
    <p:sldId id="354" r:id="rId21"/>
    <p:sldId id="361" r:id="rId22"/>
    <p:sldId id="362" r:id="rId23"/>
    <p:sldId id="363" r:id="rId24"/>
    <p:sldId id="364" r:id="rId25"/>
    <p:sldId id="365" r:id="rId26"/>
    <p:sldId id="360" r:id="rId27"/>
    <p:sldId id="366" r:id="rId28"/>
    <p:sldId id="367" r:id="rId29"/>
    <p:sldId id="369" r:id="rId30"/>
    <p:sldId id="339" r:id="rId31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anose="02020603050405020304" pitchFamily="18" charset="0"/>
        <a:ea typeface="楷体_GB2312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anose="02020603050405020304" pitchFamily="18" charset="0"/>
        <a:ea typeface="楷体_GB2312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anose="02020603050405020304" pitchFamily="18" charset="0"/>
        <a:ea typeface="楷体_GB2312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anose="02020603050405020304" pitchFamily="18" charset="0"/>
        <a:ea typeface="楷体_GB2312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anose="02020603050405020304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rgbClr val="3333FF"/>
        </a:solidFill>
        <a:latin typeface="Times New Roman" panose="02020603050405020304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rgbClr val="3333FF"/>
        </a:solidFill>
        <a:latin typeface="Times New Roman" panose="02020603050405020304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rgbClr val="3333FF"/>
        </a:solidFill>
        <a:latin typeface="Times New Roman" panose="02020603050405020304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rgbClr val="3333FF"/>
        </a:solidFill>
        <a:latin typeface="Times New Roman" panose="02020603050405020304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3333FF"/>
    <a:srgbClr val="008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 autoAdjust="0"/>
    <p:restoredTop sz="94682" autoAdjust="0"/>
  </p:normalViewPr>
  <p:slideViewPr>
    <p:cSldViewPr>
      <p:cViewPr varScale="1">
        <p:scale>
          <a:sx n="69" d="100"/>
          <a:sy n="69" d="100"/>
        </p:scale>
        <p:origin x="1410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notesMaster" Target="notesMasters/notesMaster1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F4CFF4-4DEE-464D-B6A7-CA39D22F57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F4A031-81B4-458A-8AAD-301B0FE45CD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790E6-A238-4E44-9364-89A64DD63010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FC5B0-A8D7-42E6-8DBC-E64ED888C8B9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4284-AA9C-4CAE-B5A6-360DD3EC3495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D7215-F88C-4C61-AFC6-1B9FCE82DC1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0F8E7-7250-426F-8714-56B5D4BD5237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0A439-3DA4-4E77-97F3-C3221F232B2E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2B6AD-D936-4C03-B496-41A64689910F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6E5FD-7E86-44D2-B61B-C0725CFAB525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rgbClr val="FF0000"/>
                </a:solidFill>
              </a:defRPr>
            </a:lvl1pPr>
          </a:lstStyle>
          <a:p>
            <a:fld id="{425F85F6-1345-43BE-BA4E-0A381462F2EF}" type="slidenum">
              <a:rPr lang="en-US" altLang="zh-CN" smtClean="0"/>
            </a:fld>
            <a:r>
              <a:rPr lang="en-US" altLang="zh-CN"/>
              <a:t>/29</a:t>
            </a:r>
            <a:endParaRPr lang="en-US" altLang="zh-CN"/>
          </a:p>
        </p:txBody>
      </p:sp>
      <p:pic>
        <p:nvPicPr>
          <p:cNvPr id="5" name="Picture 2" descr="C:\Users\P\Desktop\唐书记ppt\logo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20400" y="-14356"/>
            <a:ext cx="2523600" cy="686105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08BAE-169F-448B-A07A-207945689D33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9BB7B-E5D6-40BE-AA1B-595AA5BEC8A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FC17C-EE73-4210-BD20-2BAD29563C3A}" type="slidenum">
              <a:rPr lang="en-US" altLang="zh-CN" smtClean="0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GIF"/><Relationship Id="rId2" Type="http://schemas.openxmlformats.org/officeDocument/2006/relationships/image" Target="../media/image2.jpeg"/><Relationship Id="rId1" Type="http://schemas.openxmlformats.org/officeDocument/2006/relationships/slide" Target="slide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GI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GI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6" descr="信纸">
            <a:hlinkClick r:id="rId1" action="ppaction://hlinksldjump"/>
          </p:cNvPr>
          <p:cNvSpPr txBox="1">
            <a:spLocks noChangeArrowheads="1"/>
          </p:cNvSpPr>
          <p:nvPr/>
        </p:nvSpPr>
        <p:spPr bwMode="auto">
          <a:xfrm>
            <a:off x="2214546" y="642918"/>
            <a:ext cx="4286280" cy="579437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noFill/>
            <a:miter lim="800000"/>
          </a:ln>
          <a:effectLst>
            <a:prstShdw prst="shdw17" dist="17961" dir="2700000">
              <a:srgbClr val="FFFFCC">
                <a:gamma/>
                <a:shade val="60000"/>
                <a:invGamma/>
              </a:srgbClr>
            </a:prstShdw>
          </a:effectLst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anose="02010509060101010101" pitchFamily="49" charset="-122"/>
              </a:rPr>
              <a:t>  </a:t>
            </a:r>
            <a:r>
              <a:rPr kumimoji="1" lang="en-US" altLang="zh-CN" sz="32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anose="02010509060101010101" pitchFamily="49" charset="-122"/>
              </a:rPr>
              <a:t>4.3  </a:t>
            </a:r>
            <a:r>
              <a:rPr kumimoji="1" lang="zh-CN" altLang="en-US" sz="32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anose="02010509060101010101" pitchFamily="49" charset="-122"/>
              </a:rPr>
              <a:t>串</a:t>
            </a:r>
            <a:r>
              <a:rPr kumimoji="1"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anose="02010509060101010101" pitchFamily="49" charset="-122"/>
              </a:rPr>
              <a:t>的模式匹配 </a:t>
            </a:r>
            <a:endParaRPr kumimoji="1" lang="zh-CN" altLang="en-US" sz="32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ea typeface="隶书" panose="02010509060101010101" pitchFamily="49" charset="-122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571472" y="3857628"/>
            <a:ext cx="8286808" cy="161582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 algn="l">
              <a:lnSpc>
                <a:spcPct val="150000"/>
              </a:lnSpc>
              <a:buBlip>
                <a:blip r:embed="rId3"/>
              </a:buBlip>
            </a:pPr>
            <a:r>
              <a:rPr kumimoji="1" lang="zh-CN" altLang="en-US" sz="2200">
                <a:solidFill>
                  <a:srgbClr val="C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成功</a:t>
            </a:r>
            <a:r>
              <a:rPr kumimoji="1" lang="zh-CN" altLang="en-US" sz="2200" dirty="0">
                <a:ea typeface="楷体" panose="02010609060101010101" pitchFamily="49" charset="-122"/>
                <a:cs typeface="Times New Roman" panose="02020603050405020304" pitchFamily="18" charset="0"/>
              </a:rPr>
              <a:t>是指在目标串</a:t>
            </a:r>
            <a:r>
              <a:rPr kumimoji="1" lang="en-US" altLang="zh-CN" sz="2200" dirty="0"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kumimoji="1" lang="zh-CN" altLang="en-US" sz="2200" dirty="0">
                <a:ea typeface="楷体" panose="02010609060101010101" pitchFamily="49" charset="-122"/>
                <a:cs typeface="Times New Roman" panose="02020603050405020304" pitchFamily="18" charset="0"/>
              </a:rPr>
              <a:t>中找到一个模式</a:t>
            </a:r>
            <a:r>
              <a:rPr kumimoji="1" lang="zh-CN" altLang="en-US" sz="2200">
                <a:ea typeface="楷体" panose="02010609060101010101" pitchFamily="49" charset="-122"/>
                <a:cs typeface="Times New Roman" panose="02020603050405020304" pitchFamily="18" charset="0"/>
              </a:rPr>
              <a:t>串</a:t>
            </a:r>
            <a:r>
              <a:rPr kumimoji="1" lang="en-US" altLang="zh-CN" sz="2200">
                <a:ea typeface="楷体" panose="02010609060101010101" pitchFamily="49" charset="-122"/>
                <a:cs typeface="Times New Roman" panose="02020603050405020304" pitchFamily="18" charset="0"/>
              </a:rPr>
              <a:t>t </a:t>
            </a:r>
            <a:r>
              <a:rPr kumimoji="1" lang="en-US" altLang="zh-CN" sz="220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/>
              </a:rPr>
              <a:t> t</a:t>
            </a:r>
            <a:r>
              <a:rPr kumimoji="1" lang="zh-CN" altLang="en-US" sz="220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/>
              </a:rPr>
              <a:t>是</a:t>
            </a:r>
            <a:r>
              <a:rPr kumimoji="1" lang="en-US" altLang="zh-CN" sz="220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/>
              </a:rPr>
              <a:t>s</a:t>
            </a:r>
            <a:r>
              <a:rPr kumimoji="1" lang="zh-CN" altLang="en-US" sz="220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/>
              </a:rPr>
              <a:t>的子</a:t>
            </a:r>
            <a:r>
              <a:rPr kumimoji="1" lang="zh-CN" altLang="en-US" sz="2200">
                <a:ea typeface="楷体" panose="02010609060101010101" pitchFamily="49" charset="-122"/>
                <a:cs typeface="Times New Roman" panose="02020603050405020304" pitchFamily="18" charset="0"/>
              </a:rPr>
              <a:t>串，返回</a:t>
            </a:r>
            <a:r>
              <a:rPr kumimoji="1" lang="en-US" altLang="zh-CN" sz="2200"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kumimoji="1" lang="zh-CN" altLang="en-US" sz="2200">
                <a:ea typeface="楷体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kumimoji="1" lang="en-US" altLang="zh-CN" sz="2200"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kumimoji="1" lang="zh-CN" altLang="en-US" sz="2200">
                <a:ea typeface="楷体" panose="02010609060101010101" pitchFamily="49" charset="-122"/>
                <a:cs typeface="Times New Roman" panose="02020603050405020304" pitchFamily="18" charset="0"/>
              </a:rPr>
              <a:t>中的位置。</a:t>
            </a:r>
            <a:endParaRPr kumimoji="1" lang="en-US" altLang="zh-CN" sz="220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ct val="150000"/>
              </a:lnSpc>
              <a:buBlip>
                <a:blip r:embed="rId3"/>
              </a:buBlip>
            </a:pPr>
            <a:r>
              <a:rPr kumimoji="1" lang="zh-CN" altLang="en-US" sz="2200">
                <a:solidFill>
                  <a:srgbClr val="C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不</a:t>
            </a:r>
            <a:r>
              <a:rPr kumimoji="1" lang="zh-CN" altLang="en-US" sz="2200" dirty="0">
                <a:solidFill>
                  <a:srgbClr val="C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成功</a:t>
            </a:r>
            <a:r>
              <a:rPr kumimoji="1" lang="zh-CN" altLang="en-US" sz="2200" dirty="0">
                <a:ea typeface="楷体" panose="02010609060101010101" pitchFamily="49" charset="-122"/>
                <a:cs typeface="Times New Roman" panose="02020603050405020304" pitchFamily="18" charset="0"/>
              </a:rPr>
              <a:t>则指目标串</a:t>
            </a:r>
            <a:r>
              <a:rPr kumimoji="1" lang="en-US" altLang="zh-CN" sz="2200" dirty="0"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kumimoji="1" lang="zh-CN" altLang="en-US" sz="2200" dirty="0">
                <a:ea typeface="楷体" panose="02010609060101010101" pitchFamily="49" charset="-122"/>
                <a:cs typeface="Times New Roman" panose="02020603050405020304" pitchFamily="18" charset="0"/>
              </a:rPr>
              <a:t>中不存在模式</a:t>
            </a:r>
            <a:r>
              <a:rPr kumimoji="1" lang="zh-CN" altLang="en-US" sz="2200">
                <a:ea typeface="楷体" panose="02010609060101010101" pitchFamily="49" charset="-122"/>
                <a:cs typeface="Times New Roman" panose="02020603050405020304" pitchFamily="18" charset="0"/>
              </a:rPr>
              <a:t>串</a:t>
            </a:r>
            <a:r>
              <a:rPr kumimoji="1" lang="en-US" altLang="zh-CN" sz="2200"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kumimoji="1" lang="en-US" altLang="zh-CN" sz="220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/>
              </a:rPr>
              <a:t>  t</a:t>
            </a:r>
            <a:r>
              <a:rPr kumimoji="1" lang="zh-CN" altLang="en-US" sz="220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/>
              </a:rPr>
              <a:t>不是</a:t>
            </a:r>
            <a:r>
              <a:rPr kumimoji="1" lang="en-US" altLang="zh-CN" sz="220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/>
              </a:rPr>
              <a:t>s</a:t>
            </a:r>
            <a:r>
              <a:rPr kumimoji="1" lang="zh-CN" altLang="en-US" sz="220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/>
              </a:rPr>
              <a:t>的子</a:t>
            </a:r>
            <a:r>
              <a:rPr kumimoji="1" lang="zh-CN" altLang="en-US" sz="2200">
                <a:ea typeface="楷体" panose="02010609060101010101" pitchFamily="49" charset="-122"/>
                <a:cs typeface="Times New Roman" panose="02020603050405020304" pitchFamily="18" charset="0"/>
              </a:rPr>
              <a:t>串，返回</a:t>
            </a:r>
            <a:r>
              <a:rPr kumimoji="1" lang="en-US" altLang="zh-CN" sz="2200">
                <a:latin typeface="+mj-ea"/>
                <a:ea typeface="+mj-ea"/>
                <a:cs typeface="Times New Roman" panose="02020603050405020304" pitchFamily="18" charset="0"/>
              </a:rPr>
              <a:t>-</a:t>
            </a:r>
            <a:r>
              <a:rPr kumimoji="1" lang="en-US" altLang="zh-CN" sz="2200"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200">
                <a:ea typeface="楷体" panose="02010609060101010101" pitchFamily="49" charset="-122"/>
                <a:cs typeface="Times New Roman" panose="02020603050405020304" pitchFamily="18" charset="0"/>
              </a:rPr>
              <a:t>。 </a:t>
            </a:r>
            <a:endParaRPr lang="zh-CN" altLang="en-US" sz="2200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43174" y="1857364"/>
            <a:ext cx="1285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目标串</a:t>
            </a:r>
            <a:r>
              <a:rPr kumimoji="1"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643174" y="2928934"/>
            <a:ext cx="1285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模式串</a:t>
            </a:r>
            <a:r>
              <a:rPr kumimoji="1"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endParaRPr lang="zh-CN" altLang="en-US"/>
          </a:p>
        </p:txBody>
      </p:sp>
      <p:sp>
        <p:nvSpPr>
          <p:cNvPr id="8" name="上箭头 7"/>
          <p:cNvSpPr/>
          <p:nvPr/>
        </p:nvSpPr>
        <p:spPr bwMode="auto">
          <a:xfrm>
            <a:off x="3143240" y="2428868"/>
            <a:ext cx="142876" cy="428628"/>
          </a:xfrm>
          <a:prstGeom prst="up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428992" y="2385948"/>
            <a:ext cx="1571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>
                <a:latin typeface="楷体" panose="02010609060101010101" pitchFamily="49" charset="-122"/>
                <a:ea typeface="楷体" panose="02010609060101010101" pitchFamily="49" charset="-122"/>
              </a:rPr>
              <a:t>是</a:t>
            </a:r>
            <a:r>
              <a:rPr lang="zh-CN" altLang="en-US" sz="2000">
                <a:solidFill>
                  <a:srgbClr val="FF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子</a:t>
            </a:r>
            <a:r>
              <a:rPr kumimoji="1" lang="zh-CN" altLang="en-US" sz="2000">
                <a:solidFill>
                  <a:srgbClr val="FF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串</a:t>
            </a:r>
            <a:r>
              <a:rPr kumimoji="1" lang="zh-CN" altLang="en-US" sz="200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吗？</a:t>
            </a:r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00694" y="2357430"/>
            <a:ext cx="1571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模式匹配</a:t>
            </a:r>
            <a:endParaRPr lang="zh-CN" altLang="en-US"/>
          </a:p>
        </p:txBody>
      </p:sp>
      <p:sp>
        <p:nvSpPr>
          <p:cNvPr id="11" name="右大括号 10"/>
          <p:cNvSpPr/>
          <p:nvPr/>
        </p:nvSpPr>
        <p:spPr>
          <a:xfrm>
            <a:off x="5143504" y="2000240"/>
            <a:ext cx="214314" cy="1143008"/>
          </a:xfrm>
          <a:prstGeom prst="rightBrace">
            <a:avLst/>
          </a:prstGeom>
          <a:ln w="38100">
            <a:solidFill>
              <a:srgbClr val="008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F85F6-1345-43BE-BA4E-0A381462F2EF}" type="slidenum">
              <a:rPr lang="en-US" altLang="zh-CN" smtClean="0"/>
            </a:fld>
            <a:r>
              <a:rPr lang="en-US" altLang="zh-CN"/>
              <a:t>/29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385794" y="857232"/>
            <a:ext cx="6972288" cy="1801481"/>
            <a:chOff x="385794" y="1341767"/>
            <a:chExt cx="6972288" cy="1801481"/>
          </a:xfrm>
        </p:grpSpPr>
        <p:sp>
          <p:nvSpPr>
            <p:cNvPr id="61442" name="Text Box 2"/>
            <p:cNvSpPr txBox="1">
              <a:spLocks noChangeArrowheads="1"/>
            </p:cNvSpPr>
            <p:nvPr/>
          </p:nvSpPr>
          <p:spPr bwMode="auto">
            <a:xfrm>
              <a:off x="385794" y="1341767"/>
              <a:ext cx="6972288" cy="101566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 algn="just">
                <a:spcBef>
                  <a:spcPct val="50000"/>
                </a:spcBef>
              </a:pPr>
              <a:r>
                <a:rPr kumimoji="1" lang="zh-CN" altLang="en-US">
                  <a:ea typeface="楷体" panose="02010609060101010101" pitchFamily="49" charset="-122"/>
                  <a:cs typeface="Times New Roman" panose="02020603050405020304" pitchFamily="18" charset="0"/>
                </a:rPr>
                <a:t>    模式</a:t>
              </a:r>
              <a:r>
                <a:rPr kumimoji="1" lang="zh-CN" altLang="en-US" dirty="0">
                  <a:ea typeface="楷体" panose="02010609060101010101" pitchFamily="49" charset="-122"/>
                  <a:cs typeface="Times New Roman" panose="02020603050405020304" pitchFamily="18" charset="0"/>
                </a:rPr>
                <a:t>串</a:t>
              </a:r>
              <a:r>
                <a:rPr kumimoji="1" lang="en-US" altLang="zh-CN" dirty="0">
                  <a:ea typeface="楷体" panose="02010609060101010101" pitchFamily="49" charset="-122"/>
                  <a:cs typeface="Times New Roman" panose="02020603050405020304" pitchFamily="18" charset="0"/>
                </a:rPr>
                <a:t>t</a:t>
              </a:r>
              <a:r>
                <a:rPr kumimoji="1" lang="zh-CN" altLang="en-US" dirty="0">
                  <a:ea typeface="楷体" panose="02010609060101010101" pitchFamily="49" charset="-122"/>
                  <a:cs typeface="Times New Roman" panose="02020603050405020304" pitchFamily="18" charset="0"/>
                </a:rPr>
                <a:t>存在某个</a:t>
              </a:r>
              <a:r>
                <a:rPr kumimoji="1" lang="en-US" altLang="zh-CN" i="1" dirty="0">
                  <a:ea typeface="楷体" panose="02010609060101010101" pitchFamily="49" charset="-122"/>
                  <a:cs typeface="Times New Roman" panose="02020603050405020304" pitchFamily="18" charset="0"/>
                </a:rPr>
                <a:t>k</a:t>
              </a:r>
              <a:r>
                <a:rPr kumimoji="1" lang="zh-CN" altLang="en-US" dirty="0">
                  <a:ea typeface="楷体" panose="02010609060101010101" pitchFamily="49" charset="-122"/>
                  <a:cs typeface="Times New Roman" panose="02020603050405020304" pitchFamily="18" charset="0"/>
                </a:rPr>
                <a:t>（</a:t>
              </a:r>
              <a:r>
                <a:rPr kumimoji="1" lang="en-US" altLang="zh-CN" dirty="0">
                  <a:ea typeface="楷体" panose="02010609060101010101" pitchFamily="49" charset="-122"/>
                  <a:cs typeface="Times New Roman" panose="02020603050405020304" pitchFamily="18" charset="0"/>
                </a:rPr>
                <a:t>0</a:t>
              </a:r>
              <a:r>
                <a:rPr kumimoji="1" lang="zh-CN" altLang="en-US" dirty="0">
                  <a:ea typeface="楷体" panose="02010609060101010101" pitchFamily="49" charset="-122"/>
                  <a:cs typeface="Times New Roman" panose="02020603050405020304" pitchFamily="18" charset="0"/>
                </a:rPr>
                <a:t>＜</a:t>
              </a:r>
              <a:r>
                <a:rPr kumimoji="1" lang="en-US" altLang="zh-CN" i="1" dirty="0">
                  <a:ea typeface="楷体" panose="02010609060101010101" pitchFamily="49" charset="-122"/>
                  <a:cs typeface="Times New Roman" panose="02020603050405020304" pitchFamily="18" charset="0"/>
                </a:rPr>
                <a:t>k</a:t>
              </a:r>
              <a:r>
                <a:rPr kumimoji="1" lang="zh-CN" altLang="en-US" dirty="0">
                  <a:ea typeface="楷体" panose="02010609060101010101" pitchFamily="49" charset="-122"/>
                  <a:cs typeface="Times New Roman" panose="02020603050405020304" pitchFamily="18" charset="0"/>
                </a:rPr>
                <a:t>＜</a:t>
              </a:r>
              <a:r>
                <a:rPr kumimoji="1" lang="en-US" altLang="zh-CN" i="1" dirty="0">
                  <a:ea typeface="楷体" panose="02010609060101010101" pitchFamily="49" charset="-122"/>
                  <a:cs typeface="Times New Roman" panose="02020603050405020304" pitchFamily="18" charset="0"/>
                </a:rPr>
                <a:t>j</a:t>
              </a:r>
              <a:r>
                <a:rPr kumimoji="1" lang="zh-CN" altLang="en-US">
                  <a:ea typeface="楷体" panose="02010609060101010101" pitchFamily="49" charset="-122"/>
                  <a:cs typeface="Times New Roman" panose="02020603050405020304" pitchFamily="18" charset="0"/>
                </a:rPr>
                <a:t>），使得以下成立</a:t>
              </a:r>
              <a:r>
                <a:rPr kumimoji="1" lang="en-US" altLang="zh-CN">
                  <a:ea typeface="楷体" panose="02010609060101010101" pitchFamily="49" charset="-122"/>
                  <a:cs typeface="Times New Roman" panose="02020603050405020304" pitchFamily="18" charset="0"/>
                </a:rPr>
                <a:t>:</a:t>
              </a:r>
              <a:endParaRPr kumimoji="1" lang="en-US" altLang="zh-CN">
                <a:ea typeface="楷体" panose="02010609060101010101" pitchFamily="49" charset="-122"/>
                <a:cs typeface="Times New Roman" panose="02020603050405020304" pitchFamily="18" charset="0"/>
              </a:endParaRPr>
            </a:p>
            <a:p>
              <a:pPr algn="just">
                <a:spcBef>
                  <a:spcPct val="50000"/>
                </a:spcBef>
              </a:pPr>
              <a:r>
                <a:rPr kumimoji="1" lang="zh-CN" altLang="en-US">
                  <a:ea typeface="楷体" panose="02010609060101010101" pitchFamily="49" charset="-122"/>
                  <a:cs typeface="Times New Roman" panose="02020603050405020304" pitchFamily="18" charset="0"/>
                </a:rPr>
                <a:t>             “</a:t>
              </a:r>
              <a:r>
                <a:rPr kumimoji="1" lang="en-US" altLang="zh-CN" err="1">
                  <a:ea typeface="楷体" panose="02010609060101010101" pitchFamily="49" charset="-122"/>
                  <a:cs typeface="Times New Roman" panose="02020603050405020304" pitchFamily="18" charset="0"/>
                </a:rPr>
                <a:t>t</a:t>
              </a:r>
              <a:r>
                <a:rPr kumimoji="1" lang="en-US" altLang="zh-CN" baseline="-30000" err="1">
                  <a:ea typeface="楷体" panose="02010609060101010101" pitchFamily="49" charset="-122"/>
                  <a:cs typeface="Times New Roman" panose="02020603050405020304" pitchFamily="18" charset="0"/>
                </a:rPr>
                <a:t>0</a:t>
              </a:r>
              <a:r>
                <a:rPr kumimoji="1" lang="en-US" altLang="zh-CN" err="1">
                  <a:ea typeface="楷体" panose="02010609060101010101" pitchFamily="49" charset="-122"/>
                  <a:cs typeface="Times New Roman" panose="02020603050405020304" pitchFamily="18" charset="0"/>
                </a:rPr>
                <a:t>t</a:t>
              </a:r>
              <a:r>
                <a:rPr kumimoji="1" lang="en-US" altLang="zh-CN" baseline="-30000" err="1">
                  <a:ea typeface="楷体" panose="02010609060101010101" pitchFamily="49" charset="-122"/>
                  <a:cs typeface="Times New Roman" panose="02020603050405020304" pitchFamily="18" charset="0"/>
                </a:rPr>
                <a:t>1</a:t>
              </a:r>
              <a:r>
                <a:rPr kumimoji="1" lang="en-US" altLang="zh-CN">
                  <a:ea typeface="楷体" panose="02010609060101010101" pitchFamily="49" charset="-122"/>
                  <a:cs typeface="Times New Roman" panose="02020603050405020304" pitchFamily="18" charset="0"/>
                </a:rPr>
                <a:t>…</a:t>
              </a:r>
              <a:r>
                <a:rPr kumimoji="1" lang="en-US" altLang="zh-CN" err="1">
                  <a:ea typeface="楷体" panose="02010609060101010101" pitchFamily="49" charset="-122"/>
                  <a:cs typeface="Times New Roman" panose="02020603050405020304" pitchFamily="18" charset="0"/>
                </a:rPr>
                <a:t>t</a:t>
              </a:r>
              <a:r>
                <a:rPr kumimoji="1" lang="en-US" altLang="zh-CN" i="1" baseline="-30000" err="1">
                  <a:ea typeface="楷体" panose="02010609060101010101" pitchFamily="49" charset="-122"/>
                  <a:cs typeface="Times New Roman" panose="02020603050405020304" pitchFamily="18" charset="0"/>
                </a:rPr>
                <a:t>k</a:t>
              </a:r>
              <a:r>
                <a:rPr kumimoji="1" lang="en-US" altLang="zh-CN" baseline="-30000">
                  <a:ea typeface="楷体" panose="02010609060101010101" pitchFamily="49" charset="-122"/>
                  <a:cs typeface="Times New Roman" panose="02020603050405020304" pitchFamily="18" charset="0"/>
                </a:rPr>
                <a:t> -1</a:t>
              </a:r>
              <a:r>
                <a:rPr kumimoji="1" lang="zh-CN" altLang="en-US">
                  <a:ea typeface="楷体" panose="02010609060101010101" pitchFamily="49" charset="-122"/>
                  <a:cs typeface="Times New Roman" panose="02020603050405020304" pitchFamily="18" charset="0"/>
                </a:rPr>
                <a:t>”</a:t>
              </a:r>
              <a:r>
                <a:rPr kumimoji="1" lang="en-US" altLang="zh-CN" baseline="-30000">
                  <a:ea typeface="楷体" panose="02010609060101010101" pitchFamily="49" charset="-122"/>
                  <a:cs typeface="Times New Roman" panose="02020603050405020304" pitchFamily="18" charset="0"/>
                </a:rPr>
                <a:t>      </a:t>
              </a:r>
              <a:r>
                <a:rPr kumimoji="1" lang="en-US" altLang="zh-CN">
                  <a:ea typeface="楷体" panose="02010609060101010101" pitchFamily="49" charset="-122"/>
                  <a:cs typeface="Times New Roman" panose="02020603050405020304" pitchFamily="18" charset="0"/>
                </a:rPr>
                <a:t>=     </a:t>
              </a:r>
              <a:r>
                <a:rPr kumimoji="1" lang="zh-CN" altLang="en-US">
                  <a:ea typeface="楷体" panose="02010609060101010101" pitchFamily="49" charset="-122"/>
                  <a:cs typeface="Times New Roman" panose="02020603050405020304" pitchFamily="18" charset="0"/>
                </a:rPr>
                <a:t>“</a:t>
              </a:r>
              <a:r>
                <a:rPr kumimoji="1" lang="en-US" altLang="zh-CN">
                  <a:ea typeface="楷体" panose="02010609060101010101" pitchFamily="49" charset="-122"/>
                  <a:cs typeface="Times New Roman" panose="02020603050405020304" pitchFamily="18" charset="0"/>
                </a:rPr>
                <a:t> t</a:t>
              </a:r>
              <a:r>
                <a:rPr kumimoji="1" lang="en-US" altLang="zh-CN" i="1" baseline="-30000">
                  <a:ea typeface="楷体" panose="02010609060101010101" pitchFamily="49" charset="-122"/>
                  <a:cs typeface="Times New Roman" panose="02020603050405020304" pitchFamily="18" charset="0"/>
                </a:rPr>
                <a:t>j</a:t>
              </a:r>
              <a:r>
                <a:rPr kumimoji="1" lang="en-US" altLang="zh-CN" baseline="-30000">
                  <a:ea typeface="楷体" panose="02010609060101010101" pitchFamily="49" charset="-122"/>
                  <a:cs typeface="Times New Roman" panose="02020603050405020304" pitchFamily="18" charset="0"/>
                </a:rPr>
                <a:t>-</a:t>
              </a:r>
              <a:r>
                <a:rPr kumimoji="1" lang="en-US" altLang="zh-CN" i="1" baseline="-30000">
                  <a:ea typeface="楷体" panose="02010609060101010101" pitchFamily="49" charset="-122"/>
                  <a:cs typeface="Times New Roman" panose="02020603050405020304" pitchFamily="18" charset="0"/>
                </a:rPr>
                <a:t>k</a:t>
              </a:r>
              <a:r>
                <a:rPr kumimoji="1" lang="en-US" altLang="zh-CN">
                  <a:ea typeface="楷体" panose="02010609060101010101" pitchFamily="49" charset="-122"/>
                  <a:cs typeface="Times New Roman" panose="02020603050405020304" pitchFamily="18" charset="0"/>
                </a:rPr>
                <a:t>t</a:t>
              </a:r>
              <a:r>
                <a:rPr kumimoji="1" lang="en-US" altLang="zh-CN" i="1" baseline="-30000">
                  <a:ea typeface="楷体" panose="02010609060101010101" pitchFamily="49" charset="-122"/>
                  <a:cs typeface="Times New Roman" panose="02020603050405020304" pitchFamily="18" charset="0"/>
                </a:rPr>
                <a:t>j</a:t>
              </a:r>
              <a:r>
                <a:rPr kumimoji="1" lang="en-US" altLang="zh-CN" baseline="-30000">
                  <a:ea typeface="楷体" panose="02010609060101010101" pitchFamily="49" charset="-122"/>
                  <a:cs typeface="Times New Roman" panose="02020603050405020304" pitchFamily="18" charset="0"/>
                </a:rPr>
                <a:t>-</a:t>
              </a:r>
              <a:r>
                <a:rPr kumimoji="1" lang="en-US" altLang="zh-CN" i="1" baseline="-30000">
                  <a:ea typeface="楷体" panose="02010609060101010101" pitchFamily="49" charset="-122"/>
                  <a:cs typeface="Times New Roman" panose="02020603050405020304" pitchFamily="18" charset="0"/>
                </a:rPr>
                <a:t>k</a:t>
              </a:r>
              <a:r>
                <a:rPr kumimoji="1" lang="en-US" altLang="zh-CN" baseline="-30000">
                  <a:ea typeface="楷体" panose="02010609060101010101" pitchFamily="49" charset="-122"/>
                  <a:cs typeface="Times New Roman" panose="02020603050405020304" pitchFamily="18" charset="0"/>
                </a:rPr>
                <a:t>+1</a:t>
              </a:r>
              <a:r>
                <a:rPr kumimoji="1" lang="en-US" altLang="zh-CN">
                  <a:ea typeface="楷体" panose="02010609060101010101" pitchFamily="49" charset="-122"/>
                  <a:cs typeface="Times New Roman" panose="02020603050405020304" pitchFamily="18" charset="0"/>
                </a:rPr>
                <a:t>…t</a:t>
              </a:r>
              <a:r>
                <a:rPr kumimoji="1" lang="en-US" altLang="zh-CN" i="1" baseline="-30000">
                  <a:ea typeface="楷体" panose="02010609060101010101" pitchFamily="49" charset="-122"/>
                  <a:cs typeface="Times New Roman" panose="02020603050405020304" pitchFamily="18" charset="0"/>
                </a:rPr>
                <a:t>j</a:t>
              </a:r>
              <a:r>
                <a:rPr kumimoji="1" lang="en-US" altLang="zh-CN" baseline="-30000">
                  <a:ea typeface="楷体" panose="02010609060101010101" pitchFamily="49" charset="-122"/>
                  <a:cs typeface="Times New Roman" panose="02020603050405020304" pitchFamily="18" charset="0"/>
                </a:rPr>
                <a:t>-1 </a:t>
              </a:r>
              <a:r>
                <a:rPr kumimoji="1" lang="zh-CN" altLang="en-US">
                  <a:ea typeface="楷体" panose="02010609060101010101" pitchFamily="49" charset="-122"/>
                  <a:cs typeface="Times New Roman" panose="02020603050405020304" pitchFamily="18" charset="0"/>
                </a:rPr>
                <a:t>”</a:t>
              </a:r>
              <a:endPara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5" name="左大括号 4"/>
            <p:cNvSpPr/>
            <p:nvPr/>
          </p:nvSpPr>
          <p:spPr>
            <a:xfrm rot="16200000">
              <a:off x="2143108" y="1957320"/>
              <a:ext cx="214314" cy="1214446"/>
            </a:xfrm>
            <a:prstGeom prst="leftBrace">
              <a:avLst/>
            </a:prstGeom>
            <a:ln w="38100">
              <a:solidFill>
                <a:srgbClr val="7030A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214414" y="2743138"/>
              <a:ext cx="21431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>
                  <a:ea typeface="楷体" panose="02010609060101010101" pitchFamily="49" charset="-122"/>
                  <a:cs typeface="Times New Roman" panose="02020603050405020304" pitchFamily="18" charset="0"/>
                </a:rPr>
                <a:t>开头的</a:t>
              </a:r>
              <a:r>
                <a:rPr lang="en-US" altLang="zh-CN" sz="2000" i="1">
                  <a:ea typeface="楷体" panose="02010609060101010101" pitchFamily="49" charset="-122"/>
                  <a:cs typeface="Times New Roman" panose="02020603050405020304" pitchFamily="18" charset="0"/>
                </a:rPr>
                <a:t>k</a:t>
              </a:r>
              <a:r>
                <a:rPr lang="zh-CN" altLang="en-US" sz="2000">
                  <a:ea typeface="楷体" panose="02010609060101010101" pitchFamily="49" charset="-122"/>
                  <a:cs typeface="Times New Roman" panose="02020603050405020304" pitchFamily="18" charset="0"/>
                </a:rPr>
                <a:t>个字符</a:t>
              </a:r>
              <a:endParaRPr lang="zh-CN" altLang="en-US" sz="2000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071934" y="2725617"/>
              <a:ext cx="24288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>
                  <a:ea typeface="楷体" panose="02010609060101010101" pitchFamily="49" charset="-122"/>
                  <a:cs typeface="Times New Roman" panose="02020603050405020304" pitchFamily="18" charset="0"/>
                </a:rPr>
                <a:t>t[</a:t>
              </a:r>
              <a:r>
                <a:rPr lang="en-US" altLang="zh-CN" sz="2000" i="1">
                  <a:ea typeface="楷体" panose="02010609060101010101" pitchFamily="49" charset="-122"/>
                  <a:cs typeface="Times New Roman" panose="02020603050405020304" pitchFamily="18" charset="0"/>
                </a:rPr>
                <a:t>j</a:t>
              </a:r>
              <a:r>
                <a:rPr lang="en-US" altLang="zh-CN" sz="2000">
                  <a:ea typeface="楷体" panose="02010609060101010101" pitchFamily="49" charset="-122"/>
                  <a:cs typeface="Times New Roman" panose="02020603050405020304" pitchFamily="18" charset="0"/>
                </a:rPr>
                <a:t>]</a:t>
              </a:r>
              <a:r>
                <a:rPr lang="zh-CN" altLang="en-US" sz="2000">
                  <a:ea typeface="楷体" panose="02010609060101010101" pitchFamily="49" charset="-122"/>
                  <a:cs typeface="Times New Roman" panose="02020603050405020304" pitchFamily="18" charset="0"/>
                </a:rPr>
                <a:t>前面的</a:t>
              </a:r>
              <a:r>
                <a:rPr lang="en-US" altLang="zh-CN" sz="2000" i="1" dirty="0">
                  <a:ea typeface="楷体" panose="02010609060101010101" pitchFamily="49" charset="-122"/>
                  <a:cs typeface="Times New Roman" panose="02020603050405020304" pitchFamily="18" charset="0"/>
                </a:rPr>
                <a:t>k</a:t>
              </a:r>
              <a:r>
                <a:rPr lang="zh-CN" altLang="en-US" sz="2000" dirty="0">
                  <a:ea typeface="楷体" panose="02010609060101010101" pitchFamily="49" charset="-122"/>
                  <a:cs typeface="Times New Roman" panose="02020603050405020304" pitchFamily="18" charset="0"/>
                </a:rPr>
                <a:t>个字符</a:t>
              </a:r>
              <a:endPara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8" name="左大括号 7"/>
            <p:cNvSpPr/>
            <p:nvPr/>
          </p:nvSpPr>
          <p:spPr>
            <a:xfrm rot="16200000">
              <a:off x="5073798" y="1790543"/>
              <a:ext cx="214313" cy="1548000"/>
            </a:xfrm>
            <a:prstGeom prst="leftBrace">
              <a:avLst/>
            </a:prstGeom>
            <a:ln w="38100">
              <a:solidFill>
                <a:srgbClr val="7030A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Text Box 14"/>
          <p:cNvSpPr txBox="1">
            <a:spLocks noChangeArrowheads="1"/>
          </p:cNvSpPr>
          <p:nvPr/>
        </p:nvSpPr>
        <p:spPr bwMode="auto">
          <a:xfrm>
            <a:off x="428596" y="214290"/>
            <a:ext cx="7643866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next[</a:t>
            </a:r>
            <a:r>
              <a:rPr lang="en-US" altLang="zh-CN" i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lang="en-US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</a:t>
            </a:r>
            <a:r>
              <a:rPr lang="zh-CN" altLang="en-US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是指</a:t>
            </a:r>
            <a:r>
              <a:rPr lang="en-US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t[</a:t>
            </a:r>
            <a:r>
              <a:rPr lang="en-US" altLang="zh-CN" i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lang="en-US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</a:t>
            </a:r>
            <a:r>
              <a:rPr lang="zh-CN" altLang="en-US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字符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前有</a:t>
            </a:r>
            <a:r>
              <a:rPr lang="zh-CN" altLang="en-US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多少个字符与</a:t>
            </a:r>
            <a:r>
              <a:rPr lang="en-US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zh-CN" altLang="en-US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开头的字符相同。</a:t>
            </a: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785786" y="3001840"/>
            <a:ext cx="5500726" cy="712912"/>
            <a:chOff x="285720" y="2857496"/>
            <a:chExt cx="5500726" cy="712912"/>
          </a:xfrm>
        </p:grpSpPr>
        <p:sp>
          <p:nvSpPr>
            <p:cNvPr id="13" name="TextBox 12"/>
            <p:cNvSpPr txBox="1"/>
            <p:nvPr/>
          </p:nvSpPr>
          <p:spPr>
            <a:xfrm>
              <a:off x="285720" y="3071810"/>
              <a:ext cx="5500726" cy="498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10000"/>
                </a:lnSpc>
                <a:spcBef>
                  <a:spcPct val="50000"/>
                </a:spcBef>
              </a:pPr>
              <a:r>
                <a:rPr kumimoji="1" lang="zh-CN" altLang="en-US">
                  <a:ea typeface="楷体" panose="02010609060101010101" pitchFamily="49" charset="-122"/>
                  <a:cs typeface="Times New Roman" panose="02020603050405020304" pitchFamily="18" charset="0"/>
                </a:rPr>
                <a:t> 例如，</a:t>
              </a:r>
              <a:r>
                <a:rPr kumimoji="1" lang="en-US" altLang="zh-CN">
                  <a:ea typeface="楷体" panose="02010609060101010101" pitchFamily="49" charset="-122"/>
                  <a:cs typeface="Times New Roman" panose="02020603050405020304" pitchFamily="18" charset="0"/>
                </a:rPr>
                <a:t>t= </a:t>
              </a:r>
              <a:r>
                <a:rPr kumimoji="1" lang="zh-CN" altLang="en-US">
                  <a:ea typeface="楷体" panose="02010609060101010101" pitchFamily="49" charset="-122"/>
                  <a:cs typeface="Times New Roman" panose="02020603050405020304" pitchFamily="18" charset="0"/>
                </a:rPr>
                <a:t>“</a:t>
              </a:r>
              <a:r>
                <a:rPr kumimoji="1" lang="en-US" altLang="zh-CN" i="1">
                  <a:ea typeface="楷体" panose="02010609060101010101" pitchFamily="49" charset="-122"/>
                  <a:cs typeface="Times New Roman" panose="02020603050405020304" pitchFamily="18" charset="0"/>
                </a:rPr>
                <a:t>a b a b c</a:t>
              </a:r>
              <a:r>
                <a:rPr kumimoji="1" lang="zh-CN" altLang="en-US">
                  <a:ea typeface="楷体" panose="02010609060101010101" pitchFamily="49" charset="-122"/>
                  <a:cs typeface="Times New Roman" panose="02020603050405020304" pitchFamily="18" charset="0"/>
                </a:rPr>
                <a:t>”   考虑</a:t>
              </a:r>
              <a:r>
                <a:rPr kumimoji="1" lang="en-US" altLang="zh-CN">
                  <a:solidFill>
                    <a:srgbClr val="00B05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t[4]='</a:t>
              </a:r>
              <a:r>
                <a:rPr kumimoji="1" lang="en-US" altLang="zh-CN" i="1">
                  <a:solidFill>
                    <a:srgbClr val="00B05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c</a:t>
              </a:r>
              <a:r>
                <a:rPr kumimoji="1" lang="en-US" altLang="zh-CN">
                  <a:solidFill>
                    <a:srgbClr val="00B05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'   </a:t>
              </a:r>
              <a:r>
                <a:rPr kumimoji="1" lang="en-US" altLang="zh-CN">
                  <a:ea typeface="楷体" panose="02010609060101010101" pitchFamily="49" charset="-122"/>
                  <a:cs typeface="Times New Roman" panose="02020603050405020304" pitchFamily="18" charset="0"/>
                </a:rPr>
                <a:t>   </a:t>
              </a:r>
              <a:r>
                <a:rPr kumimoji="1" lang="zh-CN" altLang="en-US">
                  <a:ea typeface="楷体" panose="02010609060101010101" pitchFamily="49" charset="-122"/>
                  <a:cs typeface="Times New Roman" panose="02020603050405020304" pitchFamily="18" charset="0"/>
                </a:rPr>
                <a:t>      </a:t>
              </a:r>
              <a:endParaRPr lang="zh-CN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954194" y="2857496"/>
              <a:ext cx="1500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800">
                  <a:solidFill>
                    <a:srgbClr val="C00000"/>
                  </a:solidFill>
                </a:rPr>
                <a:t>0  1  2  3  4</a:t>
              </a:r>
              <a:endParaRPr lang="zh-CN" altLang="en-US" sz="1800">
                <a:solidFill>
                  <a:srgbClr val="C00000"/>
                </a:solidFill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1285852" y="3786190"/>
            <a:ext cx="4071966" cy="1589595"/>
            <a:chOff x="1285852" y="3786190"/>
            <a:chExt cx="4071966" cy="1589595"/>
          </a:xfrm>
        </p:grpSpPr>
        <p:sp>
          <p:nvSpPr>
            <p:cNvPr id="16" name="TextBox 15"/>
            <p:cNvSpPr txBox="1"/>
            <p:nvPr/>
          </p:nvSpPr>
          <p:spPr>
            <a:xfrm>
              <a:off x="1285852" y="4286256"/>
              <a:ext cx="4071966" cy="10895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10000"/>
                </a:lnSpc>
                <a:spcBef>
                  <a:spcPct val="50000"/>
                </a:spcBef>
              </a:pPr>
              <a:r>
                <a:rPr kumimoji="1" lang="en-US" altLang="zh-CN">
                  <a:ea typeface="楷体" panose="020106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kumimoji="1" lang="zh-CN" altLang="en-US">
                  <a:ea typeface="楷体" panose="02010609060101010101" pitchFamily="49" charset="-122"/>
                  <a:cs typeface="Times New Roman" panose="02020603050405020304" pitchFamily="18" charset="0"/>
                </a:rPr>
                <a:t>有</a:t>
              </a:r>
              <a:r>
                <a:rPr kumimoji="1" lang="en-US" altLang="zh-CN">
                  <a:ea typeface="楷体" panose="02010609060101010101" pitchFamily="49" charset="-122"/>
                  <a:cs typeface="Times New Roman" panose="02020603050405020304" pitchFamily="18" charset="0"/>
                </a:rPr>
                <a:t>t</a:t>
              </a:r>
              <a:r>
                <a:rPr kumimoji="1" lang="en-US" altLang="zh-CN" baseline="-30000">
                  <a:ea typeface="楷体" panose="02010609060101010101" pitchFamily="49" charset="-122"/>
                  <a:cs typeface="Times New Roman" panose="02020603050405020304" pitchFamily="18" charset="0"/>
                </a:rPr>
                <a:t>0</a:t>
              </a:r>
              <a:r>
                <a:rPr kumimoji="1" lang="en-US" altLang="zh-CN">
                  <a:ea typeface="楷体" panose="02010609060101010101" pitchFamily="49" charset="-122"/>
                  <a:cs typeface="Times New Roman" panose="02020603050405020304" pitchFamily="18" charset="0"/>
                </a:rPr>
                <a:t>t</a:t>
              </a:r>
              <a:r>
                <a:rPr kumimoji="1" lang="en-US" altLang="zh-CN" baseline="-30000">
                  <a:ea typeface="楷体" panose="02010609060101010101" pitchFamily="49" charset="-122"/>
                  <a:cs typeface="Times New Roman" panose="02020603050405020304" pitchFamily="18" charset="0"/>
                </a:rPr>
                <a:t>1</a:t>
              </a:r>
              <a:r>
                <a:rPr kumimoji="1" lang="zh-CN" altLang="en-US">
                  <a:ea typeface="楷体" panose="02010609060101010101" pitchFamily="49" charset="-122"/>
                  <a:cs typeface="Times New Roman" panose="02020603050405020304" pitchFamily="18" charset="0"/>
                </a:rPr>
                <a:t>＝ </a:t>
              </a:r>
              <a:r>
                <a:rPr kumimoji="1" lang="en-US" altLang="zh-CN">
                  <a:ea typeface="楷体" panose="02010609060101010101" pitchFamily="49" charset="-122"/>
                  <a:cs typeface="Times New Roman" panose="02020603050405020304" pitchFamily="18" charset="0"/>
                </a:rPr>
                <a:t>t</a:t>
              </a:r>
              <a:r>
                <a:rPr kumimoji="1" lang="en-US" altLang="zh-CN" baseline="-30000">
                  <a:ea typeface="楷体" panose="02010609060101010101" pitchFamily="49" charset="-122"/>
                  <a:cs typeface="Times New Roman" panose="02020603050405020304" pitchFamily="18" charset="0"/>
                </a:rPr>
                <a:t>2</a:t>
              </a:r>
              <a:r>
                <a:rPr kumimoji="1" lang="en-US" altLang="zh-CN">
                  <a:ea typeface="楷体" panose="02010609060101010101" pitchFamily="49" charset="-122"/>
                  <a:cs typeface="Times New Roman" panose="02020603050405020304" pitchFamily="18" charset="0"/>
                </a:rPr>
                <a:t>t</a:t>
              </a:r>
              <a:r>
                <a:rPr kumimoji="1" lang="en-US" altLang="zh-CN" baseline="-30000">
                  <a:ea typeface="楷体" panose="02010609060101010101" pitchFamily="49" charset="-122"/>
                  <a:cs typeface="Times New Roman" panose="02020603050405020304" pitchFamily="18" charset="0"/>
                </a:rPr>
                <a:t>3 </a:t>
              </a:r>
              <a:r>
                <a:rPr kumimoji="1" lang="en-US" altLang="zh-CN">
                  <a:ea typeface="楷体" panose="02010609060101010101" pitchFamily="49" charset="-122"/>
                  <a:cs typeface="Times New Roman" panose="02020603050405020304" pitchFamily="18" charset="0"/>
                </a:rPr>
                <a:t>= "</a:t>
              </a:r>
              <a:r>
                <a:rPr kumimoji="1" lang="en-US" altLang="zh-CN" i="1">
                  <a:ea typeface="楷体" panose="02010609060101010101" pitchFamily="49" charset="-122"/>
                  <a:cs typeface="Times New Roman" panose="02020603050405020304" pitchFamily="18" charset="0"/>
                </a:rPr>
                <a:t>ab</a:t>
              </a:r>
              <a:r>
                <a:rPr kumimoji="1" lang="en-US" altLang="zh-CN">
                  <a:ea typeface="楷体" panose="02010609060101010101" pitchFamily="49" charset="-122"/>
                  <a:cs typeface="Times New Roman" panose="02020603050405020304" pitchFamily="18" charset="0"/>
                </a:rPr>
                <a:t>"   </a:t>
              </a:r>
              <a:r>
                <a:rPr kumimoji="1" lang="en-US" altLang="zh-CN">
                  <a:solidFill>
                    <a:srgbClr val="FF00FF"/>
                  </a:solidFill>
                  <a:ea typeface="楷体" panose="02010609060101010101" pitchFamily="49" charset="-122"/>
                  <a:cs typeface="Times New Roman" panose="02020603050405020304" pitchFamily="18" charset="0"/>
                  <a:sym typeface="Wingdings" panose="05000000000000000000"/>
                </a:rPr>
                <a:t></a:t>
              </a:r>
              <a:r>
                <a:rPr kumimoji="1" lang="en-US" altLang="zh-CN">
                  <a:ea typeface="楷体" panose="02010609060101010101" pitchFamily="49" charset="-122"/>
                  <a:cs typeface="Times New Roman" panose="02020603050405020304" pitchFamily="18" charset="0"/>
                  <a:sym typeface="Wingdings" panose="05000000000000000000"/>
                </a:rPr>
                <a:t>  </a:t>
              </a:r>
              <a:r>
                <a:rPr kumimoji="1" lang="en-US" altLang="zh-CN" i="1">
                  <a:ea typeface="楷体" panose="02010609060101010101" pitchFamily="49" charset="-122"/>
                  <a:cs typeface="Times New Roman" panose="02020603050405020304" pitchFamily="18" charset="0"/>
                </a:rPr>
                <a:t>k</a:t>
              </a:r>
              <a:r>
                <a:rPr kumimoji="1" lang="en-US" altLang="zh-CN">
                  <a:ea typeface="楷体" panose="02010609060101010101" pitchFamily="49" charset="-122"/>
                  <a:cs typeface="Times New Roman" panose="02020603050405020304" pitchFamily="18" charset="0"/>
                </a:rPr>
                <a:t>=2</a:t>
              </a:r>
              <a:endParaRPr kumimoji="1" lang="en-US" altLang="zh-CN">
                <a:ea typeface="楷体" panose="02010609060101010101" pitchFamily="49" charset="-122"/>
                <a:cs typeface="Times New Roman" panose="02020603050405020304" pitchFamily="18" charset="0"/>
              </a:endParaRPr>
            </a:p>
            <a:p>
              <a:pPr algn="just">
                <a:lnSpc>
                  <a:spcPct val="110000"/>
                </a:lnSpc>
                <a:spcBef>
                  <a:spcPct val="50000"/>
                </a:spcBef>
              </a:pPr>
              <a:r>
                <a:rPr kumimoji="1" lang="en-US" altLang="zh-CN" baseline="-30000">
                  <a:ea typeface="楷体" panose="02010609060101010101" pitchFamily="49" charset="-122"/>
                  <a:cs typeface="Times New Roman" panose="02020603050405020304" pitchFamily="18" charset="0"/>
                </a:rPr>
                <a:t>  </a:t>
              </a:r>
              <a:r>
                <a:rPr kumimoji="1" lang="zh-CN" altLang="en-US">
                  <a:ea typeface="楷体" panose="02010609060101010101" pitchFamily="49" charset="-122"/>
                  <a:cs typeface="Times New Roman" panose="02020603050405020304" pitchFamily="18" charset="0"/>
                </a:rPr>
                <a:t>所以</a:t>
              </a:r>
              <a:r>
                <a:rPr kumimoji="1" lang="en-US" altLang="zh-CN">
                  <a:ea typeface="楷体" panose="02010609060101010101" pitchFamily="49" charset="-122"/>
                  <a:cs typeface="Times New Roman" panose="02020603050405020304" pitchFamily="18" charset="0"/>
                </a:rPr>
                <a:t>next[4] = </a:t>
              </a:r>
              <a:r>
                <a:rPr kumimoji="1" lang="en-US" altLang="zh-CN" i="1">
                  <a:ea typeface="楷体" panose="02010609060101010101" pitchFamily="49" charset="-122"/>
                  <a:cs typeface="Times New Roman" panose="02020603050405020304" pitchFamily="18" charset="0"/>
                </a:rPr>
                <a:t>k </a:t>
              </a:r>
              <a:r>
                <a:rPr kumimoji="1" lang="en-US" altLang="zh-CN">
                  <a:ea typeface="楷体" panose="02010609060101010101" pitchFamily="49" charset="-122"/>
                  <a:cs typeface="Times New Roman" panose="02020603050405020304" pitchFamily="18" charset="0"/>
                </a:rPr>
                <a:t>= 2</a:t>
              </a:r>
              <a:r>
                <a:rPr kumimoji="1" lang="zh-CN" altLang="en-US">
                  <a:ea typeface="楷体" panose="02010609060101010101" pitchFamily="49" charset="-122"/>
                  <a:cs typeface="Times New Roman" panose="02020603050405020304" pitchFamily="18" charset="0"/>
                </a:rPr>
                <a:t>。</a:t>
              </a:r>
              <a:endParaRPr lang="zh-CN" altLang="en-US"/>
            </a:p>
          </p:txBody>
        </p:sp>
        <p:sp>
          <p:nvSpPr>
            <p:cNvPr id="18" name="下箭头 17"/>
            <p:cNvSpPr/>
            <p:nvPr/>
          </p:nvSpPr>
          <p:spPr bwMode="auto">
            <a:xfrm>
              <a:off x="2928926" y="3786190"/>
              <a:ext cx="214314" cy="428628"/>
            </a:xfrm>
            <a:prstGeom prst="downArrow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灯片编号占位符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F85F6-1345-43BE-BA4E-0A381462F2EF}" type="slidenum">
              <a:rPr lang="en-US" altLang="zh-CN" smtClean="0"/>
            </a:fld>
            <a:r>
              <a:rPr lang="en-US" altLang="zh-CN"/>
              <a:t>/29</a:t>
            </a:r>
            <a:endParaRPr lang="en-US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1285852" y="4240373"/>
          <a:ext cx="6286545" cy="1500198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257309"/>
                <a:gridCol w="1257309"/>
                <a:gridCol w="1257309"/>
                <a:gridCol w="1257309"/>
                <a:gridCol w="1257309"/>
              </a:tblGrid>
              <a:tr h="50006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j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50006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t[j]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i="1" dirty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2000" b="1" i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i="1" dirty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2000" b="1" i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i="1" dirty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2000" b="1" i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i="1" dirty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b</a:t>
                      </a:r>
                      <a:endParaRPr lang="zh-CN" altLang="en-US" sz="2000" b="1" i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50006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next[j]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4516" name="Text Box 4"/>
          <p:cNvSpPr txBox="1">
            <a:spLocks noChangeArrowheads="1"/>
          </p:cNvSpPr>
          <p:nvPr/>
        </p:nvSpPr>
        <p:spPr bwMode="auto">
          <a:xfrm>
            <a:off x="1246159" y="4470556"/>
            <a:ext cx="1768475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/>
            <a:endParaRPr kumimoji="1" lang="zh-CN" altLang="zh-CN" b="0">
              <a:ea typeface="宋体" panose="02010600030101010101" pitchFamily="2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214282" y="1500174"/>
            <a:ext cx="8643998" cy="1954381"/>
            <a:chOff x="214282" y="903115"/>
            <a:chExt cx="8643998" cy="1954381"/>
          </a:xfrm>
        </p:grpSpPr>
        <p:sp>
          <p:nvSpPr>
            <p:cNvPr id="64514" name="Text Box 2"/>
            <p:cNvSpPr txBox="1">
              <a:spLocks noChangeArrowheads="1"/>
            </p:cNvSpPr>
            <p:nvPr/>
          </p:nvSpPr>
          <p:spPr bwMode="auto">
            <a:xfrm>
              <a:off x="214282" y="903115"/>
              <a:ext cx="8643998" cy="195438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just">
                <a:spcBef>
                  <a:spcPct val="50000"/>
                </a:spcBef>
              </a:pPr>
              <a:r>
                <a:rPr kumimoji="1" lang="en-US" altLang="zh-CN" sz="2200" dirty="0">
                  <a:solidFill>
                    <a:srgbClr val="3333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          	</a:t>
              </a:r>
              <a:r>
                <a:rPr kumimoji="1" lang="en-US" altLang="zh-CN" sz="2200">
                  <a:solidFill>
                    <a:srgbClr val="3333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         </a:t>
              </a:r>
              <a:r>
                <a:rPr kumimoji="1" lang="en-US" altLang="zh-CN" sz="2200">
                  <a:solidFill>
                    <a:srgbClr val="FF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MAX</a:t>
              </a:r>
              <a:r>
                <a:rPr kumimoji="1" lang="en-US" altLang="zh-CN" sz="2200">
                  <a:solidFill>
                    <a:srgbClr val="3333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{ </a:t>
              </a:r>
              <a:r>
                <a:rPr kumimoji="1" lang="en-US" altLang="zh-CN" sz="2200" i="1" dirty="0">
                  <a:solidFill>
                    <a:srgbClr val="3333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k </a:t>
              </a:r>
              <a:r>
                <a:rPr kumimoji="1" lang="en-US" altLang="zh-CN" sz="2200" dirty="0">
                  <a:solidFill>
                    <a:srgbClr val="3333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| 0&lt;</a:t>
              </a:r>
              <a:r>
                <a:rPr kumimoji="1" lang="en-US" altLang="zh-CN" sz="2200" i="1" dirty="0">
                  <a:solidFill>
                    <a:srgbClr val="3333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k</a:t>
              </a:r>
              <a:r>
                <a:rPr kumimoji="1" lang="en-US" altLang="zh-CN" sz="2200" dirty="0">
                  <a:solidFill>
                    <a:srgbClr val="3333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&lt;</a:t>
              </a:r>
              <a:r>
                <a:rPr kumimoji="1" lang="en-US" altLang="zh-CN" sz="2200" i="1" dirty="0">
                  <a:solidFill>
                    <a:srgbClr val="3333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j</a:t>
              </a:r>
              <a:r>
                <a:rPr kumimoji="1" lang="zh-CN" altLang="en-US" sz="2200" dirty="0">
                  <a:solidFill>
                    <a:srgbClr val="3333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，且“</a:t>
              </a:r>
              <a:r>
                <a:rPr kumimoji="1" lang="en-US" altLang="zh-CN" sz="2200" dirty="0" err="1">
                  <a:solidFill>
                    <a:srgbClr val="3333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t</a:t>
              </a:r>
              <a:r>
                <a:rPr kumimoji="1" lang="en-US" altLang="zh-CN" sz="2200" baseline="-30000" dirty="0" err="1">
                  <a:solidFill>
                    <a:srgbClr val="3333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0</a:t>
              </a:r>
              <a:r>
                <a:rPr kumimoji="1" lang="en-US" altLang="zh-CN" sz="2200" dirty="0" err="1">
                  <a:solidFill>
                    <a:srgbClr val="3333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t</a:t>
              </a:r>
              <a:r>
                <a:rPr kumimoji="1" lang="en-US" altLang="zh-CN" sz="2200" baseline="-30000" dirty="0" err="1">
                  <a:solidFill>
                    <a:srgbClr val="3333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1</a:t>
              </a:r>
              <a:r>
                <a:rPr kumimoji="1" lang="en-US" altLang="zh-CN" sz="2200" dirty="0">
                  <a:solidFill>
                    <a:srgbClr val="3333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…</a:t>
              </a:r>
              <a:r>
                <a:rPr kumimoji="1" lang="en-US" altLang="zh-CN" sz="2200" dirty="0" err="1">
                  <a:solidFill>
                    <a:srgbClr val="3333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t</a:t>
              </a:r>
              <a:r>
                <a:rPr kumimoji="1" lang="en-US" altLang="zh-CN" sz="2200" i="1" baseline="-30000" dirty="0" err="1">
                  <a:solidFill>
                    <a:srgbClr val="3333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k</a:t>
              </a:r>
              <a:r>
                <a:rPr kumimoji="1" lang="en-US" altLang="zh-CN" sz="2200" baseline="-30000" dirty="0">
                  <a:solidFill>
                    <a:srgbClr val="3333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-1</a:t>
              </a:r>
              <a:r>
                <a:rPr kumimoji="1" lang="zh-CN" altLang="en-US" sz="2200" dirty="0">
                  <a:solidFill>
                    <a:srgbClr val="3333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”  </a:t>
              </a:r>
              <a:r>
                <a:rPr kumimoji="1" lang="en-US" altLang="zh-CN" sz="2200" dirty="0">
                  <a:solidFill>
                    <a:srgbClr val="3333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=  </a:t>
              </a:r>
              <a:r>
                <a:rPr kumimoji="1" lang="zh-CN" altLang="en-US" sz="2200" dirty="0">
                  <a:solidFill>
                    <a:srgbClr val="3333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“</a:t>
              </a:r>
              <a:r>
                <a:rPr kumimoji="1" lang="en-US" altLang="zh-CN" sz="2200" dirty="0" err="1">
                  <a:solidFill>
                    <a:srgbClr val="3333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t</a:t>
              </a:r>
              <a:r>
                <a:rPr kumimoji="1" lang="en-US" altLang="zh-CN" sz="2200" i="1" baseline="-30000" dirty="0" err="1">
                  <a:solidFill>
                    <a:srgbClr val="3333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j</a:t>
              </a:r>
              <a:r>
                <a:rPr kumimoji="1" lang="en-US" altLang="zh-CN" sz="2200" baseline="-30000" dirty="0" err="1">
                  <a:solidFill>
                    <a:srgbClr val="3333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-</a:t>
              </a:r>
              <a:r>
                <a:rPr kumimoji="1" lang="en-US" altLang="zh-CN" sz="2200" i="1" baseline="-30000" dirty="0" err="1">
                  <a:solidFill>
                    <a:srgbClr val="3333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k</a:t>
              </a:r>
              <a:r>
                <a:rPr kumimoji="1" lang="en-US" altLang="zh-CN" sz="2200" dirty="0" err="1">
                  <a:solidFill>
                    <a:srgbClr val="3333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t</a:t>
              </a:r>
              <a:r>
                <a:rPr kumimoji="1" lang="en-US" altLang="zh-CN" sz="2200" i="1" baseline="-30000" dirty="0" err="1">
                  <a:solidFill>
                    <a:srgbClr val="3333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j</a:t>
              </a:r>
              <a:r>
                <a:rPr kumimoji="1" lang="en-US" altLang="zh-CN" sz="2200" baseline="-30000" dirty="0" err="1">
                  <a:solidFill>
                    <a:srgbClr val="3333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-</a:t>
              </a:r>
              <a:r>
                <a:rPr kumimoji="1" lang="en-US" altLang="zh-CN" sz="2200" i="1" baseline="-30000" dirty="0" err="1">
                  <a:solidFill>
                    <a:srgbClr val="3333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k</a:t>
              </a:r>
              <a:r>
                <a:rPr kumimoji="1" lang="en-US" altLang="zh-CN" sz="2200" baseline="-30000" dirty="0" err="1">
                  <a:solidFill>
                    <a:srgbClr val="3333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+1</a:t>
              </a:r>
              <a:r>
                <a:rPr kumimoji="1" lang="en-US" altLang="zh-CN" sz="2200" dirty="0">
                  <a:solidFill>
                    <a:srgbClr val="3333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…</a:t>
              </a:r>
              <a:r>
                <a:rPr kumimoji="1" lang="en-US" altLang="zh-CN" sz="2200" dirty="0" err="1">
                  <a:solidFill>
                    <a:srgbClr val="3333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t</a:t>
              </a:r>
              <a:r>
                <a:rPr kumimoji="1" lang="en-US" altLang="zh-CN" sz="2200" i="1" baseline="-30000" dirty="0" err="1">
                  <a:solidFill>
                    <a:srgbClr val="3333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j</a:t>
              </a:r>
              <a:r>
                <a:rPr kumimoji="1" lang="en-US" altLang="zh-CN" sz="2200" baseline="-30000" dirty="0">
                  <a:solidFill>
                    <a:srgbClr val="3333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-1</a:t>
              </a:r>
              <a:r>
                <a:rPr kumimoji="1" lang="zh-CN" altLang="en-US" sz="2200" dirty="0">
                  <a:solidFill>
                    <a:srgbClr val="3333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”</a:t>
              </a:r>
              <a:r>
                <a:rPr kumimoji="1" lang="en-US" altLang="zh-CN" sz="2200" dirty="0">
                  <a:solidFill>
                    <a:srgbClr val="3333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}</a:t>
              </a:r>
              <a:endParaRPr kumimoji="1" lang="en-US" altLang="zh-CN" sz="22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  <a:p>
              <a:pPr algn="just">
                <a:spcBef>
                  <a:spcPct val="50000"/>
                </a:spcBef>
              </a:pPr>
              <a:r>
                <a:rPr kumimoji="1" lang="en-US" altLang="zh-CN" sz="2200" dirty="0">
                  <a:solidFill>
                    <a:srgbClr val="3333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            	                       </a:t>
              </a:r>
              <a:r>
                <a:rPr kumimoji="1" lang="zh-CN" altLang="en-US" sz="2200" dirty="0">
                  <a:solidFill>
                    <a:srgbClr val="3333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当此集合非空时</a:t>
              </a:r>
              <a:endParaRPr kumimoji="1" lang="zh-CN" altLang="en-US" sz="22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  <a:p>
              <a:pPr algn="just">
                <a:spcBef>
                  <a:spcPct val="50000"/>
                </a:spcBef>
              </a:pPr>
              <a:r>
                <a:rPr kumimoji="1" lang="zh-CN" altLang="en-US" sz="2200" dirty="0">
                  <a:solidFill>
                    <a:srgbClr val="3333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                      </a:t>
              </a:r>
              <a:r>
                <a:rPr kumimoji="1" lang="en-US" altLang="zh-CN" sz="2200" dirty="0">
                  <a:solidFill>
                    <a:srgbClr val="3333FF"/>
                  </a:solidFill>
                  <a:latin typeface="+mn-ea"/>
                  <a:cs typeface="Times New Roman" panose="02020603050405020304" pitchFamily="18" charset="0"/>
                </a:rPr>
                <a:t>-</a:t>
              </a:r>
              <a:r>
                <a:rPr kumimoji="1" lang="en-US" altLang="zh-CN" sz="2200" dirty="0">
                  <a:solidFill>
                    <a:srgbClr val="3333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1          </a:t>
              </a:r>
              <a:r>
                <a:rPr kumimoji="1" lang="zh-CN" altLang="en-US" sz="2200" dirty="0">
                  <a:solidFill>
                    <a:srgbClr val="3333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当</a:t>
              </a:r>
              <a:r>
                <a:rPr kumimoji="1" lang="en-US" altLang="zh-CN" sz="2200" i="1" dirty="0">
                  <a:solidFill>
                    <a:srgbClr val="3333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j</a:t>
              </a:r>
              <a:r>
                <a:rPr kumimoji="1" lang="en-US" altLang="zh-CN" sz="2200" dirty="0">
                  <a:solidFill>
                    <a:srgbClr val="3333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=0</a:t>
              </a:r>
              <a:r>
                <a:rPr kumimoji="1" lang="zh-CN" altLang="en-US" sz="2200" dirty="0">
                  <a:solidFill>
                    <a:srgbClr val="3333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时</a:t>
              </a:r>
              <a:endParaRPr kumimoji="1" lang="zh-CN" altLang="en-US" sz="22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  <a:p>
              <a:pPr algn="just">
                <a:spcBef>
                  <a:spcPct val="50000"/>
                </a:spcBef>
              </a:pPr>
              <a:r>
                <a:rPr kumimoji="1" lang="zh-CN" altLang="en-US" sz="2200" dirty="0">
                  <a:solidFill>
                    <a:srgbClr val="3333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           	</a:t>
              </a:r>
              <a:r>
                <a:rPr kumimoji="1" lang="zh-CN" altLang="en-US" sz="2200">
                  <a:solidFill>
                    <a:srgbClr val="3333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          </a:t>
              </a:r>
              <a:r>
                <a:rPr kumimoji="1" lang="en-US" altLang="zh-CN" sz="2200">
                  <a:solidFill>
                    <a:srgbClr val="3333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0           </a:t>
              </a:r>
              <a:r>
                <a:rPr kumimoji="1" lang="zh-CN" altLang="en-US" sz="2200" dirty="0">
                  <a:solidFill>
                    <a:srgbClr val="3333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其他情况</a:t>
              </a:r>
              <a:endParaRPr kumimoji="1" lang="zh-CN" altLang="en-US" sz="22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4515" name="AutoShape 3"/>
            <p:cNvSpPr/>
            <p:nvPr/>
          </p:nvSpPr>
          <p:spPr bwMode="auto">
            <a:xfrm>
              <a:off x="1500166" y="1104254"/>
              <a:ext cx="152400" cy="1600200"/>
            </a:xfrm>
            <a:prstGeom prst="leftBrace">
              <a:avLst>
                <a:gd name="adj1" fmla="val 87500"/>
                <a:gd name="adj2" fmla="val 50000"/>
              </a:avLst>
            </a:prstGeom>
            <a:noFill/>
            <a:ln w="28575">
              <a:solidFill>
                <a:srgbClr val="FF00FF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4517" name="Text Box 5"/>
            <p:cNvSpPr txBox="1">
              <a:spLocks noChangeArrowheads="1"/>
            </p:cNvSpPr>
            <p:nvPr/>
          </p:nvSpPr>
          <p:spPr bwMode="auto">
            <a:xfrm>
              <a:off x="285720" y="1664643"/>
              <a:ext cx="1371600" cy="461665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dirty="0">
                  <a:solidFill>
                    <a:srgbClr val="3333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next[</a:t>
              </a:r>
              <a:r>
                <a:rPr kumimoji="1" lang="en-US" altLang="zh-CN" i="1" dirty="0">
                  <a:solidFill>
                    <a:srgbClr val="3333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j</a:t>
              </a:r>
              <a:r>
                <a:rPr kumimoji="1" lang="en-US" altLang="zh-CN" dirty="0">
                  <a:solidFill>
                    <a:srgbClr val="3333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]=</a:t>
              </a:r>
              <a:endParaRPr kumimoji="1" lang="en-US" altLang="zh-CN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64549" name="Text Box 37"/>
          <p:cNvSpPr txBox="1">
            <a:spLocks noChangeArrowheads="1"/>
          </p:cNvSpPr>
          <p:nvPr/>
        </p:nvSpPr>
        <p:spPr bwMode="auto">
          <a:xfrm>
            <a:off x="500034" y="3640297"/>
            <a:ext cx="5562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t=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“</a:t>
            </a:r>
            <a:r>
              <a:rPr kumimoji="1" lang="en-US" altLang="zh-CN" i="1" dirty="0" err="1">
                <a:ea typeface="楷体" panose="02010609060101010101" pitchFamily="49" charset="-122"/>
                <a:cs typeface="Times New Roman" panose="02020603050405020304" pitchFamily="18" charset="0"/>
              </a:rPr>
              <a:t>aaab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”对应的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next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数组如下</a:t>
            </a:r>
            <a:r>
              <a:rPr kumimoji="1" lang="en-US" altLang="zh-CN" b="0" dirty="0">
                <a:ea typeface="楷体" panose="02010609060101010101" pitchFamily="49" charset="-122"/>
                <a:cs typeface="Times New Roman" panose="02020603050405020304" pitchFamily="18" charset="0"/>
              </a:rPr>
              <a:t>:</a:t>
            </a:r>
            <a:endParaRPr kumimoji="1" lang="en-US" altLang="zh-CN" b="0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7158" y="214290"/>
            <a:ext cx="5572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归纳起来，定义</a:t>
            </a:r>
            <a:r>
              <a:rPr kumimoji="1"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next[</a:t>
            </a:r>
            <a:r>
              <a:rPr kumimoji="1" lang="en-US" altLang="zh-CN" i="1">
                <a:ea typeface="楷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kumimoji="1"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]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数组如下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: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852430" y="5350043"/>
            <a:ext cx="648000" cy="30777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CN" sz="2000" dirty="0">
                <a:solidFill>
                  <a:srgbClr val="3333FF"/>
                </a:solidFill>
                <a:latin typeface="+mn-ea"/>
                <a:cs typeface="Times New Roman" panose="02020603050405020304" pitchFamily="18" charset="0"/>
              </a:rPr>
              <a:t>-</a:t>
            </a:r>
            <a:r>
              <a:rPr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000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071934" y="5350043"/>
            <a:ext cx="648000" cy="30777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2000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638644" y="5350043"/>
            <a:ext cx="648000" cy="30777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000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52760" y="5350043"/>
            <a:ext cx="648000" cy="30777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000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072066" y="5786454"/>
            <a:ext cx="1500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/>
              <a:t>t</a:t>
            </a:r>
            <a:r>
              <a:rPr lang="en-US" altLang="zh-CN" sz="2000" baseline="-25000"/>
              <a:t>0</a:t>
            </a:r>
            <a:r>
              <a:rPr lang="en-US" altLang="zh-CN" sz="2000"/>
              <a:t>=t</a:t>
            </a:r>
            <a:r>
              <a:rPr lang="en-US" altLang="zh-CN" sz="2000" baseline="-25000"/>
              <a:t>1</a:t>
            </a:r>
            <a:r>
              <a:rPr lang="en-US" altLang="zh-CN" sz="2000"/>
              <a:t>="</a:t>
            </a:r>
            <a:r>
              <a:rPr lang="en-US" altLang="zh-CN" sz="2000" i="1"/>
              <a:t>a"</a:t>
            </a:r>
            <a:endParaRPr lang="zh-CN" altLang="en-US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6072198" y="5769089"/>
            <a:ext cx="2000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/>
              <a:t>t</a:t>
            </a:r>
            <a:r>
              <a:rPr lang="en-US" altLang="zh-CN" sz="2000" baseline="-25000"/>
              <a:t>0</a:t>
            </a:r>
            <a:r>
              <a:rPr lang="en-US" altLang="zh-CN" sz="2000"/>
              <a:t>t</a:t>
            </a:r>
            <a:r>
              <a:rPr lang="en-US" altLang="zh-CN" sz="2000" baseline="-25000"/>
              <a:t>1</a:t>
            </a:r>
            <a:r>
              <a:rPr lang="en-US" altLang="zh-CN" sz="2000"/>
              <a:t>=t</a:t>
            </a:r>
            <a:r>
              <a:rPr lang="en-US" altLang="zh-CN" sz="2000" baseline="-25000"/>
              <a:t>1</a:t>
            </a:r>
            <a:r>
              <a:rPr lang="en-US" altLang="zh-CN" sz="2000"/>
              <a:t>t</a:t>
            </a:r>
            <a:r>
              <a:rPr lang="en-US" altLang="zh-CN" sz="2000" baseline="-25000"/>
              <a:t>2</a:t>
            </a:r>
            <a:r>
              <a:rPr lang="en-US" altLang="zh-CN" sz="2000"/>
              <a:t>=</a:t>
            </a:r>
            <a:r>
              <a:rPr lang="en-US" altLang="zh-CN" sz="2000">
                <a:cs typeface="Times New Roman" panose="02020603050405020304" pitchFamily="18" charset="0"/>
              </a:rPr>
              <a:t>"</a:t>
            </a:r>
            <a:r>
              <a:rPr lang="en-US" altLang="zh-CN" sz="2000" i="1">
                <a:cs typeface="Times New Roman" panose="02020603050405020304" pitchFamily="18" charset="0"/>
              </a:rPr>
              <a:t>aa"</a:t>
            </a:r>
            <a:endParaRPr lang="zh-CN" altLang="en-US" sz="2000" dirty="0">
              <a:cs typeface="Times New Roman" panose="02020603050405020304" pitchFamily="18" charset="0"/>
            </a:endParaRPr>
          </a:p>
        </p:txBody>
      </p:sp>
      <p:sp>
        <p:nvSpPr>
          <p:cNvPr id="19" name="右大括号 18"/>
          <p:cNvSpPr/>
          <p:nvPr/>
        </p:nvSpPr>
        <p:spPr>
          <a:xfrm rot="16200000">
            <a:off x="4990309" y="892951"/>
            <a:ext cx="142876" cy="1071570"/>
          </a:xfrm>
          <a:prstGeom prst="rightBrace">
            <a:avLst/>
          </a:prstGeom>
          <a:ln w="28575">
            <a:solidFill>
              <a:srgbClr val="FF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000496" y="885750"/>
            <a:ext cx="2071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开头的</a:t>
            </a:r>
            <a:r>
              <a:rPr lang="en-US" altLang="zh-CN" sz="2000" i="1" dirty="0"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个字符</a:t>
            </a:r>
            <a:endParaRPr lang="zh-CN" altLang="en-US" sz="2000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1" name="右大括号 20"/>
          <p:cNvSpPr/>
          <p:nvPr/>
        </p:nvSpPr>
        <p:spPr>
          <a:xfrm rot="16200000">
            <a:off x="7202264" y="798736"/>
            <a:ext cx="142876" cy="1260000"/>
          </a:xfrm>
          <a:prstGeom prst="rightBrace">
            <a:avLst/>
          </a:prstGeom>
          <a:ln w="28575">
            <a:solidFill>
              <a:srgbClr val="FF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261112" y="885750"/>
            <a:ext cx="2071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后面的</a:t>
            </a:r>
            <a:r>
              <a:rPr lang="en-US" altLang="zh-CN" sz="2000" i="1" dirty="0"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个字符</a:t>
            </a:r>
            <a:endParaRPr lang="zh-CN" altLang="en-US" sz="2000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F85F6-1345-43BE-BA4E-0A381462F2EF}" type="slidenum">
              <a:rPr lang="en-US" altLang="zh-CN" smtClean="0"/>
            </a:fld>
            <a:r>
              <a:rPr lang="en-US" altLang="zh-CN"/>
              <a:t>/29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49" grpId="0"/>
      <p:bldP spid="10" grpId="0"/>
      <p:bldP spid="11" grpId="0"/>
      <p:bldP spid="13" grpId="0"/>
      <p:bldP spid="12" grpId="0"/>
      <p:bldP spid="15" grpId="0"/>
      <p:bldP spid="15" grpId="1"/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9" name="Text Box 5"/>
          <p:cNvSpPr txBox="1">
            <a:spLocks noChangeArrowheads="1"/>
          </p:cNvSpPr>
          <p:nvPr/>
        </p:nvSpPr>
        <p:spPr bwMode="auto">
          <a:xfrm>
            <a:off x="468313" y="214290"/>
            <a:ext cx="2532051" cy="461665"/>
          </a:xfrm>
          <a:prstGeom prst="rect">
            <a:avLst/>
          </a:prstGeom>
          <a:solidFill>
            <a:srgbClr val="008000"/>
          </a:solidFill>
          <a:ln w="38100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>
                <a:solidFill>
                  <a:schemeClr val="bg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next[</a:t>
            </a:r>
            <a:r>
              <a:rPr lang="en-US" altLang="zh-CN" i="1">
                <a:solidFill>
                  <a:schemeClr val="bg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lang="en-US" altLang="zh-CN">
                <a:solidFill>
                  <a:schemeClr val="bg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]</a:t>
            </a:r>
            <a:r>
              <a:rPr lang="zh-CN" altLang="en-US">
                <a:solidFill>
                  <a:schemeClr val="bg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的含义</a:t>
            </a:r>
            <a:endParaRPr lang="zh-CN" altLang="en-US">
              <a:solidFill>
                <a:schemeClr val="bg1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113687" name="Group 23"/>
          <p:cNvGrpSpPr/>
          <p:nvPr/>
        </p:nvGrpSpPr>
        <p:grpSpPr bwMode="auto">
          <a:xfrm>
            <a:off x="468313" y="4737104"/>
            <a:ext cx="8318529" cy="1739902"/>
            <a:chOff x="295" y="2984"/>
            <a:chExt cx="4854" cy="1096"/>
          </a:xfrm>
        </p:grpSpPr>
        <p:sp>
          <p:nvSpPr>
            <p:cNvPr id="113668" name="Text Box 4"/>
            <p:cNvSpPr txBox="1">
              <a:spLocks noChangeArrowheads="1"/>
            </p:cNvSpPr>
            <p:nvPr/>
          </p:nvSpPr>
          <p:spPr bwMode="auto">
            <a:xfrm>
              <a:off x="295" y="2984"/>
              <a:ext cx="4672" cy="288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dirty="0">
                  <a:ea typeface="楷体" panose="02010609060101010101" pitchFamily="49" charset="-122"/>
                  <a:cs typeface="Times New Roman" panose="02020603050405020304" pitchFamily="18" charset="0"/>
                </a:rPr>
                <a:t>（</a:t>
              </a:r>
              <a:r>
                <a:rPr lang="en-US" altLang="zh-CN" dirty="0">
                  <a:ea typeface="楷体" panose="02010609060101010101" pitchFamily="49" charset="-122"/>
                  <a:cs typeface="Times New Roman" panose="02020603050405020304" pitchFamily="18" charset="0"/>
                </a:rPr>
                <a:t>2</a:t>
              </a:r>
              <a:r>
                <a:rPr lang="zh-CN" altLang="en-US" dirty="0">
                  <a:ea typeface="楷体" panose="02010609060101010101" pitchFamily="49" charset="-122"/>
                  <a:cs typeface="Times New Roman" panose="02020603050405020304" pitchFamily="18" charset="0"/>
                </a:rPr>
                <a:t>）</a:t>
              </a:r>
              <a:r>
                <a:rPr lang="en-US" altLang="zh-CN" dirty="0">
                  <a:ea typeface="楷体" panose="02010609060101010101" pitchFamily="49" charset="-122"/>
                  <a:cs typeface="Times New Roman" panose="02020603050405020304" pitchFamily="18" charset="0"/>
                </a:rPr>
                <a:t>next[</a:t>
              </a:r>
              <a:r>
                <a:rPr lang="en-US" altLang="zh-CN" i="1" dirty="0">
                  <a:ea typeface="楷体" panose="02010609060101010101" pitchFamily="49" charset="-122"/>
                  <a:cs typeface="Times New Roman" panose="02020603050405020304" pitchFamily="18" charset="0"/>
                </a:rPr>
                <a:t>j</a:t>
              </a:r>
              <a:r>
                <a:rPr lang="en-US" altLang="zh-CN" dirty="0">
                  <a:ea typeface="楷体" panose="02010609060101010101" pitchFamily="49" charset="-122"/>
                  <a:cs typeface="Times New Roman" panose="02020603050405020304" pitchFamily="18" charset="0"/>
                </a:rPr>
                <a:t>]=</a:t>
              </a:r>
              <a:r>
                <a:rPr lang="en-US" altLang="zh-CN" dirty="0">
                  <a:latin typeface="+mn-ea"/>
                  <a:ea typeface="+mn-ea"/>
                  <a:cs typeface="Times New Roman" panose="02020603050405020304" pitchFamily="18" charset="0"/>
                </a:rPr>
                <a:t>-</a:t>
              </a:r>
              <a:r>
                <a:rPr lang="en-US" altLang="zh-CN" dirty="0">
                  <a:ea typeface="楷体" panose="02010609060101010101" pitchFamily="49" charset="-122"/>
                  <a:cs typeface="Times New Roman" panose="02020603050405020304" pitchFamily="18" charset="0"/>
                </a:rPr>
                <a:t>1</a:t>
              </a:r>
              <a:r>
                <a:rPr lang="zh-CN" altLang="en-US" dirty="0">
                  <a:ea typeface="楷体" panose="02010609060101010101" pitchFamily="49" charset="-122"/>
                  <a:cs typeface="Times New Roman" panose="02020603050405020304" pitchFamily="18" charset="0"/>
                </a:rPr>
                <a:t>表示什么信息？</a:t>
              </a:r>
              <a:endParaRPr lang="zh-CN" altLang="en-US" dirty="0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13670" name="Text Box 6"/>
            <p:cNvSpPr txBox="1">
              <a:spLocks noChangeArrowheads="1"/>
            </p:cNvSpPr>
            <p:nvPr/>
          </p:nvSpPr>
          <p:spPr bwMode="auto">
            <a:xfrm>
              <a:off x="567" y="3275"/>
              <a:ext cx="4582" cy="805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200">
                  <a:ea typeface="楷体" panose="02010609060101010101" pitchFamily="49" charset="-122"/>
                  <a:cs typeface="Times New Roman" panose="02020603050405020304" pitchFamily="18" charset="0"/>
                </a:rPr>
                <a:t>说明模式串</a:t>
              </a:r>
              <a:r>
                <a:rPr lang="en-US" altLang="zh-CN" sz="2200">
                  <a:ea typeface="楷体" panose="02010609060101010101" pitchFamily="49" charset="-122"/>
                  <a:cs typeface="Times New Roman" panose="02020603050405020304" pitchFamily="18" charset="0"/>
                </a:rPr>
                <a:t>t[</a:t>
              </a:r>
              <a:r>
                <a:rPr lang="en-US" altLang="zh-CN" sz="2200" i="1">
                  <a:ea typeface="楷体" panose="02010609060101010101" pitchFamily="49" charset="-122"/>
                  <a:cs typeface="Times New Roman" panose="02020603050405020304" pitchFamily="18" charset="0"/>
                </a:rPr>
                <a:t>j</a:t>
              </a:r>
              <a:r>
                <a:rPr lang="en-US" altLang="zh-CN" sz="2200">
                  <a:ea typeface="楷体" panose="02010609060101010101" pitchFamily="49" charset="-122"/>
                  <a:cs typeface="Times New Roman" panose="02020603050405020304" pitchFamily="18" charset="0"/>
                </a:rPr>
                <a:t>]</a:t>
              </a:r>
              <a:r>
                <a:rPr lang="zh-CN" altLang="en-US" sz="2200">
                  <a:ea typeface="楷体" panose="02010609060101010101" pitchFamily="49" charset="-122"/>
                  <a:cs typeface="Times New Roman" panose="02020603050405020304" pitchFamily="18" charset="0"/>
                </a:rPr>
                <a:t>之前没有任何用于加速匹配的信息，下一趟应从</a:t>
              </a:r>
              <a:r>
                <a:rPr lang="en-US" altLang="zh-CN" sz="2200">
                  <a:ea typeface="楷体" panose="02010609060101010101" pitchFamily="49" charset="-122"/>
                  <a:cs typeface="Times New Roman" panose="02020603050405020304" pitchFamily="18" charset="0"/>
                </a:rPr>
                <a:t>t</a:t>
              </a:r>
              <a:r>
                <a:rPr lang="zh-CN" altLang="en-US" sz="2200">
                  <a:ea typeface="楷体" panose="02010609060101010101" pitchFamily="49" charset="-122"/>
                  <a:cs typeface="Times New Roman" panose="02020603050405020304" pitchFamily="18" charset="0"/>
                </a:rPr>
                <a:t>的开头即</a:t>
              </a:r>
              <a:r>
                <a:rPr lang="en-US" altLang="zh-CN" sz="2200" i="1">
                  <a:ea typeface="楷体" panose="02010609060101010101" pitchFamily="49" charset="-122"/>
                  <a:cs typeface="Times New Roman" panose="02020603050405020304" pitchFamily="18" charset="0"/>
                </a:rPr>
                <a:t>j</a:t>
              </a:r>
              <a:r>
                <a:rPr lang="en-US" altLang="zh-CN" sz="2200">
                  <a:ea typeface="楷体" panose="02010609060101010101" pitchFamily="49" charset="-122"/>
                  <a:cs typeface="Times New Roman" panose="02020603050405020304" pitchFamily="18" charset="0"/>
                </a:rPr>
                <a:t>++ </a:t>
              </a:r>
              <a:r>
                <a:rPr lang="en-US" altLang="zh-CN" sz="2200">
                  <a:solidFill>
                    <a:srgbClr val="00B050"/>
                  </a:solidFill>
                  <a:ea typeface="楷体" panose="02010609060101010101" pitchFamily="49" charset="-122"/>
                  <a:cs typeface="Times New Roman" panose="02020603050405020304" pitchFamily="18" charset="0"/>
                  <a:sym typeface="Wingdings" panose="05000000000000000000"/>
                </a:rPr>
                <a:t></a:t>
              </a:r>
              <a:r>
                <a:rPr lang="en-US" altLang="zh-CN" sz="2200">
                  <a:ea typeface="楷体" panose="02010609060101010101" pitchFamily="49" charset="-122"/>
                  <a:cs typeface="Times New Roman" panose="02020603050405020304" pitchFamily="18" charset="0"/>
                  <a:sym typeface="Wingdings" panose="05000000000000000000"/>
                </a:rPr>
                <a:t> </a:t>
              </a:r>
              <a:r>
                <a:rPr lang="en-US" altLang="zh-CN" sz="2200" i="1">
                  <a:ea typeface="楷体" panose="02010609060101010101" pitchFamily="49" charset="-122"/>
                  <a:cs typeface="Times New Roman" panose="02020603050405020304" pitchFamily="18" charset="0"/>
                </a:rPr>
                <a:t>j</a:t>
              </a:r>
              <a:r>
                <a:rPr lang="en-US" altLang="zh-CN" sz="2200">
                  <a:ea typeface="楷体" panose="02010609060101010101" pitchFamily="49" charset="-122"/>
                  <a:cs typeface="Times New Roman" panose="02020603050405020304" pitchFamily="18" charset="0"/>
                </a:rPr>
                <a:t>=0</a:t>
              </a:r>
              <a:r>
                <a:rPr lang="zh-CN" altLang="en-US" sz="2200">
                  <a:ea typeface="楷体" panose="02010609060101010101" pitchFamily="49" charset="-122"/>
                  <a:cs typeface="Times New Roman" panose="02020603050405020304" pitchFamily="18" charset="0"/>
                </a:rPr>
                <a:t>开始匹配。</a:t>
              </a:r>
              <a:endParaRPr lang="en-US" altLang="zh-CN" sz="2200">
                <a:ea typeface="楷体" panose="02010609060101010101" pitchFamily="49" charset="-122"/>
                <a:cs typeface="Times New Roman" panose="02020603050405020304" pitchFamily="18" charset="0"/>
              </a:endParaRPr>
            </a:p>
            <a:p>
              <a:pPr algn="l">
                <a:spcBef>
                  <a:spcPct val="50000"/>
                </a:spcBef>
              </a:pPr>
              <a:r>
                <a:rPr lang="zh-CN" altLang="en-US" sz="2200">
                  <a:ea typeface="楷体" panose="02010609060101010101" pitchFamily="49" charset="-122"/>
                  <a:cs typeface="Times New Roman" panose="02020603050405020304" pitchFamily="18" charset="0"/>
                </a:rPr>
                <a:t>如</a:t>
              </a:r>
              <a:r>
                <a:rPr lang="en-US" altLang="zh-CN" sz="2200">
                  <a:ea typeface="楷体" panose="02010609060101010101" pitchFamily="49" charset="-122"/>
                  <a:cs typeface="Times New Roman" panose="02020603050405020304" pitchFamily="18" charset="0"/>
                </a:rPr>
                <a:t>t=</a:t>
              </a:r>
              <a:r>
                <a:rPr lang="zh-CN" altLang="en-US" sz="2200">
                  <a:ea typeface="楷体" panose="02010609060101010101" pitchFamily="49" charset="-122"/>
                  <a:cs typeface="Times New Roman" panose="02020603050405020304" pitchFamily="18" charset="0"/>
                </a:rPr>
                <a:t>“</a:t>
              </a:r>
              <a:r>
                <a:rPr lang="en-US" altLang="zh-CN" sz="2200" i="1">
                  <a:ea typeface="楷体" panose="02010609060101010101" pitchFamily="49" charset="-122"/>
                  <a:cs typeface="Times New Roman" panose="02020603050405020304" pitchFamily="18" charset="0"/>
                </a:rPr>
                <a:t>abcd</a:t>
              </a:r>
              <a:r>
                <a:rPr lang="zh-CN" altLang="en-US" sz="2200">
                  <a:ea typeface="楷体" panose="02010609060101010101" pitchFamily="49" charset="-122"/>
                  <a:cs typeface="Times New Roman" panose="02020603050405020304" pitchFamily="18" charset="0"/>
                </a:rPr>
                <a:t>”，</a:t>
              </a:r>
              <a:r>
                <a:rPr lang="en-US" altLang="zh-CN" sz="2200">
                  <a:ea typeface="楷体" panose="02010609060101010101" pitchFamily="49" charset="-122"/>
                  <a:cs typeface="Times New Roman" panose="02020603050405020304" pitchFamily="18" charset="0"/>
                </a:rPr>
                <a:t>next[0]=next[1]=next[2]=next[3]=</a:t>
              </a:r>
              <a:r>
                <a:rPr lang="en-US" altLang="zh-CN" sz="2200">
                  <a:latin typeface="+mj-ea"/>
                  <a:ea typeface="+mj-ea"/>
                  <a:cs typeface="Times New Roman" panose="02020603050405020304" pitchFamily="18" charset="0"/>
                </a:rPr>
                <a:t>-</a:t>
              </a:r>
              <a:r>
                <a:rPr lang="en-US" altLang="zh-CN" sz="2200">
                  <a:ea typeface="楷体" panose="02010609060101010101" pitchFamily="49" charset="-122"/>
                  <a:cs typeface="Times New Roman" panose="02020603050405020304" pitchFamily="18" charset="0"/>
                </a:rPr>
                <a:t>1</a:t>
              </a:r>
              <a:r>
                <a:rPr lang="zh-CN" altLang="en-US" sz="2200">
                  <a:ea typeface="楷体" panose="02010609060101010101" pitchFamily="49" charset="-122"/>
                  <a:cs typeface="Times New Roman" panose="02020603050405020304" pitchFamily="18" charset="0"/>
                </a:rPr>
                <a:t>。</a:t>
              </a:r>
              <a:endParaRPr lang="zh-CN" altLang="en-US" sz="2200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13671" name="Text Box 7"/>
          <p:cNvSpPr txBox="1">
            <a:spLocks noChangeArrowheads="1"/>
          </p:cNvSpPr>
          <p:nvPr/>
        </p:nvSpPr>
        <p:spPr bwMode="auto">
          <a:xfrm>
            <a:off x="539750" y="765175"/>
            <a:ext cx="7416800" cy="45720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next[</a:t>
            </a:r>
            <a:r>
              <a:rPr lang="en-US" altLang="zh-CN" i="1">
                <a:ea typeface="楷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]=</a:t>
            </a:r>
            <a:r>
              <a:rPr lang="en-US" altLang="zh-CN" i="1"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表示什么信息？</a:t>
            </a:r>
            <a:endParaRPr lang="zh-CN" altLang="en-US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3672" name="Text Box 8"/>
          <p:cNvSpPr txBox="1">
            <a:spLocks noChangeArrowheads="1"/>
          </p:cNvSpPr>
          <p:nvPr/>
        </p:nvSpPr>
        <p:spPr bwMode="auto">
          <a:xfrm>
            <a:off x="971550" y="1233488"/>
            <a:ext cx="7886730" cy="769441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 dirty="0">
                <a:ea typeface="楷体" panose="02010609060101010101" pitchFamily="49" charset="-122"/>
                <a:cs typeface="Times New Roman" panose="02020603050405020304" pitchFamily="18" charset="0"/>
              </a:rPr>
              <a:t>说明模式串</a:t>
            </a:r>
            <a:r>
              <a:rPr lang="en-US" altLang="zh-CN" sz="2200" dirty="0">
                <a:ea typeface="楷体" panose="02010609060101010101" pitchFamily="49" charset="-122"/>
                <a:cs typeface="Times New Roman" panose="02020603050405020304" pitchFamily="18" charset="0"/>
              </a:rPr>
              <a:t>t[</a:t>
            </a:r>
            <a:r>
              <a:rPr lang="en-US" altLang="zh-CN" sz="2200" i="1" dirty="0">
                <a:ea typeface="楷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lang="en-US" altLang="zh-CN" sz="2200" dirty="0">
                <a:ea typeface="楷体" panose="02010609060101010101" pitchFamily="49" charset="-122"/>
                <a:cs typeface="Times New Roman" panose="02020603050405020304" pitchFamily="18" charset="0"/>
              </a:rPr>
              <a:t>]</a:t>
            </a:r>
            <a:r>
              <a:rPr lang="zh-CN" altLang="en-US" sz="2200" dirty="0">
                <a:ea typeface="楷体" panose="02010609060101010101" pitchFamily="49" charset="-122"/>
                <a:cs typeface="Times New Roman" panose="02020603050405020304" pitchFamily="18" charset="0"/>
              </a:rPr>
              <a:t>之前有</a:t>
            </a:r>
            <a:r>
              <a:rPr lang="en-US" altLang="zh-CN" sz="2200" i="1" dirty="0"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zh-CN" altLang="en-US" sz="2200" dirty="0">
                <a:ea typeface="楷体" panose="02010609060101010101" pitchFamily="49" charset="-122"/>
                <a:cs typeface="Times New Roman" panose="02020603050405020304" pitchFamily="18" charset="0"/>
              </a:rPr>
              <a:t>个字符已成功匹配，下一</a:t>
            </a:r>
            <a:r>
              <a:rPr lang="zh-CN" altLang="en-US" sz="2200">
                <a:ea typeface="楷体" panose="02010609060101010101" pitchFamily="49" charset="-122"/>
                <a:cs typeface="Times New Roman" panose="02020603050405020304" pitchFamily="18" charset="0"/>
              </a:rPr>
              <a:t>趟应从</a:t>
            </a:r>
            <a:r>
              <a:rPr lang="en-US" altLang="zh-CN" sz="2200">
                <a:ea typeface="楷体" panose="02010609060101010101" pitchFamily="49" charset="-122"/>
                <a:cs typeface="Times New Roman" panose="02020603050405020304" pitchFamily="18" charset="0"/>
              </a:rPr>
              <a:t>t[</a:t>
            </a:r>
            <a:r>
              <a:rPr lang="en-US" altLang="zh-CN" sz="2200" i="1"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en-US" altLang="zh-CN" sz="2200" dirty="0">
                <a:ea typeface="楷体" panose="02010609060101010101" pitchFamily="49" charset="-122"/>
                <a:cs typeface="Times New Roman" panose="02020603050405020304" pitchFamily="18" charset="0"/>
              </a:rPr>
              <a:t>]</a:t>
            </a:r>
            <a:r>
              <a:rPr lang="zh-CN" altLang="en-US" sz="2200">
                <a:ea typeface="楷体" panose="02010609060101010101" pitchFamily="49" charset="-122"/>
                <a:cs typeface="Times New Roman" panose="02020603050405020304" pitchFamily="18" charset="0"/>
              </a:rPr>
              <a:t>开始匹配。</a:t>
            </a:r>
            <a:endParaRPr lang="zh-CN" altLang="en-US" sz="2200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3673" name="Text Box 9"/>
          <p:cNvSpPr txBox="1">
            <a:spLocks noChangeArrowheads="1"/>
          </p:cNvSpPr>
          <p:nvPr/>
        </p:nvSpPr>
        <p:spPr bwMode="auto">
          <a:xfrm>
            <a:off x="1042988" y="2565400"/>
            <a:ext cx="1944687" cy="45720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i="1" dirty="0"/>
              <a:t>a</a:t>
            </a:r>
            <a:r>
              <a:rPr lang="zh-CN" altLang="en-US" i="1" dirty="0"/>
              <a:t>　</a:t>
            </a:r>
            <a:r>
              <a:rPr lang="en-US" altLang="zh-CN" i="1" dirty="0"/>
              <a:t>a</a:t>
            </a:r>
            <a:r>
              <a:rPr lang="zh-CN" altLang="en-US" i="1" dirty="0"/>
              <a:t>　</a:t>
            </a:r>
            <a:r>
              <a:rPr lang="en-US" altLang="zh-CN" i="1" dirty="0">
                <a:solidFill>
                  <a:srgbClr val="FF3300"/>
                </a:solidFill>
              </a:rPr>
              <a:t>a</a:t>
            </a:r>
            <a:r>
              <a:rPr lang="zh-CN" altLang="en-US" i="1" dirty="0"/>
              <a:t>　</a:t>
            </a:r>
            <a:r>
              <a:rPr lang="en-US" altLang="zh-CN" i="1" dirty="0"/>
              <a:t>b</a:t>
            </a:r>
            <a:endParaRPr lang="en-US" altLang="zh-CN" i="1" dirty="0"/>
          </a:p>
        </p:txBody>
      </p:sp>
      <p:sp>
        <p:nvSpPr>
          <p:cNvPr id="113674" name="Text Box 10"/>
          <p:cNvSpPr txBox="1">
            <a:spLocks noChangeArrowheads="1"/>
          </p:cNvSpPr>
          <p:nvPr/>
        </p:nvSpPr>
        <p:spPr bwMode="auto">
          <a:xfrm>
            <a:off x="1052513" y="3311525"/>
            <a:ext cx="1439862" cy="45720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i="1" dirty="0"/>
              <a:t>a</a:t>
            </a:r>
            <a:r>
              <a:rPr lang="zh-CN" altLang="en-US" i="1" dirty="0"/>
              <a:t>　</a:t>
            </a:r>
            <a:r>
              <a:rPr lang="en-US" altLang="zh-CN" i="1" dirty="0"/>
              <a:t>a</a:t>
            </a:r>
            <a:r>
              <a:rPr lang="zh-CN" altLang="en-US" i="1" dirty="0"/>
              <a:t>　</a:t>
            </a:r>
            <a:r>
              <a:rPr lang="en-US" altLang="zh-CN" i="1" dirty="0"/>
              <a:t>b</a:t>
            </a:r>
            <a:endParaRPr lang="en-US" altLang="zh-CN" i="1" dirty="0"/>
          </a:p>
        </p:txBody>
      </p:sp>
      <p:sp>
        <p:nvSpPr>
          <p:cNvPr id="113675" name="Line 11"/>
          <p:cNvSpPr>
            <a:spLocks noChangeShapeType="1"/>
          </p:cNvSpPr>
          <p:nvPr/>
        </p:nvSpPr>
        <p:spPr bwMode="auto">
          <a:xfrm>
            <a:off x="2136775" y="2997200"/>
            <a:ext cx="0" cy="360363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13676" name="Line 12"/>
          <p:cNvSpPr>
            <a:spLocks noChangeShapeType="1"/>
          </p:cNvSpPr>
          <p:nvPr/>
        </p:nvSpPr>
        <p:spPr bwMode="auto">
          <a:xfrm>
            <a:off x="2038350" y="3154363"/>
            <a:ext cx="217488" cy="71437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13677" name="Line 13"/>
          <p:cNvSpPr>
            <a:spLocks noChangeShapeType="1"/>
          </p:cNvSpPr>
          <p:nvPr/>
        </p:nvSpPr>
        <p:spPr bwMode="auto">
          <a:xfrm flipV="1">
            <a:off x="2119313" y="3733800"/>
            <a:ext cx="0" cy="217488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13678" name="Text Box 14"/>
          <p:cNvSpPr txBox="1">
            <a:spLocks noChangeArrowheads="1"/>
          </p:cNvSpPr>
          <p:nvPr/>
        </p:nvSpPr>
        <p:spPr bwMode="auto">
          <a:xfrm>
            <a:off x="1509713" y="3967163"/>
            <a:ext cx="1295400" cy="396875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/>
              <a:t>next[2]=1</a:t>
            </a:r>
            <a:endParaRPr lang="en-US" altLang="zh-CN" sz="2000"/>
          </a:p>
        </p:txBody>
      </p:sp>
      <p:grpSp>
        <p:nvGrpSpPr>
          <p:cNvPr id="113688" name="Group 24"/>
          <p:cNvGrpSpPr/>
          <p:nvPr/>
        </p:nvGrpSpPr>
        <p:grpSpPr bwMode="auto">
          <a:xfrm>
            <a:off x="2687638" y="2565400"/>
            <a:ext cx="3900487" cy="1558925"/>
            <a:chOff x="1693" y="1616"/>
            <a:chExt cx="2457" cy="982"/>
          </a:xfrm>
        </p:grpSpPr>
        <p:sp>
          <p:nvSpPr>
            <p:cNvPr id="113679" name="AutoShape 15"/>
            <p:cNvSpPr>
              <a:spLocks noChangeArrowheads="1"/>
            </p:cNvSpPr>
            <p:nvPr/>
          </p:nvSpPr>
          <p:spPr bwMode="auto">
            <a:xfrm>
              <a:off x="2200" y="1979"/>
              <a:ext cx="544" cy="227"/>
            </a:xfrm>
            <a:prstGeom prst="rightArrow">
              <a:avLst>
                <a:gd name="adj1" fmla="val 50000"/>
                <a:gd name="adj2" fmla="val 59912"/>
              </a:avLst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680" name="Text Box 16"/>
            <p:cNvSpPr txBox="1">
              <a:spLocks noChangeArrowheads="1"/>
            </p:cNvSpPr>
            <p:nvPr/>
          </p:nvSpPr>
          <p:spPr bwMode="auto">
            <a:xfrm>
              <a:off x="2925" y="1616"/>
              <a:ext cx="1225" cy="288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i="1" dirty="0"/>
                <a:t>a</a:t>
              </a:r>
              <a:r>
                <a:rPr lang="zh-CN" altLang="en-US" i="1" dirty="0"/>
                <a:t>　</a:t>
              </a:r>
              <a:r>
                <a:rPr lang="en-US" altLang="zh-CN" i="1" dirty="0"/>
                <a:t>a</a:t>
              </a:r>
              <a:r>
                <a:rPr lang="zh-CN" altLang="en-US" i="1" dirty="0"/>
                <a:t>　</a:t>
              </a:r>
              <a:r>
                <a:rPr lang="en-US" altLang="zh-CN" i="1" dirty="0">
                  <a:solidFill>
                    <a:srgbClr val="FF3300"/>
                  </a:solidFill>
                </a:rPr>
                <a:t>a</a:t>
              </a:r>
              <a:r>
                <a:rPr lang="zh-CN" altLang="en-US" i="1" dirty="0"/>
                <a:t>　</a:t>
              </a:r>
              <a:r>
                <a:rPr lang="en-US" altLang="zh-CN" i="1" dirty="0"/>
                <a:t>b</a:t>
              </a:r>
              <a:endParaRPr lang="en-US" altLang="zh-CN" i="1" dirty="0"/>
            </a:p>
          </p:txBody>
        </p:sp>
        <p:sp>
          <p:nvSpPr>
            <p:cNvPr id="113681" name="Text Box 17"/>
            <p:cNvSpPr txBox="1">
              <a:spLocks noChangeArrowheads="1"/>
            </p:cNvSpPr>
            <p:nvPr/>
          </p:nvSpPr>
          <p:spPr bwMode="auto">
            <a:xfrm>
              <a:off x="3198" y="2086"/>
              <a:ext cx="907" cy="288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i="1" dirty="0"/>
                <a:t>a</a:t>
              </a:r>
              <a:r>
                <a:rPr lang="zh-CN" altLang="en-US" i="1" dirty="0"/>
                <a:t>　</a:t>
              </a:r>
              <a:r>
                <a:rPr lang="en-US" altLang="zh-CN" i="1" dirty="0">
                  <a:solidFill>
                    <a:srgbClr val="FF3300"/>
                  </a:solidFill>
                </a:rPr>
                <a:t>a</a:t>
              </a:r>
              <a:r>
                <a:rPr lang="zh-CN" altLang="en-US" i="1" dirty="0"/>
                <a:t>　</a:t>
              </a:r>
              <a:r>
                <a:rPr lang="en-US" altLang="zh-CN" i="1" dirty="0"/>
                <a:t>b</a:t>
              </a:r>
              <a:endParaRPr lang="en-US" altLang="zh-CN" i="1" dirty="0"/>
            </a:p>
          </p:txBody>
        </p:sp>
        <p:sp>
          <p:nvSpPr>
            <p:cNvPr id="113686" name="Line 22"/>
            <p:cNvSpPr>
              <a:spLocks noChangeShapeType="1"/>
            </p:cNvSpPr>
            <p:nvPr/>
          </p:nvSpPr>
          <p:spPr bwMode="auto">
            <a:xfrm flipV="1">
              <a:off x="1693" y="2324"/>
              <a:ext cx="1809" cy="274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5467356" y="2617782"/>
            <a:ext cx="461966" cy="1168408"/>
            <a:chOff x="5467356" y="2617782"/>
            <a:chExt cx="461966" cy="1168408"/>
          </a:xfrm>
        </p:grpSpPr>
        <p:sp>
          <p:nvSpPr>
            <p:cNvPr id="20" name="椭圆 19"/>
            <p:cNvSpPr/>
            <p:nvPr/>
          </p:nvSpPr>
          <p:spPr bwMode="auto">
            <a:xfrm>
              <a:off x="5500694" y="2617782"/>
              <a:ext cx="428628" cy="42862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miter lim="800000"/>
            </a:ln>
            <a:effectLst/>
          </p:spPr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 bwMode="auto">
            <a:xfrm>
              <a:off x="5467356" y="3357562"/>
              <a:ext cx="428628" cy="42862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miter lim="800000"/>
            </a:ln>
            <a:effectLst/>
          </p:spPr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4" name="直接连接符 23"/>
            <p:cNvCxnSpPr>
              <a:stCxn id="20" idx="4"/>
              <a:endCxn id="21" idx="0"/>
            </p:cNvCxnSpPr>
            <p:nvPr/>
          </p:nvCxnSpPr>
          <p:spPr>
            <a:xfrm rot="5400000">
              <a:off x="5542763" y="3185317"/>
              <a:ext cx="311152" cy="33338"/>
            </a:xfrm>
            <a:prstGeom prst="line">
              <a:avLst/>
            </a:prstGeom>
            <a:ln w="38100">
              <a:solidFill>
                <a:srgbClr val="008000"/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1058838" y="2214554"/>
            <a:ext cx="19288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>
                <a:solidFill>
                  <a:srgbClr val="7030A0"/>
                </a:solidFill>
              </a:rPr>
              <a:t>0     1      2     3</a:t>
            </a:r>
            <a:endParaRPr lang="zh-CN" altLang="en-US" sz="2000">
              <a:solidFill>
                <a:srgbClr val="7030A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28596" y="2571744"/>
            <a:ext cx="428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s:</a:t>
            </a:r>
            <a:endParaRPr lang="zh-CN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428596" y="3298824"/>
            <a:ext cx="428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t:</a:t>
            </a:r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F85F6-1345-43BE-BA4E-0A381462F2EF}" type="slidenum">
              <a:rPr lang="en-US" altLang="zh-CN" smtClean="0"/>
            </a:fld>
            <a:r>
              <a:rPr lang="en-US" altLang="zh-CN"/>
              <a:t>/29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3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13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2"/>
          <p:cNvSpPr txBox="1">
            <a:spLocks noChangeArrowheads="1"/>
          </p:cNvSpPr>
          <p:nvPr/>
        </p:nvSpPr>
        <p:spPr bwMode="auto">
          <a:xfrm>
            <a:off x="533400" y="871538"/>
            <a:ext cx="5253046" cy="3603652"/>
          </a:xfrm>
          <a:prstGeom prst="rect">
            <a:avLst/>
          </a:prstGeom>
          <a:scene3d>
            <a:camera prst="perspectiveRight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08000" rIns="180000" bIns="108000">
            <a:spAutoFit/>
          </a:bodyPr>
          <a:lstStyle/>
          <a:p>
            <a:pPr algn="l"/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void </a:t>
            </a:r>
            <a:r>
              <a:rPr kumimoji="1" lang="en-US" altLang="zh-CN" sz="2000" dirty="0" err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GetNext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SqString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t,int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next[])	 </a:t>
            </a:r>
            <a:endParaRPr kumimoji="1" lang="en-US" altLang="zh-CN" sz="2000" dirty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     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k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</a:t>
            </a:r>
            <a:endParaRPr kumimoji="1" lang="en-US" altLang="zh-CN" sz="2000" dirty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j=</a:t>
            </a:r>
            <a:r>
              <a:rPr kumimoji="1" lang="en-US" altLang="zh-CN" sz="200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  k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=-</a:t>
            </a:r>
            <a:r>
              <a:rPr kumimoji="1" lang="en-US" altLang="zh-CN" sz="200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  next[0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]=-1;</a:t>
            </a:r>
            <a:endParaRPr kumimoji="1" lang="en-US" altLang="zh-CN" sz="2000" dirty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while (j&lt;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t.length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-1)</a:t>
            </a:r>
            <a:endParaRPr kumimoji="1" lang="en-US" altLang="zh-CN" sz="2000" dirty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{	if (k==-1 || 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t.data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[j]==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t.data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[k])</a:t>
            </a:r>
            <a:endParaRPr kumimoji="1" lang="en-US" altLang="zh-CN" sz="2000" dirty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{      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j++; k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++;</a:t>
            </a:r>
            <a:endParaRPr kumimoji="1" lang="en-US" altLang="zh-CN" sz="2000" dirty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     next[j]=k;</a:t>
            </a:r>
            <a:endParaRPr kumimoji="1" lang="en-US" altLang="zh-CN" sz="2000" dirty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}</a:t>
            </a:r>
            <a:endParaRPr kumimoji="1" lang="en-US" altLang="zh-CN" sz="2000" dirty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else  k=next[k];</a:t>
            </a:r>
            <a:endParaRPr kumimoji="1" lang="en-US" altLang="zh-CN" sz="2000" dirty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}</a:t>
            </a:r>
            <a:endParaRPr kumimoji="1" lang="en-US" altLang="zh-CN" sz="2000" dirty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  <a:endParaRPr kumimoji="1" lang="en-US" altLang="zh-CN" sz="2000" dirty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0114" name="Text Box 2"/>
          <p:cNvSpPr txBox="1">
            <a:spLocks noChangeArrowheads="1"/>
          </p:cNvSpPr>
          <p:nvPr/>
        </p:nvSpPr>
        <p:spPr bwMode="auto">
          <a:xfrm>
            <a:off x="611188" y="188913"/>
            <a:ext cx="42481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/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由模式串</a:t>
            </a:r>
            <a:r>
              <a:rPr kumimoji="1"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求</a:t>
            </a:r>
            <a:r>
              <a:rPr kumimoji="1"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next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值的算法：</a:t>
            </a:r>
            <a:endParaRPr lang="zh-CN" altLang="en-US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F85F6-1345-43BE-BA4E-0A381462F2EF}" type="slidenum">
              <a:rPr lang="en-US" altLang="zh-CN" smtClean="0"/>
            </a:fld>
            <a:r>
              <a:rPr lang="en-US" altLang="zh-CN"/>
              <a:t>/29</a:t>
            </a:r>
            <a:endParaRPr lang="en-US" altLang="zh-C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ext Box 2"/>
          <p:cNvSpPr txBox="1">
            <a:spLocks noChangeArrowheads="1"/>
          </p:cNvSpPr>
          <p:nvPr/>
        </p:nvSpPr>
        <p:spPr bwMode="auto">
          <a:xfrm>
            <a:off x="733428" y="1055448"/>
            <a:ext cx="7624786" cy="5142534"/>
          </a:xfrm>
          <a:prstGeom prst="rect">
            <a:avLst/>
          </a:prstGeom>
          <a:scene3d>
            <a:camera prst="perspectiveRight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08000" rIns="180000" bIns="108000">
            <a:spAutoFit/>
          </a:bodyPr>
          <a:lstStyle/>
          <a:p>
            <a:pPr algn="l"/>
            <a:r>
              <a:rPr kumimoji="1" lang="en-US" altLang="zh-CN" sz="2000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 err="1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KMPIndex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SqString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s,SqString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t) </a:t>
            </a:r>
            <a:endParaRPr kumimoji="1" lang="en-US" altLang="zh-CN" sz="2000" dirty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     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next[</a:t>
            </a:r>
            <a:r>
              <a:rPr kumimoji="1" lang="en-US" altLang="zh-CN" sz="200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MaxSize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], i=0, j=0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</a:t>
            </a:r>
            <a:endParaRPr kumimoji="1" lang="en-US" altLang="zh-CN" sz="2000" dirty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GetNext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t,</a:t>
            </a:r>
            <a:r>
              <a:rPr kumimoji="1" lang="en-US" altLang="zh-CN" sz="2000" dirty="0" err="1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next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);</a:t>
            </a:r>
            <a:endParaRPr kumimoji="1" lang="en-US" altLang="zh-CN" sz="2000" dirty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while (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&lt;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s.length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&amp;&amp; j&lt;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t.length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</a:t>
            </a:r>
            <a:endParaRPr kumimoji="1" lang="en-US" altLang="zh-CN" sz="2000" dirty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{  </a:t>
            </a:r>
            <a:endParaRPr kumimoji="1" lang="en-US" altLang="zh-CN" sz="2000" dirty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 if (j==-1 || 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s.data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[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]==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t.data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[j]) </a:t>
            </a:r>
            <a:endParaRPr kumimoji="1" lang="en-US" altLang="zh-CN" sz="2000" dirty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{    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++;</a:t>
            </a:r>
            <a:endParaRPr kumimoji="1" lang="en-US" altLang="zh-CN" sz="2000" dirty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   j++;			</a:t>
            </a:r>
            <a:r>
              <a:rPr kumimoji="1" lang="en-US" altLang="zh-CN" sz="200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//i</a:t>
            </a:r>
            <a:r>
              <a:rPr kumimoji="1" lang="zh-CN" altLang="en-US" sz="200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kumimoji="1" lang="en-US" altLang="zh-CN" sz="200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各增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endParaRPr kumimoji="1" lang="en-US" altLang="zh-CN" sz="2000" dirty="0">
              <a:solidFill>
                <a:srgbClr val="00B0F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}</a:t>
            </a:r>
            <a:endParaRPr kumimoji="1" lang="en-US" altLang="zh-CN" sz="2000" dirty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else   j=next[j]; 		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kumimoji="1" lang="en-US" altLang="zh-CN" sz="2000" err="1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zh-CN" altLang="en-US" sz="200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不变，</a:t>
            </a:r>
            <a:r>
              <a:rPr kumimoji="1" lang="en-US" altLang="zh-CN" sz="200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后退</a:t>
            </a:r>
            <a:endParaRPr kumimoji="1" lang="zh-CN" altLang="en-US" sz="2000" dirty="0">
              <a:solidFill>
                <a:srgbClr val="00B0F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kumimoji="1" lang="zh-CN" altLang="en-US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  <a:endParaRPr kumimoji="1" lang="en-US" altLang="zh-CN" sz="2000" dirty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if (j&gt;=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t.length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endParaRPr kumimoji="1" lang="en-US" altLang="zh-CN" sz="2000" dirty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return(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i-t.length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);		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返回匹配模式串的首字符下标</a:t>
            </a:r>
            <a:endParaRPr kumimoji="1" lang="zh-CN" altLang="en-US" sz="2000" dirty="0">
              <a:solidFill>
                <a:srgbClr val="00B0F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kumimoji="1" lang="zh-CN" altLang="en-US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else</a:t>
            </a:r>
            <a:endParaRPr kumimoji="1" lang="en-US" altLang="zh-CN" sz="2000" dirty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return(-1);	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kumimoji="1" lang="en-US" altLang="zh-CN" sz="200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返回不匹配标志</a:t>
            </a:r>
            <a:endParaRPr kumimoji="1" lang="zh-CN" altLang="en-US" sz="2000" dirty="0">
              <a:solidFill>
                <a:srgbClr val="00B0F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  <a:endParaRPr kumimoji="1" lang="en-US" altLang="zh-CN" sz="2000" dirty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6564" name="Text Box 4"/>
          <p:cNvSpPr txBox="1">
            <a:spLocks noChangeArrowheads="1"/>
          </p:cNvSpPr>
          <p:nvPr/>
        </p:nvSpPr>
        <p:spPr bwMode="auto">
          <a:xfrm>
            <a:off x="500034" y="142852"/>
            <a:ext cx="2232025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/>
            <a:r>
              <a:rPr kumimoji="1" lang="en-US" altLang="zh-CN" dirty="0" err="1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KMP</a:t>
            </a:r>
            <a:r>
              <a:rPr kumimoji="1" lang="zh-CN" altLang="en-US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算法：</a:t>
            </a:r>
            <a:endParaRPr lang="zh-CN" altLang="en-US" dirty="0">
              <a:solidFill>
                <a:srgbClr val="FF3300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714348" y="2719124"/>
            <a:ext cx="7500990" cy="2257498"/>
            <a:chOff x="285720" y="1928802"/>
            <a:chExt cx="7500990" cy="2257498"/>
          </a:xfrm>
          <a:scene3d>
            <a:camera prst="perspectiveRight"/>
            <a:lightRig rig="threePt" dir="t"/>
          </a:scene3d>
        </p:grpSpPr>
        <p:sp>
          <p:nvSpPr>
            <p:cNvPr id="5" name="矩形 4"/>
            <p:cNvSpPr/>
            <p:nvPr/>
          </p:nvSpPr>
          <p:spPr>
            <a:xfrm>
              <a:off x="1142976" y="1928802"/>
              <a:ext cx="6643734" cy="1214446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" name="直接箭头连接符 5"/>
            <p:cNvCxnSpPr/>
            <p:nvPr/>
          </p:nvCxnSpPr>
          <p:spPr>
            <a:xfrm rot="5400000">
              <a:off x="2211736" y="3503248"/>
              <a:ext cx="720000" cy="1588"/>
            </a:xfrm>
            <a:prstGeom prst="straightConnector1">
              <a:avLst/>
            </a:prstGeom>
            <a:ln w="38100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285720" y="3786190"/>
              <a:ext cx="67151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dirty="0">
                  <a:latin typeface="楷体" panose="02010609060101010101" pitchFamily="49" charset="-122"/>
                  <a:ea typeface="楷体" panose="02010609060101010101" pitchFamily="49" charset="-122"/>
                </a:rPr>
                <a:t>没有有用信息或两个字符相等时，继续比较后面的字符</a:t>
              </a:r>
              <a:endPara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500166" y="3866952"/>
            <a:ext cx="4786346" cy="1543118"/>
            <a:chOff x="1071538" y="3429000"/>
            <a:chExt cx="4786346" cy="1543118"/>
          </a:xfrm>
          <a:scene3d>
            <a:camera prst="perspectiveBelow"/>
            <a:lightRig rig="threePt" dir="t"/>
          </a:scene3d>
        </p:grpSpPr>
        <p:sp>
          <p:nvSpPr>
            <p:cNvPr id="8" name="矩形 7"/>
            <p:cNvSpPr/>
            <p:nvPr/>
          </p:nvSpPr>
          <p:spPr>
            <a:xfrm>
              <a:off x="1130276" y="3429000"/>
              <a:ext cx="4727608" cy="42862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" name="直接箭头连接符 9"/>
            <p:cNvCxnSpPr>
              <a:stCxn id="8" idx="2"/>
            </p:cNvCxnSpPr>
            <p:nvPr/>
          </p:nvCxnSpPr>
          <p:spPr>
            <a:xfrm rot="5400000">
              <a:off x="3079708" y="4164050"/>
              <a:ext cx="720795" cy="107950"/>
            </a:xfrm>
            <a:prstGeom prst="straightConnector1">
              <a:avLst/>
            </a:prstGeom>
            <a:ln w="38100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1071538" y="4572008"/>
              <a:ext cx="471490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dirty="0">
                  <a:latin typeface="楷体" panose="02010609060101010101" pitchFamily="49" charset="-122"/>
                  <a:ea typeface="楷体" panose="02010609060101010101" pitchFamily="49" charset="-122"/>
                </a:rPr>
                <a:t>主串位置不变，子串重新定位（右移）</a:t>
              </a:r>
              <a:endPara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F85F6-1345-43BE-BA4E-0A381462F2EF}" type="slidenum">
              <a:rPr lang="en-US" altLang="zh-CN" smtClean="0"/>
            </a:fld>
            <a:r>
              <a:rPr lang="en-US" altLang="zh-CN"/>
              <a:t>/29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ext Box 2"/>
          <p:cNvSpPr txBox="1">
            <a:spLocks noChangeArrowheads="1"/>
          </p:cNvSpPr>
          <p:nvPr/>
        </p:nvSpPr>
        <p:spPr bwMode="auto">
          <a:xfrm>
            <a:off x="381000" y="1219200"/>
            <a:ext cx="8153400" cy="30469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spcBef>
                <a:spcPct val="50000"/>
              </a:spcBef>
            </a:pPr>
            <a:r>
              <a:rPr kumimoji="1"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       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设串</a:t>
            </a:r>
            <a:r>
              <a:rPr kumimoji="1"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的长度为</a:t>
            </a:r>
            <a:r>
              <a:rPr kumimoji="1" lang="en-US" altLang="zh-CN" i="1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，串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长度为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kumimoji="1" lang="zh-CN" altLang="en-US" dirty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40000"/>
              </a:lnSpc>
              <a:spcBef>
                <a:spcPct val="50000"/>
              </a:spcBef>
            </a:pP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        在</a:t>
            </a:r>
            <a:r>
              <a:rPr kumimoji="1" lang="en-US" altLang="zh-CN" dirty="0" err="1">
                <a:ea typeface="楷体" panose="02010609060101010101" pitchFamily="49" charset="-122"/>
                <a:cs typeface="Times New Roman" panose="02020603050405020304" pitchFamily="18" charset="0"/>
              </a:rPr>
              <a:t>KMP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算法中求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next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数组的时间复杂度为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O(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，在后面的匹配中因主串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的下标不减即</a:t>
            </a:r>
            <a:r>
              <a:rPr kumimoji="1" lang="zh-CN" altLang="en-US" dirty="0">
                <a:solidFill>
                  <a:srgbClr val="C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不回溯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，比较次数可记为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，所以</a:t>
            </a:r>
            <a:r>
              <a:rPr kumimoji="1" lang="en-US" altLang="zh-CN" dirty="0" err="1">
                <a:ea typeface="楷体" panose="02010609060101010101" pitchFamily="49" charset="-122"/>
                <a:cs typeface="Times New Roman" panose="02020603050405020304" pitchFamily="18" charset="0"/>
              </a:rPr>
              <a:t>KMP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算法</a:t>
            </a:r>
            <a:r>
              <a:rPr kumimoji="1" lang="zh-CN" altLang="en-US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平均时间复杂度为</a:t>
            </a:r>
            <a:r>
              <a:rPr kumimoji="1" lang="en-US" altLang="zh-CN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O(</a:t>
            </a:r>
            <a:r>
              <a:rPr kumimoji="1" lang="en-US" altLang="zh-CN" i="1" dirty="0" err="1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zh-CN" dirty="0" err="1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+</a:t>
            </a:r>
            <a:r>
              <a:rPr kumimoji="1" lang="en-US" altLang="zh-CN" i="1" dirty="0" err="1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kumimoji="1" lang="en-US" altLang="zh-CN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kumimoji="1" lang="en-US" altLang="zh-CN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40000"/>
              </a:lnSpc>
              <a:spcBef>
                <a:spcPct val="50000"/>
              </a:spcBef>
            </a:pPr>
            <a:r>
              <a:rPr kumimoji="1"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       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最坏的</a:t>
            </a:r>
            <a:r>
              <a:rPr kumimoji="1" lang="zh-CN" altLang="en-US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时间复杂度为</a:t>
            </a:r>
            <a:r>
              <a:rPr kumimoji="1" lang="en-US" altLang="zh-CN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O(</a:t>
            </a:r>
            <a:r>
              <a:rPr kumimoji="1" lang="en-US" altLang="zh-CN" i="1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 </a:t>
            </a:r>
            <a:r>
              <a:rPr kumimoji="1" lang="en-US" altLang="zh-CN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×</a:t>
            </a:r>
            <a:r>
              <a:rPr kumimoji="1" lang="en-US" altLang="zh-CN" i="1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m</a:t>
            </a:r>
            <a:r>
              <a:rPr kumimoji="1" lang="en-US" altLang="zh-CN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kumimoji="1" lang="zh-CN" altLang="en-US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1472" y="642918"/>
            <a:ext cx="2643206" cy="46166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KMP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算法分析</a:t>
            </a:r>
            <a:endParaRPr lang="zh-CN" altLang="en-US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F85F6-1345-43BE-BA4E-0A381462F2EF}" type="slidenum">
              <a:rPr lang="en-US" altLang="zh-CN" smtClean="0"/>
            </a:fld>
            <a:r>
              <a:rPr lang="en-US" altLang="zh-CN"/>
              <a:t>/29</a:t>
            </a:r>
            <a:endParaRPr lang="en-US" altLang="zh-C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285728"/>
            <a:ext cx="8501122" cy="22927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altLang="zh-CN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      </a:t>
            </a:r>
            <a:r>
              <a:rPr lang="en-US" altLang="zh-CN" sz="280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【</a:t>
            </a:r>
            <a:r>
              <a:rPr lang="zh-CN" altLang="en-US" sz="280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例（补充）</a:t>
            </a:r>
            <a:r>
              <a:rPr lang="en-US" altLang="zh-CN" sz="280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】 </a:t>
            </a:r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已知字符串</a:t>
            </a:r>
            <a:r>
              <a:rPr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为“</a:t>
            </a:r>
            <a:r>
              <a:rPr lang="en-US" altLang="zh-CN" i="1">
                <a:ea typeface="楷体" panose="02010609060101010101" pitchFamily="49" charset="-122"/>
                <a:cs typeface="Times New Roman" panose="02020603050405020304" pitchFamily="18" charset="0"/>
              </a:rPr>
              <a:t>abaabaabacacaabaabcc</a:t>
            </a:r>
            <a:r>
              <a:rPr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”</a:t>
            </a:r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，模式串</a:t>
            </a:r>
            <a:r>
              <a:rPr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为“</a:t>
            </a:r>
            <a:r>
              <a:rPr lang="en-US" altLang="zh-CN" i="1">
                <a:ea typeface="楷体" panose="02010609060101010101" pitchFamily="49" charset="-122"/>
                <a:cs typeface="Times New Roman" panose="02020603050405020304" pitchFamily="18" charset="0"/>
              </a:rPr>
              <a:t>abaabc</a:t>
            </a:r>
            <a:r>
              <a:rPr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”</a:t>
            </a:r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，采用</a:t>
            </a:r>
            <a:r>
              <a:rPr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KMP</a:t>
            </a:r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算法进行匹配，第一次出现“失配”</a:t>
            </a:r>
            <a:r>
              <a:rPr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(s[</a:t>
            </a:r>
            <a:r>
              <a:rPr lang="en-US" altLang="zh-CN" i="1"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] != t[</a:t>
            </a:r>
            <a:r>
              <a:rPr lang="en-US" altLang="zh-CN" i="1">
                <a:ea typeface="楷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])</a:t>
            </a:r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时，</a:t>
            </a:r>
            <a:r>
              <a:rPr lang="en-US" altLang="zh-CN" i="1"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i="1">
                <a:ea typeface="楷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=5</a:t>
            </a:r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，则下次开始匹配时，</a:t>
            </a:r>
            <a:r>
              <a:rPr lang="en-US" altLang="zh-CN" i="1"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i="1">
                <a:ea typeface="楷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的值分别是</a:t>
            </a:r>
            <a:r>
              <a:rPr lang="zh-CN" altLang="en-US" u="sng">
                <a:ea typeface="楷体" panose="02010609060101010101" pitchFamily="49" charset="-122"/>
                <a:cs typeface="Times New Roman" panose="02020603050405020304" pitchFamily="18" charset="0"/>
              </a:rPr>
              <a:t>          </a:t>
            </a:r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。 </a:t>
            </a:r>
            <a:endParaRPr lang="en-US" altLang="zh-CN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ts val="3500"/>
              </a:lnSpc>
            </a:pPr>
            <a:r>
              <a:rPr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       A.</a:t>
            </a:r>
            <a:r>
              <a:rPr lang="en-US" altLang="zh-CN" i="1"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=1</a:t>
            </a:r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i="1">
                <a:ea typeface="楷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=0      B.</a:t>
            </a:r>
            <a:r>
              <a:rPr lang="en-US" altLang="zh-CN" i="1"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=5</a:t>
            </a:r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i="1">
                <a:ea typeface="楷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=0       </a:t>
            </a:r>
            <a:r>
              <a:rPr lang="en-US" altLang="zh-CN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C.</a:t>
            </a:r>
            <a:r>
              <a:rPr lang="en-US" altLang="zh-CN" i="1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=5</a:t>
            </a:r>
            <a:r>
              <a:rPr lang="zh-CN" altLang="en-US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i="1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lang="en-US" altLang="zh-CN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=2</a:t>
            </a:r>
            <a:r>
              <a:rPr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      D.</a:t>
            </a:r>
            <a:r>
              <a:rPr lang="en-US" altLang="zh-CN" i="1"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=6</a:t>
            </a:r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i="1">
                <a:ea typeface="楷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=2</a:t>
            </a:r>
            <a:endParaRPr lang="zh-CN" altLang="en-US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1714480" y="3038773"/>
            <a:ext cx="5184775" cy="430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200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说明：本题</a:t>
            </a:r>
            <a:r>
              <a:rPr lang="zh-CN" altLang="en-US" sz="220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lang="en-US" altLang="zh-CN" sz="220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2015</a:t>
            </a:r>
            <a:r>
              <a:rPr lang="zh-CN" altLang="en-US" sz="220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年</a:t>
            </a:r>
            <a:r>
              <a:rPr lang="zh-CN" altLang="en-US" sz="2200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全国考研题 </a:t>
            </a:r>
            <a:endParaRPr lang="zh-CN" altLang="en-US" sz="2200" dirty="0">
              <a:solidFill>
                <a:srgbClr val="FF3300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2143108" y="3824591"/>
          <a:ext cx="4857783" cy="12801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00132"/>
                <a:gridCol w="714380"/>
                <a:gridCol w="642942"/>
                <a:gridCol w="571504"/>
                <a:gridCol w="642942"/>
                <a:gridCol w="571504"/>
                <a:gridCol w="71437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i="1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</a:t>
                      </a:r>
                      <a:endParaRPr lang="zh-CN" altLang="en-US" sz="2000" b="1" i="1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b="1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b="1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000" b="1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000" b="1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000" b="1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000" b="1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t[</a:t>
                      </a:r>
                      <a:r>
                        <a:rPr lang="en-US" altLang="zh-CN" sz="2000" b="1" i="1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altLang="zh-CN" sz="2000" b="1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</a:t>
                      </a:r>
                      <a:endParaRPr lang="zh-CN" altLang="en-US" sz="2000" b="1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2200" b="1" i="1">
                        <a:solidFill>
                          <a:srgbClr val="FF33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zh-CN" altLang="en-US" sz="2200" b="1" i="1">
                        <a:solidFill>
                          <a:srgbClr val="FF33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2200" b="1" i="1">
                        <a:solidFill>
                          <a:srgbClr val="FF33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2200" b="1" i="1">
                        <a:solidFill>
                          <a:srgbClr val="FF33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zh-CN" altLang="en-US" sz="2200" b="1" i="1">
                        <a:solidFill>
                          <a:srgbClr val="FF33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zh-CN" altLang="en-US" sz="2200" b="1" i="1">
                        <a:solidFill>
                          <a:srgbClr val="FF33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next[</a:t>
                      </a:r>
                      <a:r>
                        <a:rPr lang="en-US" altLang="zh-CN" sz="2000" b="1" i="1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altLang="zh-CN" sz="2000" b="1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</a:t>
                      </a:r>
                      <a:endParaRPr lang="zh-CN" altLang="en-US" sz="2000" b="1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rgbClr val="3333FF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altLang="zh-CN" sz="2000" b="1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b="1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b="1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b="1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b="1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b="1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>
                          <a:solidFill>
                            <a:srgbClr val="FF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400" b="1">
                        <a:solidFill>
                          <a:srgbClr val="FF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1643042" y="5681979"/>
            <a:ext cx="1000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选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F85F6-1345-43BE-BA4E-0A381462F2EF}" type="slidenum">
              <a:rPr lang="en-US" altLang="zh-CN" smtClean="0"/>
            </a:fld>
            <a:r>
              <a:rPr lang="en-US" altLang="zh-CN"/>
              <a:t>/29</a:t>
            </a:r>
            <a:endParaRPr lang="en-US" altLang="zh-C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2"/>
          <p:cNvSpPr txBox="1">
            <a:spLocks noChangeArrowheads="1"/>
          </p:cNvSpPr>
          <p:nvPr/>
        </p:nvSpPr>
        <p:spPr bwMode="auto">
          <a:xfrm>
            <a:off x="1357290" y="1285860"/>
            <a:ext cx="6000792" cy="1435160"/>
          </a:xfrm>
          <a:prstGeom prst="rect">
            <a:avLst/>
          </a:prstGeom>
          <a:scene3d>
            <a:camera prst="perspectiveRelaxedModerately"/>
            <a:lightRig rig="threePt" dir="t"/>
          </a:scene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144000" tIns="144000" rIns="144000" bIns="180000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思考题</a:t>
            </a:r>
            <a:r>
              <a:rPr kumimoji="1" lang="en-US" altLang="zh-CN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endParaRPr kumimoji="1" lang="en-US" altLang="zh-CN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kumimoji="1" lang="zh-CN" altLang="en-US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上述</a:t>
            </a:r>
            <a:r>
              <a:rPr kumimoji="1" lang="en-US" altLang="zh-CN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KMP</a:t>
            </a:r>
            <a:r>
              <a:rPr kumimoji="1" lang="zh-CN" altLang="en-US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算法仍然存在什么缺陷</a:t>
            </a:r>
            <a:r>
              <a:rPr lang="zh-CN" altLang="en-US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？</a:t>
            </a:r>
            <a:endParaRPr kumimoji="1" lang="zh-CN" altLang="en-US" dirty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9398" name="Rectangle 6"/>
          <p:cNvSpPr>
            <a:spLocks noChangeArrowheads="1"/>
          </p:cNvSpPr>
          <p:nvPr/>
        </p:nvSpPr>
        <p:spPr bwMode="auto">
          <a:xfrm>
            <a:off x="0" y="2801938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F85F6-1345-43BE-BA4E-0A381462F2EF}" type="slidenum">
              <a:rPr lang="en-US" altLang="zh-CN" smtClean="0"/>
            </a:fld>
            <a:r>
              <a:rPr lang="en-US" altLang="zh-CN"/>
              <a:t>/29</a:t>
            </a:r>
            <a:endParaRPr lang="en-US" altLang="zh-C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Text Box 3"/>
          <p:cNvSpPr txBox="1">
            <a:spLocks noChangeArrowheads="1"/>
          </p:cNvSpPr>
          <p:nvPr/>
        </p:nvSpPr>
        <p:spPr bwMode="auto">
          <a:xfrm>
            <a:off x="571472" y="357166"/>
            <a:ext cx="8229600" cy="105259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         设目标串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s=“</a:t>
            </a:r>
            <a:r>
              <a:rPr kumimoji="1" lang="en-US" altLang="zh-CN" i="1" dirty="0" err="1">
                <a:ea typeface="楷体" panose="02010609060101010101" pitchFamily="49" charset="-122"/>
                <a:cs typeface="Times New Roman" panose="02020603050405020304" pitchFamily="18" charset="0"/>
              </a:rPr>
              <a:t>aaabaaaab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”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，模式串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t=“</a:t>
            </a:r>
            <a:r>
              <a:rPr kumimoji="1" lang="en-US" altLang="zh-CN" i="1" dirty="0" err="1">
                <a:ea typeface="楷体" panose="02010609060101010101" pitchFamily="49" charset="-122"/>
                <a:cs typeface="Times New Roman" panose="02020603050405020304" pitchFamily="18" charset="0"/>
              </a:rPr>
              <a:t>aaaab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”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r>
              <a:rPr kumimoji="1" lang="en-US" altLang="zh-CN" dirty="0" err="1">
                <a:ea typeface="楷体" panose="02010609060101010101" pitchFamily="49" charset="-122"/>
                <a:cs typeface="Times New Roman" panose="02020603050405020304" pitchFamily="18" charset="0"/>
              </a:rPr>
              <a:t>KMP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模式匹配过程。</a:t>
            </a:r>
            <a:endParaRPr kumimoji="1" lang="zh-CN" altLang="en-US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500166" y="2526032"/>
          <a:ext cx="6096000" cy="12496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j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t[j]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2400" b="1" i="1" dirty="0">
                        <a:solidFill>
                          <a:srgbClr val="FF33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2400" b="1" i="1" dirty="0">
                        <a:solidFill>
                          <a:srgbClr val="FF33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2400" b="1" i="1" dirty="0">
                        <a:solidFill>
                          <a:srgbClr val="FF33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2400" b="1" i="1" dirty="0">
                        <a:solidFill>
                          <a:srgbClr val="FF33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b</a:t>
                      </a:r>
                      <a:endParaRPr lang="zh-CN" altLang="en-US" sz="2400" b="1" i="1" dirty="0">
                        <a:solidFill>
                          <a:srgbClr val="FF33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next[j]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714612" y="3424763"/>
            <a:ext cx="57150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>
                <a:latin typeface="+mn-ea"/>
                <a:ea typeface="+mn-ea"/>
              </a:rPr>
              <a:t>-</a:t>
            </a:r>
            <a:r>
              <a:rPr lang="en-US" altLang="zh-CN" sz="2000" dirty="0"/>
              <a:t>1</a:t>
            </a:r>
            <a:endParaRPr lang="zh-CN" alt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3786182" y="3424763"/>
            <a:ext cx="57150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/>
              <a:t>0</a:t>
            </a:r>
            <a:endParaRPr lang="zh-CN" alt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4786314" y="3424763"/>
            <a:ext cx="57150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/>
              <a:t>1</a:t>
            </a:r>
            <a:endParaRPr lang="zh-CN" alt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5786446" y="3424763"/>
            <a:ext cx="57150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/>
              <a:t>2</a:t>
            </a:r>
            <a:endParaRPr lang="zh-CN" alt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6786578" y="3424763"/>
            <a:ext cx="57150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/>
              <a:t>3</a:t>
            </a:r>
            <a:endParaRPr lang="zh-CN" alt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1500166" y="1785926"/>
            <a:ext cx="2143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求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next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endParaRPr lang="zh-CN" altLang="en-US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F85F6-1345-43BE-BA4E-0A381462F2EF}" type="slidenum">
              <a:rPr lang="en-US" altLang="zh-CN" smtClean="0"/>
            </a:fld>
            <a:r>
              <a:rPr lang="en-US" altLang="zh-CN"/>
              <a:t>/29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500166" y="500042"/>
          <a:ext cx="6096000" cy="12496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j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t[j]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2400" b="1" i="1" dirty="0">
                        <a:solidFill>
                          <a:srgbClr val="FF33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2400" b="1" i="1" dirty="0">
                        <a:solidFill>
                          <a:srgbClr val="FF33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2400" b="1" i="1" dirty="0">
                        <a:solidFill>
                          <a:srgbClr val="FF33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2400" b="1" i="1" dirty="0">
                        <a:solidFill>
                          <a:srgbClr val="FF33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b</a:t>
                      </a:r>
                      <a:endParaRPr lang="zh-CN" altLang="en-US" sz="2400" b="1" i="1" dirty="0">
                        <a:solidFill>
                          <a:srgbClr val="FF33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next[j]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428860" y="2714620"/>
            <a:ext cx="3071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i="1" dirty="0"/>
              <a:t>a  a  a  b  a  a  a  a  b</a:t>
            </a:r>
            <a:endParaRPr lang="zh-CN" altLang="en-US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1643042" y="2714620"/>
            <a:ext cx="642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/>
              <a:t>s</a:t>
            </a:r>
            <a:r>
              <a:rPr lang="en-US" altLang="zh-CN" dirty="0"/>
              <a:t>: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428860" y="2428868"/>
            <a:ext cx="3000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dirty="0">
                <a:solidFill>
                  <a:srgbClr val="C00000"/>
                </a:solidFill>
              </a:rPr>
              <a:t>0   1    2    3   4    5   6   7   8</a:t>
            </a:r>
            <a:endParaRPr lang="zh-CN" altLang="en-US" sz="1800" dirty="0">
              <a:solidFill>
                <a:srgbClr val="C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28860" y="3610277"/>
            <a:ext cx="3071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i="1" dirty="0"/>
              <a:t>a  a  a  a  b</a:t>
            </a:r>
            <a:endParaRPr lang="zh-CN" altLang="en-US" i="1" dirty="0"/>
          </a:p>
        </p:txBody>
      </p:sp>
      <p:sp>
        <p:nvSpPr>
          <p:cNvPr id="14" name="TextBox 13"/>
          <p:cNvSpPr txBox="1"/>
          <p:nvPr/>
        </p:nvSpPr>
        <p:spPr>
          <a:xfrm>
            <a:off x="1643042" y="3610277"/>
            <a:ext cx="642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/>
              <a:t>t</a:t>
            </a:r>
            <a:r>
              <a:rPr lang="en-US" altLang="zh-CN" dirty="0"/>
              <a:t>: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428860" y="4059800"/>
            <a:ext cx="17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dirty="0">
                <a:solidFill>
                  <a:srgbClr val="C00000"/>
                </a:solidFill>
              </a:rPr>
              <a:t>0   1    2   3    4 </a:t>
            </a:r>
            <a:endParaRPr lang="zh-CN" altLang="en-US" sz="1800" dirty="0">
              <a:solidFill>
                <a:srgbClr val="C00000"/>
              </a:solidFill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 rot="5400000">
            <a:off x="2285984" y="3429000"/>
            <a:ext cx="571504" cy="1588"/>
          </a:xfrm>
          <a:prstGeom prst="straightConnector1">
            <a:avLst/>
          </a:prstGeom>
          <a:ln w="38100">
            <a:solidFill>
              <a:srgbClr val="FF00FF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rot="5400000">
            <a:off x="2609042" y="3428206"/>
            <a:ext cx="571504" cy="1588"/>
          </a:xfrm>
          <a:prstGeom prst="straightConnector1">
            <a:avLst/>
          </a:prstGeom>
          <a:ln w="38100">
            <a:solidFill>
              <a:srgbClr val="FF00FF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rot="5400000">
            <a:off x="2929720" y="3428206"/>
            <a:ext cx="571504" cy="1588"/>
          </a:xfrm>
          <a:prstGeom prst="straightConnector1">
            <a:avLst/>
          </a:prstGeom>
          <a:ln w="38100">
            <a:solidFill>
              <a:srgbClr val="FF00FF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组合 23"/>
          <p:cNvGrpSpPr/>
          <p:nvPr/>
        </p:nvGrpSpPr>
        <p:grpSpPr>
          <a:xfrm>
            <a:off x="3390892" y="3143248"/>
            <a:ext cx="214314" cy="571504"/>
            <a:chOff x="2760650" y="2786058"/>
            <a:chExt cx="214314" cy="571504"/>
          </a:xfrm>
        </p:grpSpPr>
        <p:cxnSp>
          <p:nvCxnSpPr>
            <p:cNvPr id="21" name="直接箭头连接符 20"/>
            <p:cNvCxnSpPr/>
            <p:nvPr/>
          </p:nvCxnSpPr>
          <p:spPr>
            <a:xfrm rot="5400000">
              <a:off x="2570942" y="3071016"/>
              <a:ext cx="571504" cy="1588"/>
            </a:xfrm>
            <a:prstGeom prst="straightConnector1">
              <a:avLst/>
            </a:prstGeom>
            <a:ln w="38100" cmpd="dbl">
              <a:solidFill>
                <a:srgbClr val="FF00FF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rot="10800000" flipV="1">
              <a:off x="2760650" y="3000372"/>
              <a:ext cx="214314" cy="142876"/>
            </a:xfrm>
            <a:prstGeom prst="line">
              <a:avLst/>
            </a:prstGeom>
            <a:ln w="38100">
              <a:solidFill>
                <a:srgbClr val="FF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5857884" y="3286124"/>
            <a:ext cx="22860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>
                <a:solidFill>
                  <a:srgbClr val="FF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失败：</a:t>
            </a:r>
            <a:endParaRPr lang="en-US" altLang="zh-CN" sz="2000" dirty="0">
              <a:solidFill>
                <a:srgbClr val="FF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/>
            <a:r>
              <a:rPr lang="en-US" altLang="zh-CN" sz="2000" i="1" dirty="0" err="1"/>
              <a:t>i</a:t>
            </a:r>
            <a:r>
              <a:rPr lang="en-US" altLang="zh-CN" sz="2000" dirty="0"/>
              <a:t>=3</a:t>
            </a:r>
            <a:endParaRPr lang="en-US" altLang="zh-CN" sz="2000" dirty="0"/>
          </a:p>
          <a:p>
            <a:pPr algn="l"/>
            <a:r>
              <a:rPr lang="en-US" altLang="zh-CN" sz="2000" i="1" dirty="0"/>
              <a:t>j</a:t>
            </a:r>
            <a:r>
              <a:rPr lang="en-US" altLang="zh-CN" sz="2000" dirty="0"/>
              <a:t>=3</a:t>
            </a:r>
            <a:r>
              <a:rPr lang="zh-CN" altLang="en-US" sz="2000" dirty="0"/>
              <a:t>，</a:t>
            </a:r>
            <a:r>
              <a:rPr lang="en-US" altLang="zh-CN" sz="2000" i="1" dirty="0"/>
              <a:t>j</a:t>
            </a:r>
            <a:r>
              <a:rPr lang="en-US" altLang="zh-CN" sz="2000" dirty="0"/>
              <a:t>=next[3]=2</a:t>
            </a:r>
            <a:endParaRPr lang="zh-CN" altLang="en-US" sz="2000" dirty="0"/>
          </a:p>
        </p:txBody>
      </p:sp>
      <p:sp>
        <p:nvSpPr>
          <p:cNvPr id="20" name="灯片编号占位符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F85F6-1345-43BE-BA4E-0A381462F2EF}" type="slidenum">
              <a:rPr lang="en-US" altLang="zh-CN" smtClean="0"/>
            </a:fld>
            <a:r>
              <a:rPr lang="en-US" altLang="zh-CN"/>
              <a:t>/29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 Box 2"/>
          <p:cNvSpPr txBox="1">
            <a:spLocks noChangeArrowheads="1"/>
          </p:cNvSpPr>
          <p:nvPr/>
        </p:nvSpPr>
        <p:spPr bwMode="auto">
          <a:xfrm>
            <a:off x="428596" y="1357298"/>
            <a:ext cx="8305800" cy="120032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kumimoji="1"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       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Brute-Force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简称为</a:t>
            </a:r>
            <a:r>
              <a:rPr kumimoji="1" lang="en-US" altLang="zh-CN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BF</a:t>
            </a:r>
            <a:r>
              <a:rPr kumimoji="1" lang="zh-CN" altLang="en-US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算法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，亦称简单匹配算法。采用穷举的思路。</a:t>
            </a:r>
            <a:endParaRPr kumimoji="1" lang="en-US" altLang="zh-CN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6323" name="Text Box 3" descr="羊皮纸"/>
          <p:cNvSpPr txBox="1">
            <a:spLocks noChangeArrowheads="1"/>
          </p:cNvSpPr>
          <p:nvPr/>
        </p:nvSpPr>
        <p:spPr bwMode="auto">
          <a:xfrm>
            <a:off x="500034" y="500042"/>
            <a:ext cx="4032250" cy="519113"/>
          </a:xfrm>
          <a:prstGeom prst="rect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 w="9525">
            <a:noFill/>
            <a:miter lim="800000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>
                <a:solidFill>
                  <a:srgbClr val="FF3300"/>
                </a:solidFill>
                <a:ea typeface="隶书" panose="02010509060101010101" pitchFamily="49" charset="-122"/>
              </a:rPr>
              <a:t>4.4.1  Brute-Force</a:t>
            </a:r>
            <a:r>
              <a:rPr kumimoji="1" lang="zh-CN" altLang="en-US" sz="2800">
                <a:solidFill>
                  <a:srgbClr val="FF3300"/>
                </a:solidFill>
                <a:ea typeface="隶书" panose="02010509060101010101" pitchFamily="49" charset="-122"/>
              </a:rPr>
              <a:t>算法</a:t>
            </a:r>
            <a:endParaRPr lang="zh-CN" altLang="en-US" sz="2800">
              <a:ea typeface="隶书" panose="0201050906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857356" y="2857496"/>
            <a:ext cx="3786214" cy="42862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zh-CN" i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a    a    a    a    b    c    d</a:t>
            </a:r>
            <a:endParaRPr lang="zh-CN" altLang="en-US" i="1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1857356" y="3681715"/>
            <a:ext cx="2143140" cy="428628"/>
            <a:chOff x="1857356" y="4000504"/>
            <a:chExt cx="2143140" cy="428628"/>
          </a:xfrm>
        </p:grpSpPr>
        <p:sp>
          <p:nvSpPr>
            <p:cNvPr id="5" name="矩形 4"/>
            <p:cNvSpPr/>
            <p:nvPr/>
          </p:nvSpPr>
          <p:spPr>
            <a:xfrm>
              <a:off x="1857356" y="4000504"/>
              <a:ext cx="1500198" cy="42862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r>
                <a:rPr lang="en-US" altLang="zh-CN" i="1" dirty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a    b    c</a:t>
              </a:r>
              <a:endParaRPr lang="zh-CN" altLang="en-US" i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428992" y="4059800"/>
              <a:ext cx="571504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  <a:sym typeface="Wingdings" panose="05000000000000000000"/>
                </a:rPr>
                <a:t>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3214678" y="3681715"/>
            <a:ext cx="2214578" cy="428628"/>
            <a:chOff x="3857620" y="4714884"/>
            <a:chExt cx="2214578" cy="428628"/>
          </a:xfrm>
        </p:grpSpPr>
        <p:sp>
          <p:nvSpPr>
            <p:cNvPr id="19" name="矩形 18"/>
            <p:cNvSpPr/>
            <p:nvPr/>
          </p:nvSpPr>
          <p:spPr>
            <a:xfrm>
              <a:off x="3857620" y="4714884"/>
              <a:ext cx="1500198" cy="42862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r>
                <a:rPr lang="en-US" altLang="zh-CN" i="1" dirty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a    b    c</a:t>
              </a:r>
              <a:endParaRPr lang="zh-CN" alt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429256" y="4752984"/>
              <a:ext cx="642942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  <a:sym typeface="Wingdings" panose="05000000000000000000"/>
                </a:rPr>
                <a:t>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3286116" y="4500570"/>
            <a:ext cx="22145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匹配成功</a:t>
            </a:r>
            <a:endParaRPr lang="zh-CN" altLang="en-US" dirty="0">
              <a:solidFill>
                <a:srgbClr val="FF00FF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71538" y="2824459"/>
            <a:ext cx="571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s:</a:t>
            </a:r>
            <a:endParaRPr lang="zh-CN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071538" y="3681715"/>
            <a:ext cx="571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t:</a:t>
            </a:r>
            <a:endParaRPr lang="zh-CN" altLang="en-US" dirty="0"/>
          </a:p>
        </p:txBody>
      </p:sp>
      <p:grpSp>
        <p:nvGrpSpPr>
          <p:cNvPr id="26" name="组合 25"/>
          <p:cNvGrpSpPr/>
          <p:nvPr/>
        </p:nvGrpSpPr>
        <p:grpSpPr>
          <a:xfrm>
            <a:off x="2285984" y="3681715"/>
            <a:ext cx="2143140" cy="428628"/>
            <a:chOff x="1857356" y="4000504"/>
            <a:chExt cx="2143140" cy="428628"/>
          </a:xfrm>
        </p:grpSpPr>
        <p:sp>
          <p:nvSpPr>
            <p:cNvPr id="27" name="矩形 26"/>
            <p:cNvSpPr/>
            <p:nvPr/>
          </p:nvSpPr>
          <p:spPr>
            <a:xfrm>
              <a:off x="1857356" y="4000504"/>
              <a:ext cx="1500198" cy="42862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r>
                <a:rPr lang="en-US" altLang="zh-CN" i="1" dirty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a    b    c</a:t>
              </a:r>
              <a:endParaRPr lang="zh-CN" altLang="en-US" i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428992" y="4059800"/>
              <a:ext cx="571504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  <a:sym typeface="Wingdings" panose="05000000000000000000"/>
                </a:rPr>
                <a:t>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2760650" y="3681715"/>
            <a:ext cx="2143140" cy="428628"/>
            <a:chOff x="1857356" y="4000504"/>
            <a:chExt cx="2143140" cy="428628"/>
          </a:xfrm>
        </p:grpSpPr>
        <p:sp>
          <p:nvSpPr>
            <p:cNvPr id="30" name="矩形 29"/>
            <p:cNvSpPr/>
            <p:nvPr/>
          </p:nvSpPr>
          <p:spPr>
            <a:xfrm>
              <a:off x="1857356" y="4000504"/>
              <a:ext cx="1500198" cy="42862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r>
                <a:rPr lang="en-US" altLang="zh-CN" i="1" dirty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a    b    c</a:t>
              </a:r>
              <a:endParaRPr lang="zh-CN" altLang="en-US" i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428992" y="4059800"/>
              <a:ext cx="571504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  <a:sym typeface="Wingdings" panose="05000000000000000000"/>
                </a:rPr>
                <a:t>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500034" y="5312647"/>
            <a:ext cx="7786742" cy="430887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l"/>
            <a:r>
              <a:rPr kumimoji="1" lang="zh-CN" altLang="en-US" sz="220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算法的思路是从</a:t>
            </a:r>
            <a:r>
              <a:rPr kumimoji="1" lang="en-US" altLang="zh-CN" sz="220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kumimoji="1" lang="zh-CN" altLang="en-US" sz="220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的每一个字符开始依次与</a:t>
            </a:r>
            <a:r>
              <a:rPr kumimoji="1" lang="en-US" altLang="zh-CN" sz="220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kumimoji="1" lang="zh-CN" altLang="en-US" sz="220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的字符进行匹配。</a:t>
            </a:r>
            <a:endParaRPr lang="zh-CN" altLang="en-US" sz="2200">
              <a:solidFill>
                <a:srgbClr val="3333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3" name="灯片编号占位符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F85F6-1345-43BE-BA4E-0A381462F2EF}" type="slidenum">
              <a:rPr lang="en-US" altLang="zh-CN" smtClean="0"/>
            </a:fld>
            <a:r>
              <a:rPr lang="en-US" altLang="zh-CN"/>
              <a:t>/29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3" dur="80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4" dur="80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dur="80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3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500166" y="500042"/>
          <a:ext cx="6096000" cy="12496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j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t[j]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2400" b="1" i="1" dirty="0">
                        <a:solidFill>
                          <a:srgbClr val="FF33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2400" b="1" i="1" dirty="0">
                        <a:solidFill>
                          <a:srgbClr val="FF33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2400" b="1" i="1" dirty="0">
                        <a:solidFill>
                          <a:srgbClr val="FF33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2400" b="1" i="1" dirty="0">
                        <a:solidFill>
                          <a:srgbClr val="FF33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b</a:t>
                      </a:r>
                      <a:endParaRPr lang="zh-CN" altLang="en-US" sz="2400" b="1" i="1" dirty="0">
                        <a:solidFill>
                          <a:srgbClr val="FF33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next[j]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428860" y="2714620"/>
            <a:ext cx="3071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i="1" dirty="0"/>
              <a:t>a  a  a  b  a  a  a  a  b</a:t>
            </a:r>
            <a:endParaRPr lang="zh-CN" altLang="en-US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1643042" y="2714620"/>
            <a:ext cx="642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/>
              <a:t>s</a:t>
            </a:r>
            <a:r>
              <a:rPr lang="en-US" altLang="zh-CN" dirty="0"/>
              <a:t>: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428860" y="2428868"/>
            <a:ext cx="3000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dirty="0">
                <a:solidFill>
                  <a:srgbClr val="C00000"/>
                </a:solidFill>
              </a:rPr>
              <a:t>0   1    2    3   4    5   6   7   8</a:t>
            </a:r>
            <a:endParaRPr lang="zh-CN" altLang="en-US" sz="1800" dirty="0">
              <a:solidFill>
                <a:srgbClr val="C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28860" y="3610277"/>
            <a:ext cx="3071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i="1" dirty="0"/>
              <a:t>a  a  a  a  b</a:t>
            </a:r>
            <a:endParaRPr lang="zh-CN" altLang="en-US" i="1" dirty="0"/>
          </a:p>
        </p:txBody>
      </p:sp>
      <p:sp>
        <p:nvSpPr>
          <p:cNvPr id="14" name="TextBox 13"/>
          <p:cNvSpPr txBox="1"/>
          <p:nvPr/>
        </p:nvSpPr>
        <p:spPr>
          <a:xfrm>
            <a:off x="1643042" y="3610277"/>
            <a:ext cx="642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/>
              <a:t>t</a:t>
            </a:r>
            <a:r>
              <a:rPr lang="en-US" altLang="zh-CN" dirty="0"/>
              <a:t>: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428860" y="4059800"/>
            <a:ext cx="17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dirty="0">
                <a:solidFill>
                  <a:srgbClr val="C00000"/>
                </a:solidFill>
              </a:rPr>
              <a:t>0   1    2   3    4 </a:t>
            </a:r>
            <a:endParaRPr lang="zh-CN" altLang="en-US" sz="1800" dirty="0">
              <a:solidFill>
                <a:srgbClr val="C0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857884" y="3286124"/>
            <a:ext cx="22860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>
                <a:solidFill>
                  <a:srgbClr val="FF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失败：</a:t>
            </a:r>
            <a:endParaRPr lang="en-US" altLang="zh-CN" sz="2000" dirty="0">
              <a:solidFill>
                <a:srgbClr val="FF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/>
            <a:r>
              <a:rPr lang="en-US" altLang="zh-CN" sz="2000" i="1" dirty="0" err="1"/>
              <a:t>i</a:t>
            </a:r>
            <a:r>
              <a:rPr lang="en-US" altLang="zh-CN" sz="2000" dirty="0"/>
              <a:t>=3</a:t>
            </a:r>
            <a:endParaRPr lang="en-US" altLang="zh-CN" sz="2000" dirty="0"/>
          </a:p>
          <a:p>
            <a:pPr algn="l"/>
            <a:r>
              <a:rPr lang="en-US" altLang="zh-CN" sz="2000" i="1" dirty="0"/>
              <a:t>j</a:t>
            </a:r>
            <a:r>
              <a:rPr lang="en-US" altLang="zh-CN" sz="2000" dirty="0"/>
              <a:t>=2</a:t>
            </a:r>
            <a:r>
              <a:rPr lang="zh-CN" altLang="en-US" sz="2000"/>
              <a:t>，</a:t>
            </a:r>
            <a:r>
              <a:rPr lang="en-US" altLang="zh-CN" sz="2000" i="1"/>
              <a:t>j</a:t>
            </a:r>
            <a:r>
              <a:rPr lang="en-US" altLang="zh-CN" sz="2000"/>
              <a:t>=next[2]=</a:t>
            </a:r>
            <a:r>
              <a:rPr lang="en-US" altLang="zh-CN" sz="2000" dirty="0"/>
              <a:t>1</a:t>
            </a:r>
            <a:endParaRPr lang="zh-CN" altLang="en-US" sz="2000" dirty="0"/>
          </a:p>
        </p:txBody>
      </p:sp>
      <p:grpSp>
        <p:nvGrpSpPr>
          <p:cNvPr id="30" name="组合 29"/>
          <p:cNvGrpSpPr/>
          <p:nvPr/>
        </p:nvGrpSpPr>
        <p:grpSpPr>
          <a:xfrm>
            <a:off x="3214678" y="3143248"/>
            <a:ext cx="214314" cy="571504"/>
            <a:chOff x="3857620" y="3143248"/>
            <a:chExt cx="214314" cy="571504"/>
          </a:xfrm>
        </p:grpSpPr>
        <p:cxnSp>
          <p:nvCxnSpPr>
            <p:cNvPr id="26" name="直接连接符 25"/>
            <p:cNvCxnSpPr/>
            <p:nvPr/>
          </p:nvCxnSpPr>
          <p:spPr>
            <a:xfrm rot="5400000">
              <a:off x="3679025" y="3321843"/>
              <a:ext cx="571504" cy="214314"/>
            </a:xfrm>
            <a:prstGeom prst="line">
              <a:avLst/>
            </a:prstGeom>
            <a:ln w="38100" cmpd="dbl">
              <a:solidFill>
                <a:srgbClr val="FF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rot="16200000" flipH="1">
              <a:off x="3893339" y="3393281"/>
              <a:ext cx="142876" cy="71438"/>
            </a:xfrm>
            <a:prstGeom prst="line">
              <a:avLst/>
            </a:prstGeom>
            <a:ln w="38100">
              <a:solidFill>
                <a:srgbClr val="FF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714348" y="3000372"/>
            <a:ext cx="7143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i="1" dirty="0" err="1"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ea typeface="楷体" panose="02010609060101010101" pitchFamily="49" charset="-122"/>
                <a:cs typeface="Times New Roman" panose="02020603050405020304" pitchFamily="18" charset="0"/>
              </a:rPr>
              <a:t>=3</a:t>
            </a:r>
            <a:endParaRPr lang="en-US" altLang="zh-CN" sz="2000" dirty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i="1" dirty="0">
                <a:ea typeface="楷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lang="en-US" altLang="zh-CN" sz="2000" dirty="0">
                <a:ea typeface="楷体" panose="02010609060101010101" pitchFamily="49" charset="-122"/>
                <a:cs typeface="Times New Roman" panose="02020603050405020304" pitchFamily="18" charset="0"/>
              </a:rPr>
              <a:t>=2</a:t>
            </a:r>
            <a:endParaRPr lang="zh-CN" altLang="en-US" sz="2000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F85F6-1345-43BE-BA4E-0A381462F2EF}" type="slidenum">
              <a:rPr lang="en-US" altLang="zh-CN" smtClean="0"/>
            </a:fld>
            <a:r>
              <a:rPr lang="en-US" altLang="zh-CN"/>
              <a:t>/29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500166" y="500042"/>
          <a:ext cx="6096000" cy="12496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j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t[j]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2400" b="1" i="1" dirty="0">
                        <a:solidFill>
                          <a:srgbClr val="FF33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2400" b="1" i="1" dirty="0">
                        <a:solidFill>
                          <a:srgbClr val="FF33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2400" b="1" i="1" dirty="0">
                        <a:solidFill>
                          <a:srgbClr val="FF33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2400" b="1" i="1" dirty="0">
                        <a:solidFill>
                          <a:srgbClr val="FF33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b</a:t>
                      </a:r>
                      <a:endParaRPr lang="zh-CN" altLang="en-US" sz="2400" b="1" i="1" dirty="0">
                        <a:solidFill>
                          <a:srgbClr val="FF33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next[j]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428860" y="2714620"/>
            <a:ext cx="3071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i="1" dirty="0"/>
              <a:t>a  a  a  b  a  a  a  a  b</a:t>
            </a:r>
            <a:endParaRPr lang="zh-CN" altLang="en-US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1643042" y="2714620"/>
            <a:ext cx="642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/>
              <a:t>s</a:t>
            </a:r>
            <a:r>
              <a:rPr lang="en-US" altLang="zh-CN" dirty="0"/>
              <a:t>: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428860" y="2428868"/>
            <a:ext cx="3000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dirty="0">
                <a:solidFill>
                  <a:srgbClr val="C00000"/>
                </a:solidFill>
              </a:rPr>
              <a:t>0   1    2    3   4    5   6   7   8</a:t>
            </a:r>
            <a:endParaRPr lang="zh-CN" altLang="en-US" sz="1800" dirty="0">
              <a:solidFill>
                <a:srgbClr val="C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714612" y="3610277"/>
            <a:ext cx="2071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i="1" dirty="0"/>
              <a:t>a  a  a  a  b</a:t>
            </a:r>
            <a:endParaRPr lang="zh-CN" altLang="en-US" i="1" dirty="0"/>
          </a:p>
        </p:txBody>
      </p:sp>
      <p:sp>
        <p:nvSpPr>
          <p:cNvPr id="14" name="TextBox 13"/>
          <p:cNvSpPr txBox="1"/>
          <p:nvPr/>
        </p:nvSpPr>
        <p:spPr>
          <a:xfrm>
            <a:off x="1643042" y="3610277"/>
            <a:ext cx="642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/>
              <a:t>t</a:t>
            </a:r>
            <a:r>
              <a:rPr lang="en-US" altLang="zh-CN" dirty="0"/>
              <a:t>: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714612" y="4059800"/>
            <a:ext cx="17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dirty="0">
                <a:solidFill>
                  <a:srgbClr val="C00000"/>
                </a:solidFill>
              </a:rPr>
              <a:t>0   1    2   3    4 </a:t>
            </a:r>
            <a:endParaRPr lang="zh-CN" altLang="en-US" sz="1800" dirty="0">
              <a:solidFill>
                <a:srgbClr val="C0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857884" y="3286124"/>
            <a:ext cx="22860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>
                <a:solidFill>
                  <a:srgbClr val="FF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失败：</a:t>
            </a:r>
            <a:endParaRPr lang="en-US" altLang="zh-CN" sz="2000" dirty="0">
              <a:solidFill>
                <a:srgbClr val="FF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/>
            <a:r>
              <a:rPr lang="en-US" altLang="zh-CN" sz="2000" i="1" dirty="0" err="1"/>
              <a:t>i</a:t>
            </a:r>
            <a:r>
              <a:rPr lang="en-US" altLang="zh-CN" sz="2000" dirty="0"/>
              <a:t>=3</a:t>
            </a:r>
            <a:endParaRPr lang="en-US" altLang="zh-CN" sz="2000" dirty="0"/>
          </a:p>
          <a:p>
            <a:pPr algn="l"/>
            <a:r>
              <a:rPr lang="en-US" altLang="zh-CN" sz="2000" i="1" dirty="0"/>
              <a:t>j</a:t>
            </a:r>
            <a:r>
              <a:rPr lang="en-US" altLang="zh-CN" sz="2000" dirty="0"/>
              <a:t>=1</a:t>
            </a:r>
            <a:r>
              <a:rPr lang="zh-CN" altLang="en-US" sz="2000"/>
              <a:t>，</a:t>
            </a:r>
            <a:r>
              <a:rPr lang="en-US" altLang="zh-CN" sz="2000" i="1"/>
              <a:t>j</a:t>
            </a:r>
            <a:r>
              <a:rPr lang="en-US" altLang="zh-CN" sz="2000"/>
              <a:t>=next[1]=</a:t>
            </a:r>
            <a:r>
              <a:rPr lang="en-US" altLang="zh-CN" sz="2000" dirty="0"/>
              <a:t>0</a:t>
            </a:r>
            <a:endParaRPr lang="zh-CN" altLang="en-US" sz="2000" dirty="0"/>
          </a:p>
        </p:txBody>
      </p:sp>
      <p:grpSp>
        <p:nvGrpSpPr>
          <p:cNvPr id="2" name="组合 29"/>
          <p:cNvGrpSpPr/>
          <p:nvPr/>
        </p:nvGrpSpPr>
        <p:grpSpPr>
          <a:xfrm>
            <a:off x="3214678" y="3143248"/>
            <a:ext cx="214314" cy="571504"/>
            <a:chOff x="3857620" y="3143248"/>
            <a:chExt cx="214314" cy="571504"/>
          </a:xfrm>
        </p:grpSpPr>
        <p:cxnSp>
          <p:nvCxnSpPr>
            <p:cNvPr id="26" name="直接连接符 25"/>
            <p:cNvCxnSpPr/>
            <p:nvPr/>
          </p:nvCxnSpPr>
          <p:spPr>
            <a:xfrm rot="5400000">
              <a:off x="3679025" y="3321843"/>
              <a:ext cx="571504" cy="214314"/>
            </a:xfrm>
            <a:prstGeom prst="line">
              <a:avLst/>
            </a:prstGeom>
            <a:ln w="38100" cmpd="dbl">
              <a:solidFill>
                <a:srgbClr val="FF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rot="16200000" flipH="1">
              <a:off x="3893339" y="3393281"/>
              <a:ext cx="142876" cy="71438"/>
            </a:xfrm>
            <a:prstGeom prst="line">
              <a:avLst/>
            </a:prstGeom>
            <a:ln w="38100">
              <a:solidFill>
                <a:srgbClr val="FF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714348" y="3000372"/>
            <a:ext cx="7143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i="1" dirty="0" err="1"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ea typeface="楷体" panose="02010609060101010101" pitchFamily="49" charset="-122"/>
                <a:cs typeface="Times New Roman" panose="02020603050405020304" pitchFamily="18" charset="0"/>
              </a:rPr>
              <a:t>=3</a:t>
            </a:r>
            <a:endParaRPr lang="en-US" altLang="zh-CN" sz="2000" dirty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i="1" dirty="0">
                <a:ea typeface="楷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lang="en-US" altLang="zh-CN" sz="2000" dirty="0">
                <a:ea typeface="楷体" panose="02010609060101010101" pitchFamily="49" charset="-122"/>
                <a:cs typeface="Times New Roman" panose="02020603050405020304" pitchFamily="18" charset="0"/>
              </a:rPr>
              <a:t>=1</a:t>
            </a:r>
            <a:endParaRPr lang="zh-CN" altLang="en-US" sz="2000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F85F6-1345-43BE-BA4E-0A381462F2EF}" type="slidenum">
              <a:rPr lang="en-US" altLang="zh-CN" smtClean="0"/>
            </a:fld>
            <a:r>
              <a:rPr lang="en-US" altLang="zh-CN"/>
              <a:t>/29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500166" y="500042"/>
          <a:ext cx="6096000" cy="12496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j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t[j]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2400" b="1" i="1" dirty="0">
                        <a:solidFill>
                          <a:srgbClr val="FF33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2400" b="1" i="1" dirty="0">
                        <a:solidFill>
                          <a:srgbClr val="FF33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2400" b="1" i="1" dirty="0">
                        <a:solidFill>
                          <a:srgbClr val="FF33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2400" b="1" i="1" dirty="0">
                        <a:solidFill>
                          <a:srgbClr val="FF33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b</a:t>
                      </a:r>
                      <a:endParaRPr lang="zh-CN" altLang="en-US" sz="2400" b="1" i="1" dirty="0">
                        <a:solidFill>
                          <a:srgbClr val="FF33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next[j]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428860" y="2714620"/>
            <a:ext cx="3071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i="1" dirty="0"/>
              <a:t>a  a  a  b  a  a  a  a  b</a:t>
            </a:r>
            <a:endParaRPr lang="zh-CN" altLang="en-US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1643042" y="2714620"/>
            <a:ext cx="642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/>
              <a:t>s</a:t>
            </a:r>
            <a:r>
              <a:rPr lang="en-US" altLang="zh-CN" dirty="0"/>
              <a:t>: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428860" y="2428868"/>
            <a:ext cx="3000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dirty="0">
                <a:solidFill>
                  <a:srgbClr val="C00000"/>
                </a:solidFill>
              </a:rPr>
              <a:t>0   1    2    3   4    5   6   7   8</a:t>
            </a:r>
            <a:endParaRPr lang="zh-CN" altLang="en-US" sz="1800" dirty="0">
              <a:solidFill>
                <a:srgbClr val="C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00364" y="3610277"/>
            <a:ext cx="2071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i="1" dirty="0"/>
              <a:t>a  a  a  a  b</a:t>
            </a:r>
            <a:endParaRPr lang="zh-CN" altLang="en-US" i="1" dirty="0"/>
          </a:p>
        </p:txBody>
      </p:sp>
      <p:sp>
        <p:nvSpPr>
          <p:cNvPr id="14" name="TextBox 13"/>
          <p:cNvSpPr txBox="1"/>
          <p:nvPr/>
        </p:nvSpPr>
        <p:spPr>
          <a:xfrm>
            <a:off x="1643042" y="3610277"/>
            <a:ext cx="642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/>
              <a:t>t</a:t>
            </a:r>
            <a:r>
              <a:rPr lang="en-US" altLang="zh-CN" dirty="0"/>
              <a:t>: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000364" y="4059800"/>
            <a:ext cx="17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dirty="0">
                <a:solidFill>
                  <a:srgbClr val="C00000"/>
                </a:solidFill>
              </a:rPr>
              <a:t>0   1    2   3    4 </a:t>
            </a:r>
            <a:endParaRPr lang="zh-CN" altLang="en-US" sz="1800" dirty="0">
              <a:solidFill>
                <a:srgbClr val="C0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857884" y="3286124"/>
            <a:ext cx="22860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>
                <a:solidFill>
                  <a:srgbClr val="FF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失败：</a:t>
            </a:r>
            <a:endParaRPr lang="en-US" altLang="zh-CN" sz="2000" dirty="0">
              <a:solidFill>
                <a:srgbClr val="FF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/>
            <a:r>
              <a:rPr lang="en-US" altLang="zh-CN" sz="2000" i="1" dirty="0" err="1"/>
              <a:t>i</a:t>
            </a:r>
            <a:r>
              <a:rPr lang="en-US" altLang="zh-CN" sz="2000" dirty="0"/>
              <a:t>=3</a:t>
            </a:r>
            <a:endParaRPr lang="en-US" altLang="zh-CN" sz="2000" dirty="0"/>
          </a:p>
          <a:p>
            <a:pPr algn="l"/>
            <a:r>
              <a:rPr lang="en-US" altLang="zh-CN" sz="2000" i="1" dirty="0"/>
              <a:t>j</a:t>
            </a:r>
            <a:r>
              <a:rPr lang="en-US" altLang="zh-CN" sz="2000" dirty="0"/>
              <a:t>=0</a:t>
            </a:r>
            <a:r>
              <a:rPr lang="zh-CN" altLang="en-US" sz="2000"/>
              <a:t>，</a:t>
            </a:r>
            <a:r>
              <a:rPr lang="en-US" altLang="zh-CN" sz="2000" i="1"/>
              <a:t>j</a:t>
            </a:r>
            <a:r>
              <a:rPr lang="en-US" altLang="zh-CN" sz="2000"/>
              <a:t>=next[0]=</a:t>
            </a:r>
            <a:r>
              <a:rPr lang="en-US" altLang="zh-CN" sz="2000">
                <a:latin typeface="+mn-ea"/>
                <a:ea typeface="+mn-ea"/>
              </a:rPr>
              <a:t>-</a:t>
            </a:r>
            <a:r>
              <a:rPr lang="en-US" altLang="zh-CN" sz="2000" dirty="0"/>
              <a:t>1</a:t>
            </a:r>
            <a:endParaRPr lang="zh-CN" altLang="en-US" sz="2000" dirty="0"/>
          </a:p>
        </p:txBody>
      </p:sp>
      <p:grpSp>
        <p:nvGrpSpPr>
          <p:cNvPr id="2" name="组合 29"/>
          <p:cNvGrpSpPr/>
          <p:nvPr/>
        </p:nvGrpSpPr>
        <p:grpSpPr>
          <a:xfrm>
            <a:off x="3214678" y="3143248"/>
            <a:ext cx="214314" cy="571504"/>
            <a:chOff x="3857620" y="3143248"/>
            <a:chExt cx="214314" cy="571504"/>
          </a:xfrm>
        </p:grpSpPr>
        <p:cxnSp>
          <p:nvCxnSpPr>
            <p:cNvPr id="26" name="直接连接符 25"/>
            <p:cNvCxnSpPr/>
            <p:nvPr/>
          </p:nvCxnSpPr>
          <p:spPr>
            <a:xfrm rot="5400000">
              <a:off x="3679025" y="3321843"/>
              <a:ext cx="571504" cy="214314"/>
            </a:xfrm>
            <a:prstGeom prst="line">
              <a:avLst/>
            </a:prstGeom>
            <a:ln w="38100" cmpd="dbl">
              <a:solidFill>
                <a:srgbClr val="FF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rot="16200000" flipH="1">
              <a:off x="3893339" y="3393281"/>
              <a:ext cx="142876" cy="71438"/>
            </a:xfrm>
            <a:prstGeom prst="line">
              <a:avLst/>
            </a:prstGeom>
            <a:ln w="38100">
              <a:solidFill>
                <a:srgbClr val="FF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714348" y="3000372"/>
            <a:ext cx="7143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i="1" dirty="0" err="1"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ea typeface="楷体" panose="02010609060101010101" pitchFamily="49" charset="-122"/>
                <a:cs typeface="Times New Roman" panose="02020603050405020304" pitchFamily="18" charset="0"/>
              </a:rPr>
              <a:t>=3</a:t>
            </a:r>
            <a:endParaRPr lang="en-US" altLang="zh-CN" sz="2000" dirty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i="1" dirty="0">
                <a:ea typeface="楷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lang="en-US" altLang="zh-CN" sz="2000" dirty="0">
                <a:ea typeface="楷体" panose="02010609060101010101" pitchFamily="49" charset="-122"/>
                <a:cs typeface="Times New Roman" panose="02020603050405020304" pitchFamily="18" charset="0"/>
              </a:rPr>
              <a:t>=0</a:t>
            </a:r>
            <a:endParaRPr lang="zh-CN" altLang="en-US" sz="2000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F85F6-1345-43BE-BA4E-0A381462F2EF}" type="slidenum">
              <a:rPr lang="en-US" altLang="zh-CN" smtClean="0"/>
            </a:fld>
            <a:r>
              <a:rPr lang="en-US" altLang="zh-CN"/>
              <a:t>/29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500166" y="500042"/>
          <a:ext cx="6096000" cy="12496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j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t[j]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2400" b="1" i="1" dirty="0">
                        <a:solidFill>
                          <a:srgbClr val="FF33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2400" b="1" i="1" dirty="0">
                        <a:solidFill>
                          <a:srgbClr val="FF33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2400" b="1" i="1" dirty="0">
                        <a:solidFill>
                          <a:srgbClr val="FF33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2400" b="1" i="1" dirty="0">
                        <a:solidFill>
                          <a:srgbClr val="FF33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b</a:t>
                      </a:r>
                      <a:endParaRPr lang="zh-CN" altLang="en-US" sz="2400" b="1" i="1" dirty="0">
                        <a:solidFill>
                          <a:srgbClr val="FF33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next[j]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428860" y="2714620"/>
            <a:ext cx="3071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i="1" dirty="0"/>
              <a:t>a  a  a  b  a  a  a  a  b</a:t>
            </a:r>
            <a:endParaRPr lang="zh-CN" altLang="en-US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1643042" y="2714620"/>
            <a:ext cx="642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/>
              <a:t>s</a:t>
            </a:r>
            <a:r>
              <a:rPr lang="en-US" altLang="zh-CN" dirty="0"/>
              <a:t>: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428860" y="2428868"/>
            <a:ext cx="3000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dirty="0">
                <a:solidFill>
                  <a:srgbClr val="C00000"/>
                </a:solidFill>
              </a:rPr>
              <a:t>0   1    2    3   4    5   6   7   8</a:t>
            </a:r>
            <a:endParaRPr lang="zh-CN" altLang="en-US" sz="1800" dirty="0">
              <a:solidFill>
                <a:srgbClr val="C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00364" y="3610277"/>
            <a:ext cx="2071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i="1" dirty="0"/>
              <a:t>a  a  a  a  b</a:t>
            </a:r>
            <a:endParaRPr lang="zh-CN" altLang="en-US" i="1" dirty="0"/>
          </a:p>
        </p:txBody>
      </p:sp>
      <p:sp>
        <p:nvSpPr>
          <p:cNvPr id="14" name="TextBox 13"/>
          <p:cNvSpPr txBox="1"/>
          <p:nvPr/>
        </p:nvSpPr>
        <p:spPr>
          <a:xfrm>
            <a:off x="1643042" y="3610277"/>
            <a:ext cx="642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/>
              <a:t>t</a:t>
            </a:r>
            <a:r>
              <a:rPr lang="en-US" altLang="zh-CN" dirty="0"/>
              <a:t>: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000364" y="4059800"/>
            <a:ext cx="17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dirty="0">
                <a:solidFill>
                  <a:srgbClr val="C00000"/>
                </a:solidFill>
              </a:rPr>
              <a:t>0   1    2   3    4 </a:t>
            </a:r>
            <a:endParaRPr lang="zh-CN" altLang="en-US" sz="1800" dirty="0">
              <a:solidFill>
                <a:srgbClr val="C0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857884" y="3286124"/>
            <a:ext cx="13573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成功：</a:t>
            </a:r>
            <a:endParaRPr lang="en-US" altLang="zh-CN" sz="2000" dirty="0">
              <a:solidFill>
                <a:srgbClr val="FF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返回</a:t>
            </a:r>
            <a:r>
              <a:rPr lang="en-US" altLang="zh-CN" sz="2000" dirty="0"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endParaRPr lang="zh-CN" altLang="en-US" sz="2000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 rot="5400000">
            <a:off x="3178959" y="3153567"/>
            <a:ext cx="571504" cy="500066"/>
          </a:xfrm>
          <a:prstGeom prst="straightConnector1">
            <a:avLst/>
          </a:prstGeom>
          <a:ln w="38100">
            <a:solidFill>
              <a:srgbClr val="FF00FF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14282" y="2714620"/>
            <a:ext cx="12144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因为</a:t>
            </a:r>
            <a:r>
              <a:rPr lang="en-US" altLang="zh-CN" sz="2000" i="1" dirty="0">
                <a:ea typeface="楷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lang="en-US" altLang="zh-CN" sz="2000" dirty="0">
                <a:ea typeface="楷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sz="2000" dirty="0">
                <a:latin typeface="+mn-ea"/>
                <a:ea typeface="+mn-ea"/>
                <a:cs typeface="Times New Roman" panose="02020603050405020304" pitchFamily="18" charset="0"/>
              </a:rPr>
              <a:t>-</a:t>
            </a:r>
            <a:r>
              <a:rPr lang="en-US" altLang="zh-CN" sz="2000" dirty="0"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endParaRPr lang="en-US" altLang="zh-CN" sz="2000" dirty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000" i="1" dirty="0" err="1"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ea typeface="楷体" panose="02010609060101010101" pitchFamily="49" charset="-122"/>
                <a:cs typeface="Times New Roman" panose="02020603050405020304" pitchFamily="18" charset="0"/>
              </a:rPr>
              <a:t>++;</a:t>
            </a:r>
            <a:endParaRPr lang="en-US" altLang="zh-CN" sz="2000" dirty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000" i="1" dirty="0">
                <a:ea typeface="楷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lang="en-US" altLang="zh-CN" sz="2000" dirty="0">
                <a:ea typeface="楷体" panose="02010609060101010101" pitchFamily="49" charset="-122"/>
                <a:cs typeface="Times New Roman" panose="02020603050405020304" pitchFamily="18" charset="0"/>
              </a:rPr>
              <a:t>++;</a:t>
            </a:r>
            <a:endParaRPr lang="zh-CN" altLang="en-US" sz="2000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9" name="直接箭头连接符 18"/>
          <p:cNvCxnSpPr/>
          <p:nvPr/>
        </p:nvCxnSpPr>
        <p:spPr>
          <a:xfrm rot="5400000">
            <a:off x="3536148" y="3153567"/>
            <a:ext cx="571504" cy="500066"/>
          </a:xfrm>
          <a:prstGeom prst="straightConnector1">
            <a:avLst/>
          </a:prstGeom>
          <a:ln w="38100">
            <a:solidFill>
              <a:srgbClr val="FF00FF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rot="5400000">
            <a:off x="3860001" y="3153567"/>
            <a:ext cx="571504" cy="500066"/>
          </a:xfrm>
          <a:prstGeom prst="straightConnector1">
            <a:avLst/>
          </a:prstGeom>
          <a:ln w="38100">
            <a:solidFill>
              <a:srgbClr val="FF00FF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rot="5400000">
            <a:off x="4166391" y="3153567"/>
            <a:ext cx="571504" cy="500066"/>
          </a:xfrm>
          <a:prstGeom prst="straightConnector1">
            <a:avLst/>
          </a:prstGeom>
          <a:ln w="38100">
            <a:solidFill>
              <a:srgbClr val="FF00FF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rot="5400000">
            <a:off x="4431505" y="3153567"/>
            <a:ext cx="571504" cy="500066"/>
          </a:xfrm>
          <a:prstGeom prst="straightConnector1">
            <a:avLst/>
          </a:prstGeom>
          <a:ln w="38100">
            <a:solidFill>
              <a:srgbClr val="FF00FF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rot="5400000">
            <a:off x="4737895" y="3153567"/>
            <a:ext cx="571504" cy="500066"/>
          </a:xfrm>
          <a:prstGeom prst="straightConnector1">
            <a:avLst/>
          </a:prstGeom>
          <a:ln w="38100">
            <a:solidFill>
              <a:srgbClr val="FF00FF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灯片编号占位符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F85F6-1345-43BE-BA4E-0A381462F2EF}" type="slidenum">
              <a:rPr lang="en-US" altLang="zh-CN" smtClean="0"/>
            </a:fld>
            <a:r>
              <a:rPr lang="en-US" altLang="zh-CN"/>
              <a:t>/29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5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357290" y="214290"/>
          <a:ext cx="6096000" cy="12496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j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t[j]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2400" b="1" i="1" dirty="0">
                        <a:solidFill>
                          <a:srgbClr val="FF33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2400" b="1" i="1" dirty="0">
                        <a:solidFill>
                          <a:srgbClr val="FF33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2400" b="1" i="1" dirty="0">
                        <a:solidFill>
                          <a:srgbClr val="FF33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2400" b="1" i="1" dirty="0">
                        <a:solidFill>
                          <a:srgbClr val="FF33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b</a:t>
                      </a:r>
                      <a:endParaRPr lang="zh-CN" altLang="en-US" sz="2400" b="1" i="1" dirty="0">
                        <a:solidFill>
                          <a:srgbClr val="FF33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next[j]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214546" y="4000504"/>
            <a:ext cx="3214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ea typeface="楷体" panose="02010609060101010101" pitchFamily="49" charset="-122"/>
                <a:cs typeface="Times New Roman" panose="02020603050405020304" pitchFamily="18" charset="0"/>
              </a:rPr>
              <a:t>因为</a:t>
            </a:r>
            <a:r>
              <a:rPr lang="en-US" altLang="zh-CN" sz="2000">
                <a:ea typeface="楷体" panose="02010609060101010101" pitchFamily="49" charset="-122"/>
                <a:cs typeface="Times New Roman" panose="02020603050405020304" pitchFamily="18" charset="0"/>
              </a:rPr>
              <a:t>t[3]=t[2</a:t>
            </a:r>
            <a:r>
              <a:rPr lang="en-US" altLang="zh-CN" sz="2000" dirty="0">
                <a:ea typeface="楷体" panose="02010609060101010101" pitchFamily="49" charset="-122"/>
                <a:cs typeface="Times New Roman" panose="02020603050405020304" pitchFamily="18" charset="0"/>
              </a:rPr>
              <a:t>]=t[1]=</a:t>
            </a:r>
            <a:r>
              <a:rPr lang="en-US" altLang="zh-CN" sz="2000">
                <a:ea typeface="楷体" panose="02010609060101010101" pitchFamily="49" charset="-122"/>
                <a:cs typeface="Times New Roman" panose="02020603050405020304" pitchFamily="18" charset="0"/>
              </a:rPr>
              <a:t>t[0]='</a:t>
            </a:r>
            <a:r>
              <a:rPr lang="en-US" altLang="zh-CN" sz="2000" i="1"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000">
                <a:ea typeface="楷体" panose="02010609060101010101" pitchFamily="49" charset="-122"/>
                <a:cs typeface="Times New Roman" panose="02020603050405020304" pitchFamily="18" charset="0"/>
              </a:rPr>
              <a:t>'</a:t>
            </a:r>
            <a:endParaRPr lang="zh-CN" altLang="en-US" sz="2000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2928926" y="4568074"/>
            <a:ext cx="2214578" cy="1069010"/>
            <a:chOff x="2928926" y="4568074"/>
            <a:chExt cx="2214578" cy="1069010"/>
          </a:xfrm>
        </p:grpSpPr>
        <p:sp>
          <p:nvSpPr>
            <p:cNvPr id="10" name="下箭头 9"/>
            <p:cNvSpPr/>
            <p:nvPr/>
          </p:nvSpPr>
          <p:spPr bwMode="auto">
            <a:xfrm>
              <a:off x="3857620" y="4568074"/>
              <a:ext cx="214314" cy="504000"/>
            </a:xfrm>
            <a:prstGeom prst="downArrow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928926" y="4929198"/>
              <a:ext cx="7143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i="1" dirty="0" err="1">
                  <a:ea typeface="楷体" panose="02010609060101010101" pitchFamily="49" charset="-122"/>
                  <a:cs typeface="Times New Roman" panose="02020603050405020304" pitchFamily="18" charset="0"/>
                </a:rPr>
                <a:t>i</a:t>
              </a:r>
              <a:r>
                <a:rPr lang="en-US" altLang="zh-CN" sz="2000" dirty="0">
                  <a:ea typeface="楷体" panose="02010609060101010101" pitchFamily="49" charset="-122"/>
                  <a:cs typeface="Times New Roman" panose="02020603050405020304" pitchFamily="18" charset="0"/>
                </a:rPr>
                <a:t>=3</a:t>
              </a:r>
              <a:endParaRPr lang="en-US" altLang="zh-CN" sz="2000" dirty="0">
                <a:ea typeface="楷体" panose="02010609060101010101" pitchFamily="49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sz="2000" i="1">
                  <a:ea typeface="楷体" panose="02010609060101010101" pitchFamily="49" charset="-122"/>
                  <a:cs typeface="Times New Roman" panose="02020603050405020304" pitchFamily="18" charset="0"/>
                </a:rPr>
                <a:t>j</a:t>
              </a:r>
              <a:r>
                <a:rPr lang="en-US" altLang="zh-CN" sz="2000">
                  <a:ea typeface="楷体" panose="02010609060101010101" pitchFamily="49" charset="-122"/>
                  <a:cs typeface="Times New Roman" panose="02020603050405020304" pitchFamily="18" charset="0"/>
                </a:rPr>
                <a:t>=3</a:t>
              </a:r>
              <a:endPara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3" name="右箭头 12"/>
            <p:cNvSpPr/>
            <p:nvPr/>
          </p:nvSpPr>
          <p:spPr bwMode="auto">
            <a:xfrm>
              <a:off x="3714744" y="5143512"/>
              <a:ext cx="571504" cy="285752"/>
            </a:xfrm>
            <a:prstGeom prst="rightArrow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429124" y="4929198"/>
              <a:ext cx="7143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i="1" dirty="0" err="1">
                  <a:ea typeface="楷体" panose="02010609060101010101" pitchFamily="49" charset="-122"/>
                  <a:cs typeface="Times New Roman" panose="02020603050405020304" pitchFamily="18" charset="0"/>
                </a:rPr>
                <a:t>i</a:t>
              </a:r>
              <a:r>
                <a:rPr lang="en-US" altLang="zh-CN" sz="2000" dirty="0">
                  <a:ea typeface="楷体" panose="02010609060101010101" pitchFamily="49" charset="-122"/>
                  <a:cs typeface="Times New Roman" panose="02020603050405020304" pitchFamily="18" charset="0"/>
                </a:rPr>
                <a:t>=3</a:t>
              </a:r>
              <a:endParaRPr lang="en-US" altLang="zh-CN" sz="2000" dirty="0">
                <a:ea typeface="楷体" panose="02010609060101010101" pitchFamily="49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sz="2000" i="1" dirty="0">
                  <a:ea typeface="楷体" panose="02010609060101010101" pitchFamily="49" charset="-122"/>
                  <a:cs typeface="Times New Roman" panose="02020603050405020304" pitchFamily="18" charset="0"/>
                </a:rPr>
                <a:t>j</a:t>
              </a:r>
              <a:r>
                <a:rPr lang="en-US" altLang="zh-CN" sz="2000" dirty="0">
                  <a:ea typeface="楷体" panose="02010609060101010101" pitchFamily="49" charset="-122"/>
                  <a:cs typeface="Times New Roman" panose="02020603050405020304" pitchFamily="18" charset="0"/>
                </a:rPr>
                <a:t>=</a:t>
              </a:r>
              <a:r>
                <a:rPr lang="en-US" altLang="zh-CN" sz="2000" dirty="0">
                  <a:latin typeface="+mj-ea"/>
                  <a:ea typeface="+mj-ea"/>
                  <a:cs typeface="Times New Roman" panose="02020603050405020304" pitchFamily="18" charset="0"/>
                </a:rPr>
                <a:t>-</a:t>
              </a:r>
              <a:r>
                <a:rPr lang="en-US" altLang="zh-CN" sz="2000" dirty="0">
                  <a:ea typeface="楷体" panose="02010609060101010101" pitchFamily="49" charset="-122"/>
                  <a:cs typeface="Times New Roman" panose="02020603050405020304" pitchFamily="18" charset="0"/>
                </a:rPr>
                <a:t>1</a:t>
              </a:r>
              <a:endPara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285852" y="2065184"/>
            <a:ext cx="7143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i="1" dirty="0" err="1"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ea typeface="楷体" panose="02010609060101010101" pitchFamily="49" charset="-122"/>
                <a:cs typeface="Times New Roman" panose="02020603050405020304" pitchFamily="18" charset="0"/>
              </a:rPr>
              <a:t>=3</a:t>
            </a:r>
            <a:endParaRPr lang="en-US" altLang="zh-CN" sz="2000" dirty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i="1">
                <a:ea typeface="楷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lang="en-US" altLang="zh-CN" sz="2000">
                <a:ea typeface="楷体" panose="02010609060101010101" pitchFamily="49" charset="-122"/>
                <a:cs typeface="Times New Roman" panose="02020603050405020304" pitchFamily="18" charset="0"/>
              </a:rPr>
              <a:t>=3</a:t>
            </a:r>
            <a:endParaRPr lang="zh-CN" altLang="en-US" sz="2000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28662" y="3148612"/>
            <a:ext cx="1143008" cy="615553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l"/>
            <a:r>
              <a:rPr lang="zh-CN" altLang="en-US" sz="2000">
                <a:ea typeface="楷体" panose="02010609060101010101" pitchFamily="49" charset="-122"/>
                <a:cs typeface="Times New Roman" panose="02020603050405020304" pitchFamily="18" charset="0"/>
              </a:rPr>
              <a:t>将</a:t>
            </a:r>
            <a:r>
              <a:rPr lang="en-US" altLang="zh-CN" sz="2000">
                <a:ea typeface="楷体" panose="02010609060101010101" pitchFamily="49" charset="-122"/>
                <a:cs typeface="Times New Roman" panose="02020603050405020304" pitchFamily="18" charset="0"/>
              </a:rPr>
              <a:t>s[</a:t>
            </a:r>
            <a:r>
              <a:rPr lang="en-US" altLang="zh-CN" sz="2000" i="1"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000">
                <a:ea typeface="楷体" panose="02010609060101010101" pitchFamily="49" charset="-122"/>
                <a:cs typeface="Times New Roman" panose="02020603050405020304" pitchFamily="18" charset="0"/>
              </a:rPr>
              <a:t>]</a:t>
            </a:r>
            <a:r>
              <a:rPr lang="zh-CN" altLang="en-US" sz="2000">
                <a:ea typeface="楷体" panose="02010609060101010101" pitchFamily="49" charset="-122"/>
                <a:cs typeface="Times New Roman" panose="02020603050405020304" pitchFamily="18" charset="0"/>
              </a:rPr>
              <a:t>与</a:t>
            </a:r>
            <a:r>
              <a:rPr lang="en-US" altLang="zh-CN" sz="2000">
                <a:ea typeface="楷体" panose="02010609060101010101" pitchFamily="49" charset="-122"/>
                <a:cs typeface="Times New Roman" panose="02020603050405020304" pitchFamily="18" charset="0"/>
              </a:rPr>
              <a:t>t[3]</a:t>
            </a:r>
            <a:r>
              <a:rPr lang="zh-CN" altLang="en-US" sz="2000">
                <a:ea typeface="楷体" panose="02010609060101010101" pitchFamily="49" charset="-122"/>
                <a:cs typeface="Times New Roman" panose="02020603050405020304" pitchFamily="18" charset="0"/>
              </a:rPr>
              <a:t>匹配</a:t>
            </a:r>
            <a:endParaRPr lang="en-US" altLang="zh-CN" sz="200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 rot="5400000">
            <a:off x="1285852" y="2941634"/>
            <a:ext cx="428628" cy="1588"/>
          </a:xfrm>
          <a:prstGeom prst="straightConnector1">
            <a:avLst/>
          </a:prstGeom>
          <a:ln w="28575">
            <a:solidFill>
              <a:srgbClr val="008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组合 37"/>
          <p:cNvGrpSpPr/>
          <p:nvPr/>
        </p:nvGrpSpPr>
        <p:grpSpPr>
          <a:xfrm>
            <a:off x="2071670" y="2065184"/>
            <a:ext cx="1500198" cy="1685487"/>
            <a:chOff x="2071670" y="2065184"/>
            <a:chExt cx="1500198" cy="1685487"/>
          </a:xfrm>
        </p:grpSpPr>
        <p:sp>
          <p:nvSpPr>
            <p:cNvPr id="2" name="TextBox 1"/>
            <p:cNvSpPr txBox="1"/>
            <p:nvPr/>
          </p:nvSpPr>
          <p:spPr>
            <a:xfrm>
              <a:off x="2714612" y="2065184"/>
              <a:ext cx="7143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i="1" dirty="0" err="1">
                  <a:ea typeface="楷体" panose="02010609060101010101" pitchFamily="49" charset="-122"/>
                  <a:cs typeface="Times New Roman" panose="02020603050405020304" pitchFamily="18" charset="0"/>
                </a:rPr>
                <a:t>i</a:t>
              </a:r>
              <a:r>
                <a:rPr lang="en-US" altLang="zh-CN" sz="2000" dirty="0">
                  <a:ea typeface="楷体" panose="02010609060101010101" pitchFamily="49" charset="-122"/>
                  <a:cs typeface="Times New Roman" panose="02020603050405020304" pitchFamily="18" charset="0"/>
                </a:rPr>
                <a:t>=3</a:t>
              </a:r>
              <a:endParaRPr lang="en-US" altLang="zh-CN" sz="2000" dirty="0">
                <a:ea typeface="楷体" panose="02010609060101010101" pitchFamily="49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sz="2000" i="1" dirty="0">
                  <a:ea typeface="楷体" panose="02010609060101010101" pitchFamily="49" charset="-122"/>
                  <a:cs typeface="Times New Roman" panose="02020603050405020304" pitchFamily="18" charset="0"/>
                </a:rPr>
                <a:t>j</a:t>
              </a:r>
              <a:r>
                <a:rPr lang="en-US" altLang="zh-CN" sz="2000" dirty="0">
                  <a:ea typeface="楷体" panose="02010609060101010101" pitchFamily="49" charset="-122"/>
                  <a:cs typeface="Times New Roman" panose="02020603050405020304" pitchFamily="18" charset="0"/>
                </a:rPr>
                <a:t>=2</a:t>
              </a:r>
              <a:endPara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7" name="右箭头 16"/>
            <p:cNvSpPr/>
            <p:nvPr/>
          </p:nvSpPr>
          <p:spPr bwMode="auto">
            <a:xfrm>
              <a:off x="2071670" y="2285992"/>
              <a:ext cx="571504" cy="285752"/>
            </a:xfrm>
            <a:prstGeom prst="rightArrow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428860" y="3135118"/>
              <a:ext cx="1143008" cy="615553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pPr algn="l"/>
              <a:r>
                <a:rPr lang="zh-CN" altLang="en-US" sz="2000">
                  <a:ea typeface="楷体" panose="02010609060101010101" pitchFamily="49" charset="-122"/>
                  <a:cs typeface="Times New Roman" panose="02020603050405020304" pitchFamily="18" charset="0"/>
                </a:rPr>
                <a:t>将</a:t>
              </a:r>
              <a:r>
                <a:rPr lang="en-US" altLang="zh-CN" sz="2000">
                  <a:ea typeface="楷体" panose="02010609060101010101" pitchFamily="49" charset="-122"/>
                  <a:cs typeface="Times New Roman" panose="02020603050405020304" pitchFamily="18" charset="0"/>
                </a:rPr>
                <a:t>s[</a:t>
              </a:r>
              <a:r>
                <a:rPr lang="en-US" altLang="zh-CN" sz="2000" i="1">
                  <a:ea typeface="楷体" panose="02010609060101010101" pitchFamily="49" charset="-122"/>
                  <a:cs typeface="Times New Roman" panose="02020603050405020304" pitchFamily="18" charset="0"/>
                </a:rPr>
                <a:t>i</a:t>
              </a:r>
              <a:r>
                <a:rPr lang="en-US" altLang="zh-CN" sz="2000">
                  <a:ea typeface="楷体" panose="02010609060101010101" pitchFamily="49" charset="-122"/>
                  <a:cs typeface="Times New Roman" panose="02020603050405020304" pitchFamily="18" charset="0"/>
                </a:rPr>
                <a:t>]</a:t>
              </a:r>
              <a:r>
                <a:rPr lang="zh-CN" altLang="en-US" sz="2000">
                  <a:ea typeface="楷体" panose="02010609060101010101" pitchFamily="49" charset="-122"/>
                  <a:cs typeface="Times New Roman" panose="02020603050405020304" pitchFamily="18" charset="0"/>
                </a:rPr>
                <a:t>与</a:t>
              </a:r>
              <a:r>
                <a:rPr lang="en-US" altLang="zh-CN" sz="2000">
                  <a:ea typeface="楷体" panose="02010609060101010101" pitchFamily="49" charset="-122"/>
                  <a:cs typeface="Times New Roman" panose="02020603050405020304" pitchFamily="18" charset="0"/>
                </a:rPr>
                <a:t>t[2]</a:t>
              </a:r>
              <a:r>
                <a:rPr lang="zh-CN" altLang="en-US" sz="2000">
                  <a:ea typeface="楷体" panose="02010609060101010101" pitchFamily="49" charset="-122"/>
                  <a:cs typeface="Times New Roman" panose="02020603050405020304" pitchFamily="18" charset="0"/>
                </a:rPr>
                <a:t>匹配</a:t>
              </a:r>
              <a:endParaRPr lang="en-US" altLang="zh-CN" sz="2000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25" name="直接箭头连接符 24"/>
            <p:cNvCxnSpPr/>
            <p:nvPr/>
          </p:nvCxnSpPr>
          <p:spPr>
            <a:xfrm rot="5400000">
              <a:off x="2786050" y="2928140"/>
              <a:ext cx="428628" cy="1588"/>
            </a:xfrm>
            <a:prstGeom prst="straightConnector1">
              <a:avLst/>
            </a:prstGeom>
            <a:ln w="28575">
              <a:solidFill>
                <a:srgbClr val="008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组合 38"/>
          <p:cNvGrpSpPr/>
          <p:nvPr/>
        </p:nvGrpSpPr>
        <p:grpSpPr>
          <a:xfrm>
            <a:off x="3500430" y="2065184"/>
            <a:ext cx="1500198" cy="1685487"/>
            <a:chOff x="3500430" y="2065184"/>
            <a:chExt cx="1500198" cy="1685487"/>
          </a:xfrm>
        </p:grpSpPr>
        <p:sp>
          <p:nvSpPr>
            <p:cNvPr id="4" name="右箭头 3"/>
            <p:cNvSpPr/>
            <p:nvPr/>
          </p:nvSpPr>
          <p:spPr bwMode="auto">
            <a:xfrm>
              <a:off x="3500430" y="2285992"/>
              <a:ext cx="571504" cy="285752"/>
            </a:xfrm>
            <a:prstGeom prst="rightArrow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214810" y="2065184"/>
              <a:ext cx="7143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i="1" dirty="0" err="1">
                  <a:ea typeface="楷体" panose="02010609060101010101" pitchFamily="49" charset="-122"/>
                  <a:cs typeface="Times New Roman" panose="02020603050405020304" pitchFamily="18" charset="0"/>
                </a:rPr>
                <a:t>i</a:t>
              </a:r>
              <a:r>
                <a:rPr lang="en-US" altLang="zh-CN" sz="2000" dirty="0">
                  <a:ea typeface="楷体" panose="02010609060101010101" pitchFamily="49" charset="-122"/>
                  <a:cs typeface="Times New Roman" panose="02020603050405020304" pitchFamily="18" charset="0"/>
                </a:rPr>
                <a:t>=3</a:t>
              </a:r>
              <a:endParaRPr lang="en-US" altLang="zh-CN" sz="2000" dirty="0">
                <a:ea typeface="楷体" panose="02010609060101010101" pitchFamily="49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sz="2000" i="1" dirty="0">
                  <a:ea typeface="楷体" panose="02010609060101010101" pitchFamily="49" charset="-122"/>
                  <a:cs typeface="Times New Roman" panose="02020603050405020304" pitchFamily="18" charset="0"/>
                </a:rPr>
                <a:t>j</a:t>
              </a:r>
              <a:r>
                <a:rPr lang="en-US" altLang="zh-CN" sz="2000" dirty="0">
                  <a:ea typeface="楷体" panose="02010609060101010101" pitchFamily="49" charset="-122"/>
                  <a:cs typeface="Times New Roman" panose="02020603050405020304" pitchFamily="18" charset="0"/>
                </a:rPr>
                <a:t>=1</a:t>
              </a:r>
              <a:endPara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857620" y="3135118"/>
              <a:ext cx="1143008" cy="615553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pPr algn="l"/>
              <a:r>
                <a:rPr lang="zh-CN" altLang="en-US" sz="2000">
                  <a:ea typeface="楷体" panose="02010609060101010101" pitchFamily="49" charset="-122"/>
                  <a:cs typeface="Times New Roman" panose="02020603050405020304" pitchFamily="18" charset="0"/>
                </a:rPr>
                <a:t>将</a:t>
              </a:r>
              <a:r>
                <a:rPr lang="en-US" altLang="zh-CN" sz="2000">
                  <a:ea typeface="楷体" panose="02010609060101010101" pitchFamily="49" charset="-122"/>
                  <a:cs typeface="Times New Roman" panose="02020603050405020304" pitchFamily="18" charset="0"/>
                </a:rPr>
                <a:t>s[</a:t>
              </a:r>
              <a:r>
                <a:rPr lang="en-US" altLang="zh-CN" sz="2000" i="1">
                  <a:ea typeface="楷体" panose="02010609060101010101" pitchFamily="49" charset="-122"/>
                  <a:cs typeface="Times New Roman" panose="02020603050405020304" pitchFamily="18" charset="0"/>
                </a:rPr>
                <a:t>i</a:t>
              </a:r>
              <a:r>
                <a:rPr lang="en-US" altLang="zh-CN" sz="2000">
                  <a:ea typeface="楷体" panose="02010609060101010101" pitchFamily="49" charset="-122"/>
                  <a:cs typeface="Times New Roman" panose="02020603050405020304" pitchFamily="18" charset="0"/>
                </a:rPr>
                <a:t>]</a:t>
              </a:r>
              <a:r>
                <a:rPr lang="zh-CN" altLang="en-US" sz="2000">
                  <a:ea typeface="楷体" panose="02010609060101010101" pitchFamily="49" charset="-122"/>
                  <a:cs typeface="Times New Roman" panose="02020603050405020304" pitchFamily="18" charset="0"/>
                </a:rPr>
                <a:t>与</a:t>
              </a:r>
              <a:r>
                <a:rPr lang="en-US" altLang="zh-CN" sz="2000">
                  <a:ea typeface="楷体" panose="02010609060101010101" pitchFamily="49" charset="-122"/>
                  <a:cs typeface="Times New Roman" panose="02020603050405020304" pitchFamily="18" charset="0"/>
                </a:rPr>
                <a:t>t[1]</a:t>
              </a:r>
              <a:r>
                <a:rPr lang="zh-CN" altLang="en-US" sz="2000">
                  <a:ea typeface="楷体" panose="02010609060101010101" pitchFamily="49" charset="-122"/>
                  <a:cs typeface="Times New Roman" panose="02020603050405020304" pitchFamily="18" charset="0"/>
                </a:rPr>
                <a:t>匹配</a:t>
              </a:r>
              <a:endParaRPr lang="en-US" altLang="zh-CN" sz="2000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27" name="直接箭头连接符 26"/>
            <p:cNvCxnSpPr/>
            <p:nvPr/>
          </p:nvCxnSpPr>
          <p:spPr>
            <a:xfrm rot="5400000">
              <a:off x="4214810" y="2928140"/>
              <a:ext cx="428628" cy="1588"/>
            </a:xfrm>
            <a:prstGeom prst="straightConnector1">
              <a:avLst/>
            </a:prstGeom>
            <a:ln w="28575">
              <a:solidFill>
                <a:srgbClr val="008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组合 39"/>
          <p:cNvGrpSpPr/>
          <p:nvPr/>
        </p:nvGrpSpPr>
        <p:grpSpPr>
          <a:xfrm>
            <a:off x="4929190" y="2065184"/>
            <a:ext cx="1571636" cy="1698981"/>
            <a:chOff x="4929190" y="2065184"/>
            <a:chExt cx="1571636" cy="1698981"/>
          </a:xfrm>
        </p:grpSpPr>
        <p:sp>
          <p:nvSpPr>
            <p:cNvPr id="6" name="右箭头 5"/>
            <p:cNvSpPr/>
            <p:nvPr/>
          </p:nvSpPr>
          <p:spPr bwMode="auto">
            <a:xfrm>
              <a:off x="4929190" y="2279498"/>
              <a:ext cx="571504" cy="285752"/>
            </a:xfrm>
            <a:prstGeom prst="rightArrow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43570" y="2065184"/>
              <a:ext cx="7143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i="1" dirty="0" err="1">
                  <a:ea typeface="楷体" panose="02010609060101010101" pitchFamily="49" charset="-122"/>
                  <a:cs typeface="Times New Roman" panose="02020603050405020304" pitchFamily="18" charset="0"/>
                </a:rPr>
                <a:t>i</a:t>
              </a:r>
              <a:r>
                <a:rPr lang="en-US" altLang="zh-CN" sz="2000" dirty="0">
                  <a:ea typeface="楷体" panose="02010609060101010101" pitchFamily="49" charset="-122"/>
                  <a:cs typeface="Times New Roman" panose="02020603050405020304" pitchFamily="18" charset="0"/>
                </a:rPr>
                <a:t>=3</a:t>
              </a:r>
              <a:endParaRPr lang="en-US" altLang="zh-CN" sz="2000" dirty="0">
                <a:ea typeface="楷体" panose="02010609060101010101" pitchFamily="49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sz="2000" i="1" dirty="0">
                  <a:ea typeface="楷体" panose="02010609060101010101" pitchFamily="49" charset="-122"/>
                  <a:cs typeface="Times New Roman" panose="02020603050405020304" pitchFamily="18" charset="0"/>
                </a:rPr>
                <a:t>j</a:t>
              </a:r>
              <a:r>
                <a:rPr lang="en-US" altLang="zh-CN" sz="2000" dirty="0">
                  <a:ea typeface="楷体" panose="02010609060101010101" pitchFamily="49" charset="-122"/>
                  <a:cs typeface="Times New Roman" panose="02020603050405020304" pitchFamily="18" charset="0"/>
                </a:rPr>
                <a:t>=0</a:t>
              </a:r>
              <a:endPara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357818" y="3148612"/>
              <a:ext cx="1143008" cy="615553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pPr algn="l"/>
              <a:r>
                <a:rPr lang="zh-CN" altLang="en-US" sz="2000">
                  <a:ea typeface="楷体" panose="02010609060101010101" pitchFamily="49" charset="-122"/>
                  <a:cs typeface="Times New Roman" panose="02020603050405020304" pitchFamily="18" charset="0"/>
                </a:rPr>
                <a:t>将</a:t>
              </a:r>
              <a:r>
                <a:rPr lang="en-US" altLang="zh-CN" sz="2000">
                  <a:ea typeface="楷体" panose="02010609060101010101" pitchFamily="49" charset="-122"/>
                  <a:cs typeface="Times New Roman" panose="02020603050405020304" pitchFamily="18" charset="0"/>
                </a:rPr>
                <a:t>s[</a:t>
              </a:r>
              <a:r>
                <a:rPr lang="en-US" altLang="zh-CN" sz="2000" i="1">
                  <a:ea typeface="楷体" panose="02010609060101010101" pitchFamily="49" charset="-122"/>
                  <a:cs typeface="Times New Roman" panose="02020603050405020304" pitchFamily="18" charset="0"/>
                </a:rPr>
                <a:t>i</a:t>
              </a:r>
              <a:r>
                <a:rPr lang="en-US" altLang="zh-CN" sz="2000">
                  <a:ea typeface="楷体" panose="02010609060101010101" pitchFamily="49" charset="-122"/>
                  <a:cs typeface="Times New Roman" panose="02020603050405020304" pitchFamily="18" charset="0"/>
                </a:rPr>
                <a:t>]</a:t>
              </a:r>
              <a:r>
                <a:rPr lang="zh-CN" altLang="en-US" sz="2000">
                  <a:ea typeface="楷体" panose="02010609060101010101" pitchFamily="49" charset="-122"/>
                  <a:cs typeface="Times New Roman" panose="02020603050405020304" pitchFamily="18" charset="0"/>
                </a:rPr>
                <a:t>与</a:t>
              </a:r>
              <a:r>
                <a:rPr lang="en-US" altLang="zh-CN" sz="2000">
                  <a:ea typeface="楷体" panose="02010609060101010101" pitchFamily="49" charset="-122"/>
                  <a:cs typeface="Times New Roman" panose="02020603050405020304" pitchFamily="18" charset="0"/>
                </a:rPr>
                <a:t>t[0]</a:t>
              </a:r>
              <a:r>
                <a:rPr lang="zh-CN" altLang="en-US" sz="2000">
                  <a:ea typeface="楷体" panose="02010609060101010101" pitchFamily="49" charset="-122"/>
                  <a:cs typeface="Times New Roman" panose="02020603050405020304" pitchFamily="18" charset="0"/>
                </a:rPr>
                <a:t>匹配</a:t>
              </a:r>
              <a:endParaRPr lang="en-US" altLang="zh-CN" sz="2000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29" name="直接箭头连接符 28"/>
            <p:cNvCxnSpPr/>
            <p:nvPr/>
          </p:nvCxnSpPr>
          <p:spPr>
            <a:xfrm rot="5400000">
              <a:off x="5715008" y="2941634"/>
              <a:ext cx="428628" cy="1588"/>
            </a:xfrm>
            <a:prstGeom prst="straightConnector1">
              <a:avLst/>
            </a:prstGeom>
            <a:ln w="28575">
              <a:solidFill>
                <a:srgbClr val="008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组合 40"/>
          <p:cNvGrpSpPr/>
          <p:nvPr/>
        </p:nvGrpSpPr>
        <p:grpSpPr>
          <a:xfrm>
            <a:off x="6286512" y="2065184"/>
            <a:ext cx="1785950" cy="1685487"/>
            <a:chOff x="6286512" y="2065184"/>
            <a:chExt cx="1785950" cy="1685487"/>
          </a:xfrm>
        </p:grpSpPr>
        <p:sp>
          <p:nvSpPr>
            <p:cNvPr id="8" name="右箭头 7"/>
            <p:cNvSpPr/>
            <p:nvPr/>
          </p:nvSpPr>
          <p:spPr bwMode="auto">
            <a:xfrm>
              <a:off x="6286512" y="2279498"/>
              <a:ext cx="571504" cy="285752"/>
            </a:xfrm>
            <a:prstGeom prst="rightArrow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000892" y="2065184"/>
              <a:ext cx="7143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i="1" dirty="0" err="1">
                  <a:ea typeface="楷体" panose="02010609060101010101" pitchFamily="49" charset="-122"/>
                  <a:cs typeface="Times New Roman" panose="02020603050405020304" pitchFamily="18" charset="0"/>
                </a:rPr>
                <a:t>i</a:t>
              </a:r>
              <a:r>
                <a:rPr lang="en-US" altLang="zh-CN" sz="2000" dirty="0">
                  <a:ea typeface="楷体" panose="02010609060101010101" pitchFamily="49" charset="-122"/>
                  <a:cs typeface="Times New Roman" panose="02020603050405020304" pitchFamily="18" charset="0"/>
                </a:rPr>
                <a:t>=3</a:t>
              </a:r>
              <a:endParaRPr lang="en-US" altLang="zh-CN" sz="2000" dirty="0">
                <a:ea typeface="楷体" panose="02010609060101010101" pitchFamily="49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sz="2000" i="1" dirty="0">
                  <a:ea typeface="楷体" panose="02010609060101010101" pitchFamily="49" charset="-122"/>
                  <a:cs typeface="Times New Roman" panose="02020603050405020304" pitchFamily="18" charset="0"/>
                </a:rPr>
                <a:t>j</a:t>
              </a:r>
              <a:r>
                <a:rPr lang="en-US" altLang="zh-CN" sz="2000" dirty="0">
                  <a:ea typeface="楷体" panose="02010609060101010101" pitchFamily="49" charset="-122"/>
                  <a:cs typeface="Times New Roman" panose="02020603050405020304" pitchFamily="18" charset="0"/>
                </a:rPr>
                <a:t>=</a:t>
              </a:r>
              <a:r>
                <a:rPr lang="en-US" altLang="zh-CN" sz="2000" dirty="0">
                  <a:latin typeface="+mj-ea"/>
                  <a:ea typeface="+mj-ea"/>
                  <a:cs typeface="Times New Roman" panose="02020603050405020304" pitchFamily="18" charset="0"/>
                </a:rPr>
                <a:t>-</a:t>
              </a:r>
              <a:r>
                <a:rPr lang="en-US" altLang="zh-CN" sz="2000" dirty="0">
                  <a:ea typeface="楷体" panose="02010609060101010101" pitchFamily="49" charset="-122"/>
                  <a:cs typeface="Times New Roman" panose="02020603050405020304" pitchFamily="18" charset="0"/>
                </a:rPr>
                <a:t>1</a:t>
              </a:r>
              <a:endPara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715140" y="3135118"/>
              <a:ext cx="1357322" cy="615553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pPr algn="l"/>
              <a:r>
                <a:rPr lang="zh-CN" altLang="en-US" sz="2000">
                  <a:ea typeface="楷体" panose="02010609060101010101" pitchFamily="49" charset="-122"/>
                  <a:cs typeface="Times New Roman" panose="02020603050405020304" pitchFamily="18" charset="0"/>
                </a:rPr>
                <a:t>将</a:t>
              </a:r>
              <a:r>
                <a:rPr lang="en-US" altLang="zh-CN" sz="2000">
                  <a:ea typeface="楷体" panose="02010609060101010101" pitchFamily="49" charset="-122"/>
                  <a:cs typeface="Times New Roman" panose="02020603050405020304" pitchFamily="18" charset="0"/>
                </a:rPr>
                <a:t>s[</a:t>
              </a:r>
              <a:r>
                <a:rPr lang="en-US" altLang="zh-CN" sz="2000" i="1">
                  <a:ea typeface="楷体" panose="02010609060101010101" pitchFamily="49" charset="-122"/>
                  <a:cs typeface="Times New Roman" panose="02020603050405020304" pitchFamily="18" charset="0"/>
                </a:rPr>
                <a:t>i</a:t>
              </a:r>
              <a:r>
                <a:rPr lang="en-US" altLang="zh-CN" sz="2000">
                  <a:ea typeface="楷体" panose="02010609060101010101" pitchFamily="49" charset="-122"/>
                  <a:cs typeface="Times New Roman" panose="02020603050405020304" pitchFamily="18" charset="0"/>
                </a:rPr>
                <a:t>+1]</a:t>
              </a:r>
              <a:r>
                <a:rPr lang="zh-CN" altLang="en-US" sz="2000">
                  <a:ea typeface="楷体" panose="02010609060101010101" pitchFamily="49" charset="-122"/>
                  <a:cs typeface="Times New Roman" panose="02020603050405020304" pitchFamily="18" charset="0"/>
                </a:rPr>
                <a:t>与</a:t>
              </a:r>
              <a:r>
                <a:rPr lang="en-US" altLang="zh-CN" sz="2000">
                  <a:ea typeface="楷体" panose="02010609060101010101" pitchFamily="49" charset="-122"/>
                  <a:cs typeface="Times New Roman" panose="02020603050405020304" pitchFamily="18" charset="0"/>
                </a:rPr>
                <a:t>t[0]</a:t>
              </a:r>
              <a:r>
                <a:rPr lang="zh-CN" altLang="en-US" sz="2000">
                  <a:ea typeface="楷体" panose="02010609060101010101" pitchFamily="49" charset="-122"/>
                  <a:cs typeface="Times New Roman" panose="02020603050405020304" pitchFamily="18" charset="0"/>
                </a:rPr>
                <a:t>匹配</a:t>
              </a:r>
              <a:endParaRPr lang="en-US" altLang="zh-CN" sz="2000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31" name="直接箭头连接符 30"/>
            <p:cNvCxnSpPr/>
            <p:nvPr/>
          </p:nvCxnSpPr>
          <p:spPr>
            <a:xfrm rot="5400000">
              <a:off x="7072330" y="2928140"/>
              <a:ext cx="428628" cy="1588"/>
            </a:xfrm>
            <a:prstGeom prst="straightConnector1">
              <a:avLst/>
            </a:prstGeom>
            <a:ln w="28575">
              <a:solidFill>
                <a:srgbClr val="008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组合 35"/>
          <p:cNvGrpSpPr/>
          <p:nvPr/>
        </p:nvGrpSpPr>
        <p:grpSpPr>
          <a:xfrm>
            <a:off x="2000232" y="2028758"/>
            <a:ext cx="5072098" cy="2400374"/>
            <a:chOff x="2000232" y="2000240"/>
            <a:chExt cx="5072098" cy="2400374"/>
          </a:xfrm>
        </p:grpSpPr>
        <p:sp>
          <p:nvSpPr>
            <p:cNvPr id="32" name="矩形 31"/>
            <p:cNvSpPr/>
            <p:nvPr/>
          </p:nvSpPr>
          <p:spPr bwMode="auto">
            <a:xfrm>
              <a:off x="2000232" y="2000240"/>
              <a:ext cx="4429156" cy="1857388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58000"/>
              </a:schemeClr>
            </a:solidFill>
            <a:ln w="38100">
              <a:solidFill>
                <a:srgbClr val="7030A0"/>
              </a:solidFill>
              <a:miter lim="800000"/>
            </a:ln>
            <a:effectLst/>
          </p:spPr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500694" y="4000504"/>
              <a:ext cx="15716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>
                  <a:latin typeface="楷体" panose="02010609060101010101" pitchFamily="49" charset="-122"/>
                  <a:ea typeface="楷体" panose="02010609060101010101" pitchFamily="49" charset="-122"/>
                </a:rPr>
                <a:t>是不必要的</a:t>
              </a:r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cxnSp>
          <p:nvCxnSpPr>
            <p:cNvPr id="35" name="直接连接符 34"/>
            <p:cNvCxnSpPr/>
            <p:nvPr/>
          </p:nvCxnSpPr>
          <p:spPr>
            <a:xfrm rot="5400000">
              <a:off x="5892760" y="3965628"/>
              <a:ext cx="216000" cy="1588"/>
            </a:xfrm>
            <a:prstGeom prst="line">
              <a:avLst/>
            </a:prstGeom>
            <a:ln w="38100">
              <a:solidFill>
                <a:srgbClr val="008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/>
          <p:cNvSpPr txBox="1"/>
          <p:nvPr/>
        </p:nvSpPr>
        <p:spPr>
          <a:xfrm>
            <a:off x="428596" y="1538575"/>
            <a:ext cx="292895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前面的</a:t>
            </a: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匹配过程：</a:t>
            </a: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灯片编号占位符 4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F85F6-1345-43BE-BA4E-0A381462F2EF}" type="slidenum">
              <a:rPr lang="en-US" altLang="zh-CN" smtClean="0"/>
            </a:fld>
            <a:r>
              <a:rPr lang="en-US" altLang="zh-CN"/>
              <a:t>/29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7158" y="214290"/>
            <a:ext cx="3571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将</a:t>
            </a:r>
            <a:r>
              <a:rPr lang="en-US" altLang="zh-CN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next</a:t>
            </a:r>
            <a:r>
              <a:rPr lang="zh-CN" altLang="en-US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改为</a:t>
            </a:r>
            <a:r>
              <a:rPr lang="en-US" altLang="zh-CN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nextval</a:t>
            </a:r>
            <a:r>
              <a:rPr lang="zh-CN" altLang="en-US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endParaRPr lang="zh-CN" altLang="en-US" dirty="0">
              <a:solidFill>
                <a:srgbClr val="FF0000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571472" y="857232"/>
          <a:ext cx="7143798" cy="164592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785950"/>
                <a:gridCol w="1143008"/>
                <a:gridCol w="1071570"/>
                <a:gridCol w="1143008"/>
                <a:gridCol w="1071570"/>
                <a:gridCol w="92869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j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t[j]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2400" b="1" i="1" dirty="0">
                        <a:solidFill>
                          <a:srgbClr val="FF33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2400" b="1" i="1" dirty="0">
                        <a:solidFill>
                          <a:srgbClr val="FF33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2400" b="1" i="1" dirty="0">
                        <a:solidFill>
                          <a:srgbClr val="FF33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2400" b="1" i="1" dirty="0">
                        <a:solidFill>
                          <a:srgbClr val="FF33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b</a:t>
                      </a:r>
                      <a:endParaRPr lang="zh-CN" altLang="en-US" sz="2400" b="1" i="1" dirty="0">
                        <a:solidFill>
                          <a:srgbClr val="FF33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next[j]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err="1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nextval</a:t>
                      </a:r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[j]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600016" y="2130416"/>
            <a:ext cx="648000" cy="30777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CN" sz="2000" dirty="0">
                <a:solidFill>
                  <a:srgbClr val="3333FF"/>
                </a:solidFill>
                <a:latin typeface="+mn-ea"/>
                <a:cs typeface="Times New Roman" panose="02020603050405020304" pitchFamily="18" charset="0"/>
              </a:rPr>
              <a:t>-</a:t>
            </a:r>
            <a:r>
              <a:rPr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000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19506" y="2130416"/>
            <a:ext cx="648000" cy="30777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CN" sz="2000" dirty="0">
                <a:solidFill>
                  <a:srgbClr val="3333FF"/>
                </a:solidFill>
                <a:latin typeface="+mn-ea"/>
                <a:cs typeface="Times New Roman" panose="02020603050405020304" pitchFamily="18" charset="0"/>
              </a:rPr>
              <a:t>-</a:t>
            </a:r>
            <a:r>
              <a:rPr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000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97132" y="2130416"/>
            <a:ext cx="648000" cy="30777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CN" sz="2000" dirty="0">
                <a:solidFill>
                  <a:srgbClr val="3333FF"/>
                </a:solidFill>
                <a:latin typeface="+mn-ea"/>
                <a:cs typeface="Times New Roman" panose="02020603050405020304" pitchFamily="18" charset="0"/>
              </a:rPr>
              <a:t>-</a:t>
            </a:r>
            <a:r>
              <a:rPr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000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24264" y="2130416"/>
            <a:ext cx="648000" cy="30777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CN" sz="2000" dirty="0">
                <a:solidFill>
                  <a:srgbClr val="3333FF"/>
                </a:solidFill>
                <a:latin typeface="+mn-ea"/>
                <a:cs typeface="Times New Roman" panose="02020603050405020304" pitchFamily="18" charset="0"/>
              </a:rPr>
              <a:t>-</a:t>
            </a:r>
            <a:r>
              <a:rPr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000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24396" y="2130416"/>
            <a:ext cx="648000" cy="30777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2000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357422" y="2857496"/>
            <a:ext cx="2857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/>
              <a:t>next[1]=0</a:t>
            </a:r>
            <a:endParaRPr lang="en-US" altLang="zh-CN" sz="2000" dirty="0"/>
          </a:p>
          <a:p>
            <a:pPr algn="l"/>
            <a:r>
              <a:rPr lang="en-US" altLang="zh-CN" sz="2000" dirty="0"/>
              <a:t>t[1]=t[next[1]]=</a:t>
            </a:r>
            <a:r>
              <a:rPr lang="en-US" altLang="zh-CN" sz="2000"/>
              <a:t>t[0]='</a:t>
            </a:r>
            <a:r>
              <a:rPr lang="en-US" altLang="zh-CN" sz="2000" i="1"/>
              <a:t>a</a:t>
            </a:r>
            <a:r>
              <a:rPr lang="en-US" altLang="zh-CN" sz="2000"/>
              <a:t>'</a:t>
            </a:r>
            <a:endParaRPr lang="zh-CN" alt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2357422" y="3571876"/>
            <a:ext cx="3286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/>
              <a:t>∴ nextval[1</a:t>
            </a:r>
            <a:r>
              <a:rPr lang="en-US" altLang="zh-CN" sz="2000" dirty="0"/>
              <a:t>]=</a:t>
            </a:r>
            <a:r>
              <a:rPr lang="en-US" altLang="zh-CN" sz="2000" dirty="0" err="1"/>
              <a:t>nextval</a:t>
            </a:r>
            <a:r>
              <a:rPr lang="en-US" altLang="zh-CN" sz="2000" dirty="0"/>
              <a:t>[0]=</a:t>
            </a:r>
            <a:r>
              <a:rPr lang="en-US" altLang="zh-CN" sz="2000" dirty="0">
                <a:latin typeface="+mn-ea"/>
                <a:ea typeface="+mn-ea"/>
              </a:rPr>
              <a:t>-</a:t>
            </a:r>
            <a:r>
              <a:rPr lang="en-US" altLang="zh-CN" sz="2000" dirty="0"/>
              <a:t>1</a:t>
            </a:r>
            <a:endParaRPr lang="zh-CN" alt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6143636" y="2786058"/>
            <a:ext cx="30003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/>
              <a:t>t[4]='</a:t>
            </a:r>
            <a:r>
              <a:rPr lang="en-US" altLang="zh-CN" sz="2000" i="1"/>
              <a:t>b</a:t>
            </a:r>
            <a:r>
              <a:rPr lang="en-US" altLang="zh-CN" sz="2000"/>
              <a:t>' </a:t>
            </a:r>
            <a:r>
              <a:rPr lang="en-US" altLang="zh-CN" sz="2000">
                <a:latin typeface="+mj-ea"/>
                <a:ea typeface="+mj-ea"/>
              </a:rPr>
              <a:t>≠</a:t>
            </a:r>
            <a:r>
              <a:rPr lang="en-US" altLang="zh-CN" sz="2000"/>
              <a:t> t[next[4]]='</a:t>
            </a:r>
            <a:r>
              <a:rPr lang="en-US" altLang="zh-CN" sz="2000" i="1"/>
              <a:t>a</a:t>
            </a:r>
            <a:r>
              <a:rPr lang="en-US" altLang="zh-CN" sz="2000"/>
              <a:t>'</a:t>
            </a:r>
            <a:endParaRPr lang="zh-CN" alt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6286512" y="3286124"/>
            <a:ext cx="25003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/>
              <a:t>∴ nextval[4</a:t>
            </a:r>
            <a:r>
              <a:rPr lang="en-US" altLang="zh-CN" sz="2000" dirty="0"/>
              <a:t>]=next[4]</a:t>
            </a:r>
            <a:endParaRPr lang="zh-CN" altLang="en-US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857224" y="5715016"/>
            <a:ext cx="6572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用</a:t>
            </a:r>
            <a:r>
              <a:rPr lang="en-US" altLang="zh-CN" dirty="0" err="1">
                <a:ea typeface="楷体" panose="02010609060101010101" pitchFamily="49" charset="-122"/>
                <a:cs typeface="Times New Roman" panose="02020603050405020304" pitchFamily="18" charset="0"/>
              </a:rPr>
              <a:t>nextval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取代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next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，得到</a:t>
            </a:r>
            <a:r>
              <a:rPr lang="zh-CN" altLang="en-US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改进的</a:t>
            </a:r>
            <a:r>
              <a:rPr lang="en-US" altLang="zh-CN" dirty="0" err="1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KMP</a:t>
            </a:r>
            <a:r>
              <a:rPr lang="zh-CN" altLang="en-US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算法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en-US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857224" y="4071942"/>
            <a:ext cx="7072362" cy="1393748"/>
            <a:chOff x="857224" y="4071942"/>
            <a:chExt cx="7072362" cy="1393748"/>
          </a:xfrm>
        </p:grpSpPr>
        <p:sp>
          <p:nvSpPr>
            <p:cNvPr id="17" name="TextBox 16"/>
            <p:cNvSpPr txBox="1"/>
            <p:nvPr/>
          </p:nvSpPr>
          <p:spPr>
            <a:xfrm>
              <a:off x="857224" y="4357694"/>
              <a:ext cx="707236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 algn="l">
                <a:buBlip>
                  <a:blip r:embed="rId1"/>
                </a:buBlip>
              </a:pPr>
              <a:r>
                <a:rPr lang="en-US" altLang="zh-CN" sz="2200">
                  <a:ea typeface="楷体" panose="02010609060101010101" pitchFamily="49" charset="-122"/>
                  <a:cs typeface="Times New Roman" panose="02020603050405020304" pitchFamily="18" charset="0"/>
                </a:rPr>
                <a:t> nextval[0]=</a:t>
              </a:r>
              <a:r>
                <a:rPr lang="en-US" altLang="zh-CN" sz="2200">
                  <a:latin typeface="+mj-ea"/>
                  <a:ea typeface="+mj-ea"/>
                  <a:cs typeface="Times New Roman" panose="02020603050405020304" pitchFamily="18" charset="0"/>
                </a:rPr>
                <a:t>-</a:t>
              </a:r>
              <a:r>
                <a:rPr lang="en-US" altLang="zh-CN" sz="2200">
                  <a:ea typeface="楷体" panose="02010609060101010101" pitchFamily="49" charset="-122"/>
                  <a:cs typeface="Times New Roman" panose="02020603050405020304" pitchFamily="18" charset="0"/>
                </a:rPr>
                <a:t>1</a:t>
              </a:r>
              <a:endParaRPr lang="en-US" altLang="zh-CN" sz="2200">
                <a:ea typeface="楷体" panose="02010609060101010101" pitchFamily="49" charset="-122"/>
                <a:cs typeface="Times New Roman" panose="02020603050405020304" pitchFamily="18" charset="0"/>
              </a:endParaRPr>
            </a:p>
            <a:p>
              <a:pPr marL="457200" indent="-457200" algn="l">
                <a:buBlip>
                  <a:blip r:embed="rId1"/>
                </a:buBlip>
              </a:pPr>
              <a:r>
                <a:rPr lang="zh-CN" altLang="en-US" sz="2200">
                  <a:ea typeface="楷体" panose="02010609060101010101" pitchFamily="49" charset="-122"/>
                  <a:cs typeface="Times New Roman" panose="02020603050405020304" pitchFamily="18" charset="0"/>
                </a:rPr>
                <a:t>当</a:t>
              </a:r>
              <a:r>
                <a:rPr lang="en-US" altLang="zh-CN" sz="2200">
                  <a:ea typeface="楷体" panose="02010609060101010101" pitchFamily="49" charset="-122"/>
                  <a:cs typeface="Times New Roman" panose="02020603050405020304" pitchFamily="18" charset="0"/>
                </a:rPr>
                <a:t>t[</a:t>
              </a:r>
              <a:r>
                <a:rPr lang="en-US" altLang="zh-CN" sz="2200" i="1">
                  <a:ea typeface="楷体" panose="02010609060101010101" pitchFamily="49" charset="-122"/>
                  <a:cs typeface="Times New Roman" panose="02020603050405020304" pitchFamily="18" charset="0"/>
                </a:rPr>
                <a:t>j</a:t>
              </a:r>
              <a:r>
                <a:rPr lang="en-US" altLang="zh-CN" sz="2200">
                  <a:ea typeface="楷体" panose="02010609060101010101" pitchFamily="49" charset="-122"/>
                  <a:cs typeface="Times New Roman" panose="02020603050405020304" pitchFamily="18" charset="0"/>
                </a:rPr>
                <a:t>]=t[next[</a:t>
              </a:r>
              <a:r>
                <a:rPr lang="en-US" altLang="zh-CN" sz="2200" i="1">
                  <a:ea typeface="楷体" panose="02010609060101010101" pitchFamily="49" charset="-122"/>
                  <a:cs typeface="Times New Roman" panose="02020603050405020304" pitchFamily="18" charset="0"/>
                </a:rPr>
                <a:t>j</a:t>
              </a:r>
              <a:r>
                <a:rPr lang="en-US" altLang="zh-CN" sz="2200">
                  <a:ea typeface="楷体" panose="02010609060101010101" pitchFamily="49" charset="-122"/>
                  <a:cs typeface="Times New Roman" panose="02020603050405020304" pitchFamily="18" charset="0"/>
                </a:rPr>
                <a:t>]]</a:t>
              </a:r>
              <a:r>
                <a:rPr lang="zh-CN" altLang="en-US" sz="2200">
                  <a:ea typeface="楷体" panose="02010609060101010101" pitchFamily="49" charset="-122"/>
                  <a:cs typeface="Times New Roman" panose="02020603050405020304" pitchFamily="18" charset="0"/>
                </a:rPr>
                <a:t>时： </a:t>
              </a:r>
              <a:r>
                <a:rPr lang="en-US" altLang="zh-CN" sz="2200">
                  <a:ea typeface="楷体" panose="02010609060101010101" pitchFamily="49" charset="-122"/>
                  <a:cs typeface="Times New Roman" panose="02020603050405020304" pitchFamily="18" charset="0"/>
                </a:rPr>
                <a:t>nextval[</a:t>
              </a:r>
              <a:r>
                <a:rPr lang="en-US" altLang="zh-CN" sz="2200" i="1">
                  <a:ea typeface="楷体" panose="02010609060101010101" pitchFamily="49" charset="-122"/>
                  <a:cs typeface="Times New Roman" panose="02020603050405020304" pitchFamily="18" charset="0"/>
                </a:rPr>
                <a:t>j</a:t>
              </a:r>
              <a:r>
                <a:rPr lang="en-US" altLang="zh-CN" sz="2200">
                  <a:ea typeface="楷体" panose="02010609060101010101" pitchFamily="49" charset="-122"/>
                  <a:cs typeface="Times New Roman" panose="02020603050405020304" pitchFamily="18" charset="0"/>
                </a:rPr>
                <a:t>]=nextval[next[</a:t>
              </a:r>
              <a:r>
                <a:rPr lang="en-US" altLang="zh-CN" sz="2200" i="1">
                  <a:ea typeface="楷体" panose="02010609060101010101" pitchFamily="49" charset="-122"/>
                  <a:cs typeface="Times New Roman" panose="02020603050405020304" pitchFamily="18" charset="0"/>
                </a:rPr>
                <a:t>j</a:t>
              </a:r>
              <a:r>
                <a:rPr lang="en-US" altLang="zh-CN" sz="2200">
                  <a:ea typeface="楷体" panose="02010609060101010101" pitchFamily="49" charset="-122"/>
                  <a:cs typeface="Times New Roman" panose="02020603050405020304" pitchFamily="18" charset="0"/>
                </a:rPr>
                <a:t>]]</a:t>
              </a:r>
              <a:endParaRPr lang="en-US" altLang="zh-CN" sz="2200">
                <a:ea typeface="楷体" panose="02010609060101010101" pitchFamily="49" charset="-122"/>
                <a:cs typeface="Times New Roman" panose="02020603050405020304" pitchFamily="18" charset="0"/>
              </a:endParaRPr>
            </a:p>
            <a:p>
              <a:pPr marL="457200" indent="-457200" algn="l">
                <a:buBlip>
                  <a:blip r:embed="rId1"/>
                </a:buBlip>
              </a:pPr>
              <a:r>
                <a:rPr lang="zh-CN" altLang="en-US" sz="2200">
                  <a:ea typeface="楷体" panose="02010609060101010101" pitchFamily="49" charset="-122"/>
                  <a:cs typeface="Times New Roman" panose="02020603050405020304" pitchFamily="18" charset="0"/>
                </a:rPr>
                <a:t>否则： </a:t>
              </a:r>
              <a:r>
                <a:rPr lang="en-US" altLang="zh-CN" sz="2200">
                  <a:ea typeface="楷体" panose="02010609060101010101" pitchFamily="49" charset="-122"/>
                  <a:cs typeface="Times New Roman" panose="02020603050405020304" pitchFamily="18" charset="0"/>
                </a:rPr>
                <a:t>nextval[</a:t>
              </a:r>
              <a:r>
                <a:rPr lang="en-US" altLang="zh-CN" sz="2200" i="1">
                  <a:ea typeface="楷体" panose="02010609060101010101" pitchFamily="49" charset="-122"/>
                  <a:cs typeface="Times New Roman" panose="02020603050405020304" pitchFamily="18" charset="0"/>
                </a:rPr>
                <a:t>j</a:t>
              </a:r>
              <a:r>
                <a:rPr lang="en-US" altLang="zh-CN" sz="2200">
                  <a:ea typeface="楷体" panose="02010609060101010101" pitchFamily="49" charset="-122"/>
                  <a:cs typeface="Times New Roman" panose="02020603050405020304" pitchFamily="18" charset="0"/>
                </a:rPr>
                <a:t>]=next[</a:t>
              </a:r>
              <a:r>
                <a:rPr lang="en-US" altLang="zh-CN" sz="2200" i="1">
                  <a:ea typeface="楷体" panose="02010609060101010101" pitchFamily="49" charset="-122"/>
                  <a:cs typeface="Times New Roman" panose="02020603050405020304" pitchFamily="18" charset="0"/>
                </a:rPr>
                <a:t>j</a:t>
              </a:r>
              <a:r>
                <a:rPr lang="en-US" altLang="zh-CN" sz="2200">
                  <a:ea typeface="楷体" panose="02010609060101010101" pitchFamily="49" charset="-122"/>
                  <a:cs typeface="Times New Roman" panose="02020603050405020304" pitchFamily="18" charset="0"/>
                </a:rPr>
                <a:t>]</a:t>
              </a:r>
              <a:endParaRPr lang="zh-CN" altLang="en-US" sz="2200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8" name="下箭头 17"/>
            <p:cNvSpPr/>
            <p:nvPr/>
          </p:nvSpPr>
          <p:spPr bwMode="auto">
            <a:xfrm>
              <a:off x="4214810" y="4071942"/>
              <a:ext cx="214314" cy="428628"/>
            </a:xfrm>
            <a:prstGeom prst="down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灯片编号占位符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F85F6-1345-43BE-BA4E-0A381462F2EF}" type="slidenum">
              <a:rPr lang="en-US" altLang="zh-CN" smtClean="0"/>
            </a:fld>
            <a:r>
              <a:rPr lang="en-US" altLang="zh-CN"/>
              <a:t>/29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2" grpId="0"/>
      <p:bldP spid="12" grpId="1"/>
      <p:bldP spid="13" grpId="0"/>
      <p:bldP spid="13" grpId="1"/>
      <p:bldP spid="14" grpId="0"/>
      <p:bldP spid="1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42910" y="357166"/>
            <a:ext cx="4286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使用改进后的</a:t>
            </a:r>
            <a:r>
              <a:rPr lang="en-US" altLang="zh-CN" err="1">
                <a:ea typeface="楷体" panose="02010609060101010101" pitchFamily="49" charset="-122"/>
                <a:cs typeface="Times New Roman" panose="02020603050405020304" pitchFamily="18" charset="0"/>
              </a:rPr>
              <a:t>KMP</a:t>
            </a:r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算法示例：</a:t>
            </a:r>
            <a:endParaRPr lang="zh-CN" altLang="en-US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928664" y="997262"/>
          <a:ext cx="7143798" cy="12496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785950"/>
                <a:gridCol w="1143008"/>
                <a:gridCol w="1071570"/>
                <a:gridCol w="1143008"/>
                <a:gridCol w="1071570"/>
                <a:gridCol w="92869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j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t[j]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2400" b="1" i="1" dirty="0">
                        <a:solidFill>
                          <a:srgbClr val="FF33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2400" b="1" i="1" dirty="0">
                        <a:solidFill>
                          <a:srgbClr val="FF33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2400" b="1" i="1" dirty="0">
                        <a:solidFill>
                          <a:srgbClr val="FF33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2400" b="1" i="1" dirty="0">
                        <a:solidFill>
                          <a:srgbClr val="FF33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b</a:t>
                      </a:r>
                      <a:endParaRPr lang="zh-CN" altLang="en-US" sz="2400" b="1" i="1" dirty="0">
                        <a:solidFill>
                          <a:srgbClr val="FF33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err="1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nextval</a:t>
                      </a:r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[j]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2428860" y="2928934"/>
            <a:ext cx="3071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i="1" dirty="0"/>
              <a:t>a  a  a  b  a  a  a  a  b</a:t>
            </a:r>
            <a:endParaRPr lang="zh-CN" altLang="en-US" i="1" dirty="0"/>
          </a:p>
        </p:txBody>
      </p:sp>
      <p:sp>
        <p:nvSpPr>
          <p:cNvPr id="28" name="TextBox 27"/>
          <p:cNvSpPr txBox="1"/>
          <p:nvPr/>
        </p:nvSpPr>
        <p:spPr>
          <a:xfrm>
            <a:off x="1643042" y="2928934"/>
            <a:ext cx="642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/>
              <a:t>s</a:t>
            </a:r>
            <a:r>
              <a:rPr lang="en-US" altLang="zh-CN" dirty="0"/>
              <a:t>:</a:t>
            </a:r>
            <a:endParaRPr lang="zh-CN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428860" y="2643182"/>
            <a:ext cx="3000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dirty="0">
                <a:solidFill>
                  <a:srgbClr val="C00000"/>
                </a:solidFill>
              </a:rPr>
              <a:t>0   1    2    3   4    5   6   7   8</a:t>
            </a:r>
            <a:endParaRPr lang="zh-CN" altLang="en-US" sz="1800" dirty="0">
              <a:solidFill>
                <a:srgbClr val="C0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428860" y="3824591"/>
            <a:ext cx="3071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i="1" dirty="0"/>
              <a:t>a  a  a  a  b</a:t>
            </a:r>
            <a:endParaRPr lang="zh-CN" altLang="en-US" i="1" dirty="0"/>
          </a:p>
        </p:txBody>
      </p:sp>
      <p:sp>
        <p:nvSpPr>
          <p:cNvPr id="31" name="TextBox 30"/>
          <p:cNvSpPr txBox="1"/>
          <p:nvPr/>
        </p:nvSpPr>
        <p:spPr>
          <a:xfrm>
            <a:off x="1643042" y="3824591"/>
            <a:ext cx="642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/>
              <a:t>t</a:t>
            </a:r>
            <a:r>
              <a:rPr lang="en-US" altLang="zh-CN" dirty="0"/>
              <a:t>:</a:t>
            </a:r>
            <a:endParaRPr lang="zh-CN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428860" y="4274114"/>
            <a:ext cx="17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dirty="0">
                <a:solidFill>
                  <a:srgbClr val="C00000"/>
                </a:solidFill>
              </a:rPr>
              <a:t>0   1    2   3    4 </a:t>
            </a:r>
            <a:endParaRPr lang="zh-CN" altLang="en-US" sz="1800" dirty="0">
              <a:solidFill>
                <a:srgbClr val="C00000"/>
              </a:solidFill>
            </a:endParaRPr>
          </a:p>
        </p:txBody>
      </p:sp>
      <p:cxnSp>
        <p:nvCxnSpPr>
          <p:cNvPr id="33" name="直接箭头连接符 32"/>
          <p:cNvCxnSpPr/>
          <p:nvPr/>
        </p:nvCxnSpPr>
        <p:spPr>
          <a:xfrm rot="5400000">
            <a:off x="2285984" y="3643314"/>
            <a:ext cx="571504" cy="1588"/>
          </a:xfrm>
          <a:prstGeom prst="straightConnector1">
            <a:avLst/>
          </a:prstGeom>
          <a:ln w="38100">
            <a:solidFill>
              <a:srgbClr val="FF00FF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 rot="5400000">
            <a:off x="2609042" y="3642520"/>
            <a:ext cx="571504" cy="1588"/>
          </a:xfrm>
          <a:prstGeom prst="straightConnector1">
            <a:avLst/>
          </a:prstGeom>
          <a:ln w="38100">
            <a:solidFill>
              <a:srgbClr val="FF00FF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rot="5400000">
            <a:off x="2929720" y="3642520"/>
            <a:ext cx="571504" cy="1588"/>
          </a:xfrm>
          <a:prstGeom prst="straightConnector1">
            <a:avLst/>
          </a:prstGeom>
          <a:ln w="38100">
            <a:solidFill>
              <a:srgbClr val="FF00FF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组合 35"/>
          <p:cNvGrpSpPr/>
          <p:nvPr/>
        </p:nvGrpSpPr>
        <p:grpSpPr>
          <a:xfrm>
            <a:off x="3390892" y="3357562"/>
            <a:ext cx="214314" cy="571504"/>
            <a:chOff x="2760650" y="2786058"/>
            <a:chExt cx="214314" cy="571504"/>
          </a:xfrm>
        </p:grpSpPr>
        <p:cxnSp>
          <p:nvCxnSpPr>
            <p:cNvPr id="37" name="直接箭头连接符 36"/>
            <p:cNvCxnSpPr/>
            <p:nvPr/>
          </p:nvCxnSpPr>
          <p:spPr>
            <a:xfrm rot="5400000">
              <a:off x="2570942" y="3071016"/>
              <a:ext cx="571504" cy="1588"/>
            </a:xfrm>
            <a:prstGeom prst="straightConnector1">
              <a:avLst/>
            </a:prstGeom>
            <a:ln w="38100" cmpd="dbl">
              <a:solidFill>
                <a:srgbClr val="FF00FF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 rot="10800000" flipV="1">
              <a:off x="2760650" y="3000372"/>
              <a:ext cx="214314" cy="142876"/>
            </a:xfrm>
            <a:prstGeom prst="line">
              <a:avLst/>
            </a:prstGeom>
            <a:ln w="38100">
              <a:solidFill>
                <a:srgbClr val="FF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5857884" y="3500438"/>
            <a:ext cx="26432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>
                <a:solidFill>
                  <a:srgbClr val="FF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失败：</a:t>
            </a:r>
            <a:endParaRPr lang="en-US" altLang="zh-CN" sz="2000" dirty="0">
              <a:solidFill>
                <a:srgbClr val="FF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/>
            <a:r>
              <a:rPr lang="en-US" altLang="zh-CN" sz="2000" i="1" dirty="0" err="1"/>
              <a:t>i</a:t>
            </a:r>
            <a:r>
              <a:rPr lang="en-US" altLang="zh-CN" sz="2000" dirty="0"/>
              <a:t>=3</a:t>
            </a:r>
            <a:endParaRPr lang="en-US" altLang="zh-CN" sz="2000" dirty="0"/>
          </a:p>
          <a:p>
            <a:pPr algn="l"/>
            <a:r>
              <a:rPr lang="en-US" altLang="zh-CN" sz="2000" i="1" dirty="0"/>
              <a:t>j</a:t>
            </a:r>
            <a:r>
              <a:rPr lang="en-US" altLang="zh-CN" sz="2000" dirty="0"/>
              <a:t>=3</a:t>
            </a:r>
            <a:r>
              <a:rPr lang="zh-CN" altLang="en-US" sz="2000"/>
              <a:t>，</a:t>
            </a:r>
            <a:r>
              <a:rPr lang="en-US" altLang="zh-CN" sz="2000" i="1"/>
              <a:t>j</a:t>
            </a:r>
            <a:r>
              <a:rPr lang="en-US" altLang="zh-CN" sz="2000"/>
              <a:t>=nextval[3</a:t>
            </a:r>
            <a:r>
              <a:rPr lang="en-US" altLang="zh-CN" sz="2000" dirty="0"/>
              <a:t>]=</a:t>
            </a:r>
            <a:r>
              <a:rPr lang="en-US" altLang="zh-CN" sz="2000" dirty="0">
                <a:latin typeface="+mn-ea"/>
                <a:ea typeface="+mn-ea"/>
              </a:rPr>
              <a:t>-</a:t>
            </a:r>
            <a:r>
              <a:rPr lang="en-US" altLang="zh-CN" sz="2000" dirty="0"/>
              <a:t>1</a:t>
            </a:r>
            <a:endParaRPr lang="zh-CN" altLang="en-US" sz="2000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F85F6-1345-43BE-BA4E-0A381462F2EF}" type="slidenum">
              <a:rPr lang="en-US" altLang="zh-CN" smtClean="0"/>
            </a:fld>
            <a:r>
              <a:rPr lang="en-US" altLang="zh-CN"/>
              <a:t>/29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 tmFilter="0, 0; .2, .5; .8, .5; 1, 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50" autoRev="1" fill="hold"/>
                                        <p:tgtEl>
                                          <p:spTgt spid="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428860" y="3143248"/>
            <a:ext cx="3071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i="1" dirty="0"/>
              <a:t>a  a  a  b  a  a  a  a  b</a:t>
            </a:r>
            <a:endParaRPr lang="zh-CN" altLang="en-US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1643042" y="3143248"/>
            <a:ext cx="642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/>
              <a:t>s</a:t>
            </a:r>
            <a:r>
              <a:rPr lang="en-US" altLang="zh-CN" dirty="0"/>
              <a:t>: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428860" y="2857496"/>
            <a:ext cx="3000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dirty="0">
                <a:solidFill>
                  <a:srgbClr val="C00000"/>
                </a:solidFill>
              </a:rPr>
              <a:t>0   1    2    3   4    5   6   7   8</a:t>
            </a:r>
            <a:endParaRPr lang="zh-CN" altLang="en-US" sz="1800" dirty="0">
              <a:solidFill>
                <a:srgbClr val="C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00364" y="4038905"/>
            <a:ext cx="2071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i="1" dirty="0"/>
              <a:t>a  a  a  a  b</a:t>
            </a:r>
            <a:endParaRPr lang="zh-CN" altLang="en-US" i="1" dirty="0"/>
          </a:p>
        </p:txBody>
      </p:sp>
      <p:sp>
        <p:nvSpPr>
          <p:cNvPr id="14" name="TextBox 13"/>
          <p:cNvSpPr txBox="1"/>
          <p:nvPr/>
        </p:nvSpPr>
        <p:spPr>
          <a:xfrm>
            <a:off x="1643042" y="4038905"/>
            <a:ext cx="642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/>
              <a:t>t</a:t>
            </a:r>
            <a:r>
              <a:rPr lang="en-US" altLang="zh-CN" dirty="0"/>
              <a:t>: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000364" y="4488428"/>
            <a:ext cx="17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dirty="0">
                <a:solidFill>
                  <a:srgbClr val="C00000"/>
                </a:solidFill>
              </a:rPr>
              <a:t>0   1    2   3    4 </a:t>
            </a:r>
            <a:endParaRPr lang="zh-CN" altLang="en-US" sz="1800" dirty="0">
              <a:solidFill>
                <a:srgbClr val="C0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786446" y="4000504"/>
            <a:ext cx="13573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成功：</a:t>
            </a:r>
            <a:endParaRPr lang="en-US" altLang="zh-CN" sz="2000" dirty="0">
              <a:solidFill>
                <a:srgbClr val="FF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返回</a:t>
            </a:r>
            <a:r>
              <a:rPr lang="en-US" altLang="zh-CN" sz="2000" dirty="0"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endParaRPr lang="zh-CN" altLang="en-US" sz="2000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 rot="5400000">
            <a:off x="3178959" y="3582195"/>
            <a:ext cx="571504" cy="500066"/>
          </a:xfrm>
          <a:prstGeom prst="straightConnector1">
            <a:avLst/>
          </a:prstGeom>
          <a:ln w="38100">
            <a:solidFill>
              <a:srgbClr val="FF00FF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14282" y="3143248"/>
            <a:ext cx="12144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因为</a:t>
            </a:r>
            <a:r>
              <a:rPr lang="en-US" altLang="zh-CN" sz="2000" i="1" dirty="0">
                <a:ea typeface="楷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lang="en-US" altLang="zh-CN" sz="2000" dirty="0">
                <a:ea typeface="楷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sz="2000" dirty="0">
                <a:latin typeface="+mn-ea"/>
                <a:ea typeface="+mn-ea"/>
                <a:cs typeface="Times New Roman" panose="02020603050405020304" pitchFamily="18" charset="0"/>
              </a:rPr>
              <a:t>-</a:t>
            </a:r>
            <a:r>
              <a:rPr lang="en-US" altLang="zh-CN" sz="2000" dirty="0"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endParaRPr lang="en-US" altLang="zh-CN" sz="2000" dirty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000" i="1" dirty="0" err="1"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ea typeface="楷体" panose="02010609060101010101" pitchFamily="49" charset="-122"/>
                <a:cs typeface="Times New Roman" panose="02020603050405020304" pitchFamily="18" charset="0"/>
              </a:rPr>
              <a:t>++;</a:t>
            </a:r>
            <a:endParaRPr lang="en-US" altLang="zh-CN" sz="2000" dirty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000" i="1" dirty="0">
                <a:ea typeface="楷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lang="en-US" altLang="zh-CN" sz="2000" dirty="0">
                <a:ea typeface="楷体" panose="02010609060101010101" pitchFamily="49" charset="-122"/>
                <a:cs typeface="Times New Roman" panose="02020603050405020304" pitchFamily="18" charset="0"/>
              </a:rPr>
              <a:t>++;</a:t>
            </a:r>
            <a:endParaRPr lang="zh-CN" altLang="en-US" sz="2000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9" name="直接箭头连接符 18"/>
          <p:cNvCxnSpPr/>
          <p:nvPr/>
        </p:nvCxnSpPr>
        <p:spPr>
          <a:xfrm rot="5400000">
            <a:off x="3536148" y="3582195"/>
            <a:ext cx="571504" cy="500066"/>
          </a:xfrm>
          <a:prstGeom prst="straightConnector1">
            <a:avLst/>
          </a:prstGeom>
          <a:ln w="38100">
            <a:solidFill>
              <a:srgbClr val="FF00FF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rot="5400000">
            <a:off x="3860001" y="3582195"/>
            <a:ext cx="571504" cy="500066"/>
          </a:xfrm>
          <a:prstGeom prst="straightConnector1">
            <a:avLst/>
          </a:prstGeom>
          <a:ln w="38100">
            <a:solidFill>
              <a:srgbClr val="FF00FF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rot="5400000">
            <a:off x="4166391" y="3582195"/>
            <a:ext cx="571504" cy="500066"/>
          </a:xfrm>
          <a:prstGeom prst="straightConnector1">
            <a:avLst/>
          </a:prstGeom>
          <a:ln w="38100">
            <a:solidFill>
              <a:srgbClr val="FF00FF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rot="5400000">
            <a:off x="4431505" y="3582195"/>
            <a:ext cx="571504" cy="500066"/>
          </a:xfrm>
          <a:prstGeom prst="straightConnector1">
            <a:avLst/>
          </a:prstGeom>
          <a:ln w="38100">
            <a:solidFill>
              <a:srgbClr val="FF00FF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rot="5400000">
            <a:off x="4737895" y="3582195"/>
            <a:ext cx="571504" cy="500066"/>
          </a:xfrm>
          <a:prstGeom prst="straightConnector1">
            <a:avLst/>
          </a:prstGeom>
          <a:ln w="38100">
            <a:solidFill>
              <a:srgbClr val="FF00FF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表格 23"/>
          <p:cNvGraphicFramePr>
            <a:graphicFrameLocks noGrp="1"/>
          </p:cNvGraphicFramePr>
          <p:nvPr/>
        </p:nvGraphicFramePr>
        <p:xfrm>
          <a:off x="928662" y="997262"/>
          <a:ext cx="7143798" cy="12496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785950"/>
                <a:gridCol w="1143008"/>
                <a:gridCol w="1071570"/>
                <a:gridCol w="1143008"/>
                <a:gridCol w="1071570"/>
                <a:gridCol w="92869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j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t[j]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2400" b="1" i="1" dirty="0">
                        <a:solidFill>
                          <a:srgbClr val="FF33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2400" b="1" i="1" dirty="0">
                        <a:solidFill>
                          <a:srgbClr val="FF33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2400" b="1" i="1" dirty="0">
                        <a:solidFill>
                          <a:srgbClr val="FF33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2400" b="1" i="1" dirty="0">
                        <a:solidFill>
                          <a:srgbClr val="FF33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b</a:t>
                      </a:r>
                      <a:endParaRPr lang="zh-CN" altLang="en-US" sz="2400" b="1" i="1" dirty="0">
                        <a:solidFill>
                          <a:srgbClr val="FF33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err="1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nextval</a:t>
                      </a:r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[j]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8" name="组合 27"/>
          <p:cNvGrpSpPr/>
          <p:nvPr/>
        </p:nvGrpSpPr>
        <p:grpSpPr>
          <a:xfrm>
            <a:off x="857224" y="4929198"/>
            <a:ext cx="6929486" cy="818855"/>
            <a:chOff x="857224" y="4929198"/>
            <a:chExt cx="6929486" cy="818855"/>
          </a:xfrm>
        </p:grpSpPr>
        <p:sp>
          <p:nvSpPr>
            <p:cNvPr id="26" name="TextBox 25"/>
            <p:cNvSpPr txBox="1"/>
            <p:nvPr/>
          </p:nvSpPr>
          <p:spPr>
            <a:xfrm>
              <a:off x="857224" y="5286388"/>
              <a:ext cx="69294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>
                  <a:ea typeface="楷体" panose="02010609060101010101" pitchFamily="49" charset="-122"/>
                  <a:cs typeface="Times New Roman" panose="02020603050405020304" pitchFamily="18" charset="0"/>
                </a:rPr>
                <a:t>改进后的</a:t>
              </a:r>
              <a:r>
                <a:rPr lang="en-US" altLang="zh-CN">
                  <a:ea typeface="楷体" panose="02010609060101010101" pitchFamily="49" charset="-122"/>
                  <a:cs typeface="Times New Roman" panose="02020603050405020304" pitchFamily="18" charset="0"/>
                </a:rPr>
                <a:t>KMP</a:t>
              </a:r>
              <a:r>
                <a:rPr lang="zh-CN" altLang="en-US">
                  <a:ea typeface="楷体" panose="02010609060101010101" pitchFamily="49" charset="-122"/>
                  <a:cs typeface="Times New Roman" panose="02020603050405020304" pitchFamily="18" charset="0"/>
                </a:rPr>
                <a:t>算法进一步提高模式匹配的效率。</a:t>
              </a:r>
              <a:endParaRPr lang="zh-CN" altLang="en-US"/>
            </a:p>
          </p:txBody>
        </p:sp>
        <p:sp>
          <p:nvSpPr>
            <p:cNvPr id="27" name="下箭头 26"/>
            <p:cNvSpPr/>
            <p:nvPr/>
          </p:nvSpPr>
          <p:spPr bwMode="auto">
            <a:xfrm>
              <a:off x="3857620" y="4929198"/>
              <a:ext cx="214314" cy="357190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0" name="灯片编号占位符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F85F6-1345-43BE-BA4E-0A381462F2EF}" type="slidenum">
              <a:rPr lang="en-US" altLang="zh-CN" smtClean="0"/>
            </a:fld>
            <a:r>
              <a:rPr lang="en-US" altLang="zh-CN"/>
              <a:t>/29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5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571472" y="571480"/>
            <a:ext cx="3786214" cy="461665"/>
          </a:xfrm>
          <a:prstGeom prst="rect">
            <a:avLst/>
          </a:prstGeom>
          <a:solidFill>
            <a:srgbClr val="006600"/>
          </a:solidFill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ctr"/>
            <a:r>
              <a:rPr kumimoji="1" lang="zh-CN" altLang="en-US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数据结构</a:t>
            </a:r>
            <a:r>
              <a:rPr kumimoji="1" lang="zh-CN" altLang="en-US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经典算法的启示</a:t>
            </a:r>
            <a:endParaRPr kumimoji="1" lang="zh-CN" altLang="en-US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2119315" y="1671640"/>
            <a:ext cx="1309677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BF</a:t>
            </a:r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算法</a:t>
            </a:r>
            <a:endParaRPr lang="zh-CN" altLang="en-US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2071670" y="3328990"/>
            <a:ext cx="1736718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KMP</a:t>
            </a:r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算法</a:t>
            </a:r>
            <a:endParaRPr lang="zh-CN" altLang="en-US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3346450" y="2463803"/>
            <a:ext cx="3654442" cy="430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20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利用模式串</a:t>
            </a:r>
            <a:r>
              <a:rPr lang="zh-CN" altLang="en-US" sz="2200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中</a:t>
            </a:r>
            <a:r>
              <a:rPr lang="zh-CN" altLang="en-US" sz="220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部分匹配信息</a:t>
            </a:r>
            <a:endParaRPr lang="zh-CN" altLang="en-US" sz="2200" dirty="0">
              <a:solidFill>
                <a:srgbClr val="FF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2698750" y="2247903"/>
            <a:ext cx="215900" cy="1008062"/>
          </a:xfrm>
          <a:prstGeom prst="downArrow">
            <a:avLst>
              <a:gd name="adj1" fmla="val 50000"/>
              <a:gd name="adj2" fmla="val 116728"/>
            </a:avLst>
          </a:prstGeom>
          <a:solidFill>
            <a:srgbClr val="80800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F85F6-1345-43BE-BA4E-0A381462F2EF}" type="slidenum">
              <a:rPr lang="en-US" altLang="zh-CN" smtClean="0"/>
            </a:fld>
            <a:r>
              <a:rPr lang="en-US" altLang="zh-CN"/>
              <a:t>/29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Text Box 2"/>
          <p:cNvSpPr txBox="1">
            <a:spLocks noChangeArrowheads="1"/>
          </p:cNvSpPr>
          <p:nvPr/>
        </p:nvSpPr>
        <p:spPr bwMode="auto">
          <a:xfrm>
            <a:off x="2124075" y="3284538"/>
            <a:ext cx="4897438" cy="7620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00FF"/>
                </a:solidFill>
              </a:rPr>
              <a:t> </a:t>
            </a:r>
            <a:r>
              <a:rPr lang="en-US" altLang="zh-CN" sz="4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r>
              <a:rPr lang="zh-CN" altLang="en-US" sz="4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anose="020B0604020202020204" charset="-122"/>
                <a:cs typeface="Arial Unicode MS" panose="020B0604020202020204" charset="-122"/>
              </a:rPr>
              <a:t>本讲完</a:t>
            </a:r>
            <a:r>
              <a:rPr lang="zh-CN" altLang="en-US" sz="4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endParaRPr lang="zh-CN" altLang="en-US" sz="400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F85F6-1345-43BE-BA4E-0A381462F2EF}" type="slidenum">
              <a:rPr lang="en-US" altLang="zh-CN" smtClean="0"/>
            </a:fld>
            <a:r>
              <a:rPr lang="en-US" altLang="zh-CN"/>
              <a:t>/29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2"/>
          <p:cNvSpPr txBox="1">
            <a:spLocks noChangeArrowheads="1"/>
          </p:cNvSpPr>
          <p:nvPr/>
        </p:nvSpPr>
        <p:spPr bwMode="auto">
          <a:xfrm>
            <a:off x="250825" y="739775"/>
            <a:ext cx="8713788" cy="83099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       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例如，设目标串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s=“</a:t>
            </a:r>
            <a:r>
              <a:rPr kumimoji="1" lang="en-US" altLang="zh-CN" i="1" dirty="0" err="1">
                <a:ea typeface="楷体" panose="02010609060101010101" pitchFamily="49" charset="-122"/>
                <a:cs typeface="Times New Roman" panose="02020603050405020304" pitchFamily="18" charset="0"/>
              </a:rPr>
              <a:t>aaaaab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”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，模式串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t=“</a:t>
            </a:r>
            <a:r>
              <a:rPr kumimoji="1" lang="en-US" altLang="zh-CN" i="1" dirty="0" err="1">
                <a:ea typeface="楷体" panose="02010609060101010101" pitchFamily="49" charset="-122"/>
                <a:cs typeface="Times New Roman" panose="02020603050405020304" pitchFamily="18" charset="0"/>
              </a:rPr>
              <a:t>aaab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”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的长度为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=6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），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的长度为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=4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）。</a:t>
            </a:r>
            <a:r>
              <a:rPr kumimoji="1" lang="en-US" altLang="zh-CN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BF</a:t>
            </a:r>
            <a:r>
              <a:rPr kumimoji="1" lang="zh-CN" altLang="en-US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算法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的匹配过程如下。</a:t>
            </a:r>
            <a:endParaRPr kumimoji="1" lang="zh-CN" altLang="en-US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9398" name="Rectangle 6"/>
          <p:cNvSpPr>
            <a:spLocks noChangeArrowheads="1"/>
          </p:cNvSpPr>
          <p:nvPr/>
        </p:nvSpPr>
        <p:spPr bwMode="auto">
          <a:xfrm>
            <a:off x="0" y="2801938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9399" name="Text Box 7"/>
          <p:cNvSpPr txBox="1">
            <a:spLocks noChangeArrowheads="1"/>
          </p:cNvSpPr>
          <p:nvPr/>
        </p:nvSpPr>
        <p:spPr bwMode="auto">
          <a:xfrm>
            <a:off x="1979613" y="2871799"/>
            <a:ext cx="4968875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i="1"/>
              <a:t>a       a       a       a       a       b</a:t>
            </a:r>
            <a:endParaRPr lang="en-US" altLang="zh-CN" sz="2800" i="1"/>
          </a:p>
        </p:txBody>
      </p:sp>
      <p:sp>
        <p:nvSpPr>
          <p:cNvPr id="59400" name="Text Box 8"/>
          <p:cNvSpPr txBox="1">
            <a:spLocks noChangeArrowheads="1"/>
          </p:cNvSpPr>
          <p:nvPr/>
        </p:nvSpPr>
        <p:spPr bwMode="auto">
          <a:xfrm>
            <a:off x="1979613" y="3663961"/>
            <a:ext cx="3024187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i="1"/>
              <a:t>a       a       a       b</a:t>
            </a:r>
            <a:endParaRPr lang="en-US" altLang="zh-CN" sz="2800" i="1"/>
          </a:p>
        </p:txBody>
      </p:sp>
      <p:sp>
        <p:nvSpPr>
          <p:cNvPr id="59401" name="Text Box 9"/>
          <p:cNvSpPr txBox="1">
            <a:spLocks noChangeArrowheads="1"/>
          </p:cNvSpPr>
          <p:nvPr/>
        </p:nvSpPr>
        <p:spPr bwMode="auto">
          <a:xfrm>
            <a:off x="1116013" y="2871799"/>
            <a:ext cx="431800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/>
              <a:t>s</a:t>
            </a:r>
            <a:r>
              <a:rPr lang="zh-CN" altLang="en-US" sz="2800"/>
              <a:t>：</a:t>
            </a:r>
            <a:endParaRPr lang="zh-CN" altLang="en-US" sz="2800"/>
          </a:p>
        </p:txBody>
      </p:sp>
      <p:sp>
        <p:nvSpPr>
          <p:cNvPr id="59402" name="Text Box 10"/>
          <p:cNvSpPr txBox="1">
            <a:spLocks noChangeArrowheads="1"/>
          </p:cNvSpPr>
          <p:nvPr/>
        </p:nvSpPr>
        <p:spPr bwMode="auto">
          <a:xfrm>
            <a:off x="1114425" y="3663961"/>
            <a:ext cx="43180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/>
              <a:t>t</a:t>
            </a:r>
            <a:r>
              <a:rPr lang="zh-CN" altLang="en-US" sz="2800"/>
              <a:t>：</a:t>
            </a:r>
            <a:endParaRPr lang="zh-CN" altLang="en-US" sz="2800"/>
          </a:p>
        </p:txBody>
      </p:sp>
      <p:grpSp>
        <p:nvGrpSpPr>
          <p:cNvPr id="59414" name="Group 22"/>
          <p:cNvGrpSpPr/>
          <p:nvPr/>
        </p:nvGrpSpPr>
        <p:grpSpPr bwMode="auto">
          <a:xfrm>
            <a:off x="2017713" y="1995499"/>
            <a:ext cx="469900" cy="3076575"/>
            <a:chOff x="1247" y="1425"/>
            <a:chExt cx="296" cy="1938"/>
          </a:xfrm>
        </p:grpSpPr>
        <p:sp>
          <p:nvSpPr>
            <p:cNvPr id="59404" name="Line 12"/>
            <p:cNvSpPr>
              <a:spLocks noChangeShapeType="1"/>
            </p:cNvSpPr>
            <p:nvPr/>
          </p:nvSpPr>
          <p:spPr bwMode="auto">
            <a:xfrm>
              <a:off x="1345" y="1692"/>
              <a:ext cx="0" cy="34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405" name="Text Box 13"/>
            <p:cNvSpPr txBox="1">
              <a:spLocks noChangeArrowheads="1"/>
            </p:cNvSpPr>
            <p:nvPr/>
          </p:nvSpPr>
          <p:spPr bwMode="auto">
            <a:xfrm>
              <a:off x="1247" y="1425"/>
              <a:ext cx="272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i="1">
                  <a:solidFill>
                    <a:srgbClr val="FF3300"/>
                  </a:solidFill>
                </a:rPr>
                <a:t>i</a:t>
              </a:r>
              <a:endParaRPr lang="en-US" altLang="zh-CN" i="1">
                <a:solidFill>
                  <a:srgbClr val="FF3300"/>
                </a:solidFill>
              </a:endParaRPr>
            </a:p>
          </p:txBody>
        </p:sp>
        <p:grpSp>
          <p:nvGrpSpPr>
            <p:cNvPr id="59407" name="Group 15"/>
            <p:cNvGrpSpPr/>
            <p:nvPr/>
          </p:nvGrpSpPr>
          <p:grpSpPr bwMode="auto">
            <a:xfrm>
              <a:off x="1271" y="2758"/>
              <a:ext cx="272" cy="605"/>
              <a:chOff x="1271" y="2614"/>
              <a:chExt cx="272" cy="605"/>
            </a:xfrm>
          </p:grpSpPr>
          <p:sp>
            <p:nvSpPr>
              <p:cNvPr id="59408" name="Line 16"/>
              <p:cNvSpPr>
                <a:spLocks noChangeShapeType="1"/>
              </p:cNvSpPr>
              <p:nvPr/>
            </p:nvSpPr>
            <p:spPr bwMode="auto">
              <a:xfrm flipV="1">
                <a:off x="1362" y="2614"/>
                <a:ext cx="0" cy="272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9409" name="Text Box 17"/>
              <p:cNvSpPr txBox="1">
                <a:spLocks noChangeArrowheads="1"/>
              </p:cNvSpPr>
              <p:nvPr/>
            </p:nvSpPr>
            <p:spPr bwMode="auto">
              <a:xfrm>
                <a:off x="1271" y="2931"/>
                <a:ext cx="272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i="1">
                    <a:solidFill>
                      <a:srgbClr val="FF3300"/>
                    </a:solidFill>
                  </a:rPr>
                  <a:t>j</a:t>
                </a:r>
                <a:endParaRPr lang="en-US" altLang="zh-CN" i="1">
                  <a:solidFill>
                    <a:srgbClr val="FF3300"/>
                  </a:solidFill>
                </a:endParaRPr>
              </a:p>
            </p:txBody>
          </p:sp>
        </p:grpSp>
      </p:grpSp>
      <p:sp>
        <p:nvSpPr>
          <p:cNvPr id="59413" name="Text Box 21"/>
          <p:cNvSpPr txBox="1">
            <a:spLocks noChangeArrowheads="1"/>
          </p:cNvSpPr>
          <p:nvPr/>
        </p:nvSpPr>
        <p:spPr bwMode="auto">
          <a:xfrm>
            <a:off x="5076825" y="3908436"/>
            <a:ext cx="2638447" cy="104644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匹配失败：</a:t>
            </a:r>
            <a:endParaRPr lang="zh-CN" altLang="en-US" sz="2000" dirty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i="1" dirty="0" err="1"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ea typeface="楷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sz="2000" i="1" dirty="0" err="1"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 err="1">
                <a:latin typeface="+mn-ea"/>
                <a:ea typeface="+mn-ea"/>
                <a:cs typeface="Times New Roman" panose="02020603050405020304" pitchFamily="18" charset="0"/>
              </a:rPr>
              <a:t>-</a:t>
            </a:r>
            <a:r>
              <a:rPr lang="en-US" altLang="zh-CN" sz="2000" i="1" dirty="0" err="1">
                <a:ea typeface="楷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lang="en-US" altLang="zh-CN" sz="2000" dirty="0" err="1">
                <a:ea typeface="楷体" panose="02010609060101010101" pitchFamily="49" charset="-122"/>
                <a:cs typeface="Times New Roman" panose="02020603050405020304" pitchFamily="18" charset="0"/>
              </a:rPr>
              <a:t>+1</a:t>
            </a:r>
            <a:r>
              <a:rPr lang="en-US" altLang="zh-CN" sz="2000" dirty="0">
                <a:ea typeface="楷体" panose="02010609060101010101" pitchFamily="49" charset="-122"/>
                <a:cs typeface="Times New Roman" panose="02020603050405020304" pitchFamily="18" charset="0"/>
              </a:rPr>
              <a:t>=1</a:t>
            </a:r>
            <a:r>
              <a: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 （回退） </a:t>
            </a:r>
            <a:endParaRPr lang="en-US" altLang="zh-CN" sz="2000" dirty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i="1" dirty="0">
                <a:ea typeface="楷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lang="en-US" altLang="zh-CN" sz="2000" dirty="0">
                <a:ea typeface="楷体" panose="02010609060101010101" pitchFamily="49" charset="-122"/>
                <a:cs typeface="Times New Roman" panose="02020603050405020304" pitchFamily="18" charset="0"/>
              </a:rPr>
              <a:t>=0</a:t>
            </a:r>
            <a:r>
              <a: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 （从头开始）</a:t>
            </a:r>
            <a:endParaRPr lang="en-US" altLang="zh-CN" sz="2000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59418" name="Group 26"/>
          <p:cNvGrpSpPr/>
          <p:nvPr/>
        </p:nvGrpSpPr>
        <p:grpSpPr bwMode="auto">
          <a:xfrm>
            <a:off x="4470400" y="3330586"/>
            <a:ext cx="147638" cy="454025"/>
            <a:chOff x="2320" y="2642"/>
            <a:chExt cx="93" cy="286"/>
          </a:xfrm>
        </p:grpSpPr>
        <p:sp>
          <p:nvSpPr>
            <p:cNvPr id="59419" name="Freeform 27"/>
            <p:cNvSpPr/>
            <p:nvPr/>
          </p:nvSpPr>
          <p:spPr bwMode="auto">
            <a:xfrm>
              <a:off x="2364" y="2642"/>
              <a:ext cx="1" cy="286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0" y="286"/>
                </a:cxn>
              </a:cxnLst>
              <a:rect l="0" t="0" r="r" b="b"/>
              <a:pathLst>
                <a:path w="10" h="286">
                  <a:moveTo>
                    <a:pt x="10" y="0"/>
                  </a:moveTo>
                  <a:lnTo>
                    <a:pt x="0" y="286"/>
                  </a:lnTo>
                </a:path>
              </a:pathLst>
            </a:custGeom>
            <a:noFill/>
            <a:ln w="38100" cap="flat" cmpd="dbl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420" name="Freeform 28"/>
            <p:cNvSpPr/>
            <p:nvPr/>
          </p:nvSpPr>
          <p:spPr bwMode="auto">
            <a:xfrm>
              <a:off x="2320" y="2750"/>
              <a:ext cx="93" cy="6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3" y="62"/>
                </a:cxn>
              </a:cxnLst>
              <a:rect l="0" t="0" r="r" b="b"/>
              <a:pathLst>
                <a:path w="93" h="62">
                  <a:moveTo>
                    <a:pt x="0" y="0"/>
                  </a:moveTo>
                  <a:lnTo>
                    <a:pt x="93" y="62"/>
                  </a:lnTo>
                </a:path>
              </a:pathLst>
            </a:custGeom>
            <a:noFill/>
            <a:ln w="38100" cap="flat" cmpd="sng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F85F6-1345-43BE-BA4E-0A381462F2EF}" type="slidenum">
              <a:rPr lang="en-US" altLang="zh-CN" smtClean="0"/>
            </a:fld>
            <a:r>
              <a:rPr lang="en-US" altLang="zh-CN"/>
              <a:t>/29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4.07407E-6 C 0.01355 0.00023 0.06441 0.00115 0.08143 0.0013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94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00" y="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143 0.00138 C 0.11893 0.00046 0.1566 -0.00024 0.17171 -0.00047 " pathEditMode="relative" ptsTypes="aA">
                                      <p:cBhvr>
                                        <p:cTn id="10" dur="2000" fill="hold"/>
                                        <p:tgtEl>
                                          <p:spTgt spid="594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171 -0.00047 C 0.18559 -0.00024 0.23768 0.00092 0.25504 0.00138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594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00" y="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9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" dur="1000" fill="hold"/>
                                        <p:tgtEl>
                                          <p:spTgt spid="59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9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6" name="Text Box 4"/>
          <p:cNvSpPr txBox="1">
            <a:spLocks noChangeArrowheads="1"/>
          </p:cNvSpPr>
          <p:nvPr/>
        </p:nvSpPr>
        <p:spPr bwMode="auto">
          <a:xfrm>
            <a:off x="1979613" y="2305036"/>
            <a:ext cx="4968875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i="1"/>
              <a:t>a       a       a       a       a       b</a:t>
            </a:r>
            <a:endParaRPr lang="en-US" altLang="zh-CN" sz="2800" i="1"/>
          </a:p>
        </p:txBody>
      </p:sp>
      <p:sp>
        <p:nvSpPr>
          <p:cNvPr id="110597" name="Text Box 5"/>
          <p:cNvSpPr txBox="1">
            <a:spLocks noChangeArrowheads="1"/>
          </p:cNvSpPr>
          <p:nvPr/>
        </p:nvSpPr>
        <p:spPr bwMode="auto">
          <a:xfrm>
            <a:off x="1979613" y="3097198"/>
            <a:ext cx="2808287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i="1"/>
              <a:t>a       a       a       b</a:t>
            </a:r>
            <a:endParaRPr lang="en-US" altLang="zh-CN" sz="2800" i="1"/>
          </a:p>
        </p:txBody>
      </p:sp>
      <p:sp>
        <p:nvSpPr>
          <p:cNvPr id="110598" name="Text Box 6"/>
          <p:cNvSpPr txBox="1">
            <a:spLocks noChangeArrowheads="1"/>
          </p:cNvSpPr>
          <p:nvPr/>
        </p:nvSpPr>
        <p:spPr bwMode="auto">
          <a:xfrm>
            <a:off x="1116013" y="2305036"/>
            <a:ext cx="431800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/>
              <a:t>s</a:t>
            </a:r>
            <a:r>
              <a:rPr lang="zh-CN" altLang="en-US" sz="2800"/>
              <a:t>：</a:t>
            </a:r>
            <a:endParaRPr lang="zh-CN" altLang="en-US" sz="2800"/>
          </a:p>
        </p:txBody>
      </p:sp>
      <p:sp>
        <p:nvSpPr>
          <p:cNvPr id="110599" name="Text Box 7"/>
          <p:cNvSpPr txBox="1">
            <a:spLocks noChangeArrowheads="1"/>
          </p:cNvSpPr>
          <p:nvPr/>
        </p:nvSpPr>
        <p:spPr bwMode="auto">
          <a:xfrm>
            <a:off x="1114425" y="3097198"/>
            <a:ext cx="43180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/>
              <a:t>t</a:t>
            </a:r>
            <a:r>
              <a:rPr lang="zh-CN" altLang="en-US" sz="2800"/>
              <a:t>：</a:t>
            </a:r>
            <a:endParaRPr lang="zh-CN" altLang="en-US" sz="2800"/>
          </a:p>
        </p:txBody>
      </p:sp>
      <p:grpSp>
        <p:nvGrpSpPr>
          <p:cNvPr id="110607" name="Group 15"/>
          <p:cNvGrpSpPr/>
          <p:nvPr/>
        </p:nvGrpSpPr>
        <p:grpSpPr bwMode="auto">
          <a:xfrm>
            <a:off x="2055813" y="1428736"/>
            <a:ext cx="1147762" cy="3076575"/>
            <a:chOff x="1295" y="391"/>
            <a:chExt cx="723" cy="1938"/>
          </a:xfrm>
        </p:grpSpPr>
        <p:sp>
          <p:nvSpPr>
            <p:cNvPr id="110601" name="Line 9"/>
            <p:cNvSpPr>
              <a:spLocks noChangeShapeType="1"/>
            </p:cNvSpPr>
            <p:nvPr/>
          </p:nvSpPr>
          <p:spPr bwMode="auto">
            <a:xfrm>
              <a:off x="1844" y="658"/>
              <a:ext cx="0" cy="34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0602" name="Text Box 10"/>
            <p:cNvSpPr txBox="1">
              <a:spLocks noChangeArrowheads="1"/>
            </p:cNvSpPr>
            <p:nvPr/>
          </p:nvSpPr>
          <p:spPr bwMode="auto">
            <a:xfrm>
              <a:off x="1746" y="391"/>
              <a:ext cx="272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i="1">
                  <a:solidFill>
                    <a:srgbClr val="FF3300"/>
                  </a:solidFill>
                </a:rPr>
                <a:t>i</a:t>
              </a:r>
              <a:endParaRPr lang="en-US" altLang="zh-CN" i="1">
                <a:solidFill>
                  <a:srgbClr val="FF3300"/>
                </a:solidFill>
              </a:endParaRPr>
            </a:p>
          </p:txBody>
        </p:sp>
        <p:grpSp>
          <p:nvGrpSpPr>
            <p:cNvPr id="110603" name="Group 11"/>
            <p:cNvGrpSpPr/>
            <p:nvPr/>
          </p:nvGrpSpPr>
          <p:grpSpPr bwMode="auto">
            <a:xfrm>
              <a:off x="1295" y="1724"/>
              <a:ext cx="272" cy="605"/>
              <a:chOff x="1271" y="2614"/>
              <a:chExt cx="272" cy="605"/>
            </a:xfrm>
          </p:grpSpPr>
          <p:sp>
            <p:nvSpPr>
              <p:cNvPr id="110604" name="Line 12"/>
              <p:cNvSpPr>
                <a:spLocks noChangeShapeType="1"/>
              </p:cNvSpPr>
              <p:nvPr/>
            </p:nvSpPr>
            <p:spPr bwMode="auto">
              <a:xfrm flipV="1">
                <a:off x="1362" y="2614"/>
                <a:ext cx="0" cy="272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10605" name="Text Box 13"/>
              <p:cNvSpPr txBox="1">
                <a:spLocks noChangeArrowheads="1"/>
              </p:cNvSpPr>
              <p:nvPr/>
            </p:nvSpPr>
            <p:spPr bwMode="auto">
              <a:xfrm>
                <a:off x="1271" y="2931"/>
                <a:ext cx="272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i="1">
                    <a:solidFill>
                      <a:srgbClr val="FF3300"/>
                    </a:solidFill>
                  </a:rPr>
                  <a:t>j</a:t>
                </a:r>
                <a:endParaRPr lang="en-US" altLang="zh-CN" i="1">
                  <a:solidFill>
                    <a:srgbClr val="FF3300"/>
                  </a:solidFill>
                </a:endParaRPr>
              </a:p>
            </p:txBody>
          </p:sp>
        </p:grpSp>
      </p:grpSp>
      <p:sp>
        <p:nvSpPr>
          <p:cNvPr id="110606" name="Text Box 14"/>
          <p:cNvSpPr txBox="1">
            <a:spLocks noChangeArrowheads="1"/>
          </p:cNvSpPr>
          <p:nvPr/>
        </p:nvSpPr>
        <p:spPr bwMode="auto">
          <a:xfrm>
            <a:off x="5435600" y="3243248"/>
            <a:ext cx="3024188" cy="104644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匹配失败：</a:t>
            </a:r>
            <a:endParaRPr lang="zh-CN" altLang="en-US" sz="2000" dirty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i="1" dirty="0" err="1"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ea typeface="楷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sz="2000" i="1" dirty="0" err="1"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 err="1">
                <a:latin typeface="+mn-ea"/>
                <a:ea typeface="+mn-ea"/>
                <a:cs typeface="Times New Roman" panose="02020603050405020304" pitchFamily="18" charset="0"/>
              </a:rPr>
              <a:t>-</a:t>
            </a:r>
            <a:r>
              <a:rPr lang="en-US" altLang="zh-CN" sz="2000" i="1" dirty="0" err="1">
                <a:ea typeface="楷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lang="en-US" altLang="zh-CN" sz="2000" dirty="0" err="1">
                <a:ea typeface="楷体" panose="02010609060101010101" pitchFamily="49" charset="-122"/>
                <a:cs typeface="Times New Roman" panose="02020603050405020304" pitchFamily="18" charset="0"/>
              </a:rPr>
              <a:t>+1</a:t>
            </a:r>
            <a:r>
              <a:rPr lang="en-US" altLang="zh-CN" sz="2000" dirty="0">
                <a:ea typeface="楷体" panose="02010609060101010101" pitchFamily="49" charset="-122"/>
                <a:cs typeface="Times New Roman" panose="02020603050405020304" pitchFamily="18" charset="0"/>
              </a:rPr>
              <a:t>=2</a:t>
            </a:r>
            <a:r>
              <a: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（回退）</a:t>
            </a:r>
            <a:endParaRPr lang="en-US" altLang="zh-CN" sz="2000" dirty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i="1" dirty="0">
                <a:ea typeface="楷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lang="en-US" altLang="zh-CN" sz="2000" dirty="0">
                <a:ea typeface="楷体" panose="02010609060101010101" pitchFamily="49" charset="-122"/>
                <a:cs typeface="Times New Roman" panose="02020603050405020304" pitchFamily="18" charset="0"/>
              </a:rPr>
              <a:t>=0</a:t>
            </a:r>
            <a:r>
              <a: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（从头开始）</a:t>
            </a:r>
            <a:endParaRPr lang="en-US" altLang="zh-CN" sz="2000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110608" name="Group 16"/>
          <p:cNvGrpSpPr/>
          <p:nvPr/>
        </p:nvGrpSpPr>
        <p:grpSpPr bwMode="auto">
          <a:xfrm>
            <a:off x="4716463" y="2759061"/>
            <a:ext cx="563562" cy="442912"/>
            <a:chOff x="2289" y="1836"/>
            <a:chExt cx="355" cy="279"/>
          </a:xfrm>
        </p:grpSpPr>
        <p:sp>
          <p:nvSpPr>
            <p:cNvPr id="110609" name="Freeform 17"/>
            <p:cNvSpPr/>
            <p:nvPr/>
          </p:nvSpPr>
          <p:spPr bwMode="auto">
            <a:xfrm>
              <a:off x="2289" y="1836"/>
              <a:ext cx="355" cy="279"/>
            </a:xfrm>
            <a:custGeom>
              <a:avLst/>
              <a:gdLst/>
              <a:ahLst/>
              <a:cxnLst>
                <a:cxn ang="0">
                  <a:pos x="355" y="0"/>
                </a:cxn>
                <a:cxn ang="0">
                  <a:pos x="0" y="279"/>
                </a:cxn>
              </a:cxnLst>
              <a:rect l="0" t="0" r="r" b="b"/>
              <a:pathLst>
                <a:path w="355" h="279">
                  <a:moveTo>
                    <a:pt x="355" y="0"/>
                  </a:moveTo>
                  <a:lnTo>
                    <a:pt x="0" y="279"/>
                  </a:lnTo>
                </a:path>
              </a:pathLst>
            </a:custGeom>
            <a:noFill/>
            <a:ln w="38100" cap="flat" cmpd="dbl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0610" name="Freeform 18"/>
            <p:cNvSpPr/>
            <p:nvPr/>
          </p:nvSpPr>
          <p:spPr bwMode="auto">
            <a:xfrm>
              <a:off x="2416" y="1953"/>
              <a:ext cx="93" cy="6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3" y="62"/>
                </a:cxn>
              </a:cxnLst>
              <a:rect l="0" t="0" r="r" b="b"/>
              <a:pathLst>
                <a:path w="93" h="62">
                  <a:moveTo>
                    <a:pt x="0" y="0"/>
                  </a:moveTo>
                  <a:lnTo>
                    <a:pt x="93" y="62"/>
                  </a:lnTo>
                </a:path>
              </a:pathLst>
            </a:custGeom>
            <a:noFill/>
            <a:ln w="38100" cap="flat" cmpd="sng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714348" y="571480"/>
            <a:ext cx="2138381" cy="354649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i="1" dirty="0" err="1"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=1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=0</a:t>
            </a:r>
            <a:endParaRPr lang="en-US" altLang="zh-CN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F85F6-1345-43BE-BA4E-0A381462F2EF}" type="slidenum">
              <a:rPr lang="en-US" altLang="zh-CN" smtClean="0"/>
            </a:fld>
            <a:r>
              <a:rPr lang="en-US" altLang="zh-CN"/>
              <a:t>/29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81481E-6 C 0.0151 -4.81481E-6 0.07153 -4.81481E-6 0.09028 -4.81481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106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028 8.14815E-6 C 0.12674 8.14815E-6 0.1632 8.14815E-6 0.17778 8.14815E-6 " pathEditMode="relative" ptsTypes="aA">
                                      <p:cBhvr>
                                        <p:cTn id="10" dur="2000" fill="hold"/>
                                        <p:tgtEl>
                                          <p:spTgt spid="1106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778 6.2963E-6 C 0.21354 -0.00092 0.24948 -0.00161 0.26389 -0.00184 " pathEditMode="relative" ptsTypes="aA">
                                      <p:cBhvr>
                                        <p:cTn id="14" dur="2000" fill="hold"/>
                                        <p:tgtEl>
                                          <p:spTgt spid="1106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10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" dur="1000" fill="hold"/>
                                        <p:tgtEl>
                                          <p:spTgt spid="110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0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60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Text Box 2"/>
          <p:cNvSpPr txBox="1">
            <a:spLocks noChangeArrowheads="1"/>
          </p:cNvSpPr>
          <p:nvPr/>
        </p:nvSpPr>
        <p:spPr bwMode="auto">
          <a:xfrm>
            <a:off x="1979613" y="2017480"/>
            <a:ext cx="4968875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i="1"/>
              <a:t>a       a       a      a      a       b</a:t>
            </a:r>
            <a:endParaRPr lang="en-US" altLang="zh-CN" sz="2800" i="1"/>
          </a:p>
        </p:txBody>
      </p:sp>
      <p:sp>
        <p:nvSpPr>
          <p:cNvPr id="112643" name="Text Box 3"/>
          <p:cNvSpPr txBox="1">
            <a:spLocks noChangeArrowheads="1"/>
          </p:cNvSpPr>
          <p:nvPr/>
        </p:nvSpPr>
        <p:spPr bwMode="auto">
          <a:xfrm>
            <a:off x="1979613" y="2809642"/>
            <a:ext cx="316865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i="1" dirty="0"/>
              <a:t>a       a       a      b</a:t>
            </a:r>
            <a:endParaRPr lang="en-US" altLang="zh-CN" sz="2800" i="1" dirty="0"/>
          </a:p>
        </p:txBody>
      </p:sp>
      <p:sp>
        <p:nvSpPr>
          <p:cNvPr id="112644" name="Text Box 4"/>
          <p:cNvSpPr txBox="1">
            <a:spLocks noChangeArrowheads="1"/>
          </p:cNvSpPr>
          <p:nvPr/>
        </p:nvSpPr>
        <p:spPr bwMode="auto">
          <a:xfrm>
            <a:off x="1116013" y="2017480"/>
            <a:ext cx="431800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/>
              <a:t>s</a:t>
            </a:r>
            <a:r>
              <a:rPr lang="zh-CN" altLang="en-US" sz="2800"/>
              <a:t>：</a:t>
            </a:r>
            <a:endParaRPr lang="zh-CN" altLang="en-US" sz="2800"/>
          </a:p>
        </p:txBody>
      </p:sp>
      <p:sp>
        <p:nvSpPr>
          <p:cNvPr id="112645" name="Text Box 5"/>
          <p:cNvSpPr txBox="1">
            <a:spLocks noChangeArrowheads="1"/>
          </p:cNvSpPr>
          <p:nvPr/>
        </p:nvSpPr>
        <p:spPr bwMode="auto">
          <a:xfrm>
            <a:off x="1114425" y="2809642"/>
            <a:ext cx="43180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/>
              <a:t>t</a:t>
            </a:r>
            <a:r>
              <a:rPr lang="zh-CN" altLang="en-US" sz="2800"/>
              <a:t>：</a:t>
            </a:r>
            <a:endParaRPr lang="zh-CN" altLang="en-US" sz="2800"/>
          </a:p>
        </p:txBody>
      </p:sp>
      <p:grpSp>
        <p:nvGrpSpPr>
          <p:cNvPr id="112666" name="Group 26"/>
          <p:cNvGrpSpPr/>
          <p:nvPr/>
        </p:nvGrpSpPr>
        <p:grpSpPr bwMode="auto">
          <a:xfrm>
            <a:off x="2000250" y="1185630"/>
            <a:ext cx="2022475" cy="3032125"/>
            <a:chOff x="1260" y="419"/>
            <a:chExt cx="1274" cy="1910"/>
          </a:xfrm>
        </p:grpSpPr>
        <p:grpSp>
          <p:nvGrpSpPr>
            <p:cNvPr id="112665" name="Group 25"/>
            <p:cNvGrpSpPr/>
            <p:nvPr/>
          </p:nvGrpSpPr>
          <p:grpSpPr bwMode="auto">
            <a:xfrm>
              <a:off x="2245" y="419"/>
              <a:ext cx="289" cy="607"/>
              <a:chOff x="2245" y="419"/>
              <a:chExt cx="289" cy="607"/>
            </a:xfrm>
          </p:grpSpPr>
          <p:sp>
            <p:nvSpPr>
              <p:cNvPr id="112647" name="Line 7"/>
              <p:cNvSpPr>
                <a:spLocks noChangeShapeType="1"/>
              </p:cNvSpPr>
              <p:nvPr/>
            </p:nvSpPr>
            <p:spPr bwMode="auto">
              <a:xfrm>
                <a:off x="2349" y="686"/>
                <a:ext cx="0" cy="34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miter lim="800000"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12648" name="Text Box 8"/>
              <p:cNvSpPr txBox="1">
                <a:spLocks noChangeArrowheads="1"/>
              </p:cNvSpPr>
              <p:nvPr/>
            </p:nvSpPr>
            <p:spPr bwMode="auto">
              <a:xfrm>
                <a:off x="2245" y="419"/>
                <a:ext cx="289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i="1">
                    <a:solidFill>
                      <a:srgbClr val="FF3300"/>
                    </a:solidFill>
                  </a:rPr>
                  <a:t>i</a:t>
                </a:r>
                <a:endParaRPr lang="en-US" altLang="zh-CN" i="1">
                  <a:solidFill>
                    <a:srgbClr val="FF3300"/>
                  </a:solidFill>
                </a:endParaRPr>
              </a:p>
            </p:txBody>
          </p:sp>
        </p:grpSp>
        <p:grpSp>
          <p:nvGrpSpPr>
            <p:cNvPr id="112649" name="Group 9"/>
            <p:cNvGrpSpPr/>
            <p:nvPr/>
          </p:nvGrpSpPr>
          <p:grpSpPr bwMode="auto">
            <a:xfrm>
              <a:off x="1260" y="1724"/>
              <a:ext cx="289" cy="605"/>
              <a:chOff x="1271" y="2614"/>
              <a:chExt cx="272" cy="605"/>
            </a:xfrm>
          </p:grpSpPr>
          <p:sp>
            <p:nvSpPr>
              <p:cNvPr id="112650" name="Line 10"/>
              <p:cNvSpPr>
                <a:spLocks noChangeShapeType="1"/>
              </p:cNvSpPr>
              <p:nvPr/>
            </p:nvSpPr>
            <p:spPr bwMode="auto">
              <a:xfrm flipV="1">
                <a:off x="1362" y="2614"/>
                <a:ext cx="0" cy="272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12651" name="Text Box 11"/>
              <p:cNvSpPr txBox="1">
                <a:spLocks noChangeArrowheads="1"/>
              </p:cNvSpPr>
              <p:nvPr/>
            </p:nvSpPr>
            <p:spPr bwMode="auto">
              <a:xfrm>
                <a:off x="1271" y="2931"/>
                <a:ext cx="272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i="1">
                    <a:solidFill>
                      <a:srgbClr val="FF3300"/>
                    </a:solidFill>
                  </a:rPr>
                  <a:t>j</a:t>
                </a:r>
                <a:endParaRPr lang="en-US" altLang="zh-CN" i="1">
                  <a:solidFill>
                    <a:srgbClr val="FF3300"/>
                  </a:solidFill>
                </a:endParaRPr>
              </a:p>
            </p:txBody>
          </p:sp>
        </p:grpSp>
      </p:grpSp>
      <p:sp>
        <p:nvSpPr>
          <p:cNvPr id="112652" name="Text Box 12"/>
          <p:cNvSpPr txBox="1">
            <a:spLocks noChangeArrowheads="1"/>
          </p:cNvSpPr>
          <p:nvPr/>
        </p:nvSpPr>
        <p:spPr bwMode="auto">
          <a:xfrm>
            <a:off x="2700338" y="4165367"/>
            <a:ext cx="3673475" cy="1049583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zh-CN" altLang="en-US" sz="2000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匹配成功：</a:t>
            </a:r>
            <a:endParaRPr lang="zh-CN" altLang="en-US" sz="2000" dirty="0">
              <a:solidFill>
                <a:srgbClr val="FF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i="1" dirty="0" err="1"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ea typeface="楷体" panose="02010609060101010101" pitchFamily="49" charset="-122"/>
                <a:cs typeface="Times New Roman" panose="02020603050405020304" pitchFamily="18" charset="0"/>
              </a:rPr>
              <a:t>=6</a:t>
            </a:r>
            <a:r>
              <a: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i="1" dirty="0">
                <a:ea typeface="楷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lang="en-US" altLang="zh-CN" sz="2000" dirty="0">
                <a:ea typeface="楷体" panose="02010609060101010101" pitchFamily="49" charset="-122"/>
                <a:cs typeface="Times New Roman" panose="02020603050405020304" pitchFamily="18" charset="0"/>
              </a:rPr>
              <a:t>=4</a:t>
            </a:r>
            <a:endParaRPr lang="en-US" altLang="zh-CN" sz="2000" dirty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返回</a:t>
            </a:r>
            <a:r>
              <a:rPr lang="en-US" altLang="zh-CN" sz="2000" i="1" dirty="0" err="1"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 err="1">
                <a:latin typeface="+mn-ea"/>
                <a:ea typeface="+mn-ea"/>
                <a:cs typeface="Times New Roman" panose="02020603050405020304" pitchFamily="18" charset="0"/>
              </a:rPr>
              <a:t>-</a:t>
            </a:r>
            <a:r>
              <a:rPr lang="en-US" altLang="zh-CN" sz="2000" dirty="0" err="1">
                <a:ea typeface="楷体" panose="02010609060101010101" pitchFamily="49" charset="-122"/>
                <a:cs typeface="Times New Roman" panose="02020603050405020304" pitchFamily="18" charset="0"/>
              </a:rPr>
              <a:t>t.length</a:t>
            </a:r>
            <a:r>
              <a:rPr lang="en-US" altLang="zh-CN" sz="2000" dirty="0">
                <a:ea typeface="楷体" panose="02010609060101010101" pitchFamily="49" charset="-122"/>
                <a:cs typeface="Times New Roman" panose="02020603050405020304" pitchFamily="18" charset="0"/>
              </a:rPr>
              <a:t>=2</a:t>
            </a:r>
            <a:endParaRPr lang="en-US" altLang="zh-CN" sz="2000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" name="Text Box 21"/>
          <p:cNvSpPr txBox="1">
            <a:spLocks noChangeArrowheads="1"/>
          </p:cNvSpPr>
          <p:nvPr/>
        </p:nvSpPr>
        <p:spPr bwMode="auto">
          <a:xfrm>
            <a:off x="714348" y="571480"/>
            <a:ext cx="2138381" cy="354649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i="1" dirty="0" err="1"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=2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=0</a:t>
            </a:r>
            <a:endParaRPr lang="en-US" altLang="zh-CN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F85F6-1345-43BE-BA4E-0A381462F2EF}" type="slidenum">
              <a:rPr lang="en-US" altLang="zh-CN" smtClean="0"/>
            </a:fld>
            <a:r>
              <a:rPr lang="en-US" altLang="zh-CN"/>
              <a:t>/29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0.00046 C 0.01493 -1.48148E-6 0.07135 -0.00208 0.0901 -0.0027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126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" y="-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733 -0.00278 C 0.12083 -0.00278 0.15451 -0.00278 0.16788 -0.00278 " pathEditMode="fixed" rAng="0" ptsTypes="aA">
                                      <p:cBhvr>
                                        <p:cTn id="10" dur="2000" fill="hold"/>
                                        <p:tgtEl>
                                          <p:spTgt spid="1126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788 4.44444E-6 C 0.18038 4.44444E-6 0.22726 0.00046 0.24288 0.0004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126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288 0.00046 C 0.26962 0.00046 0.29653 0.00046 0.30677 0.00046 " pathEditMode="relative" ptsTypes="aA">
                                      <p:cBhvr>
                                        <p:cTn id="18" dur="2000" fill="hold"/>
                                        <p:tgtEl>
                                          <p:spTgt spid="1126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2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5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252444" y="525420"/>
            <a:ext cx="8820150" cy="52736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/>
            <a:r>
              <a:rPr kumimoji="1" lang="en-US" altLang="zh-CN" sz="2000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index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SqString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s,SqString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t)</a:t>
            </a:r>
            <a:endParaRPr kumimoji="1" lang="en-US" altLang="zh-CN" sz="2000" dirty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     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kumimoji="1" lang="en-US" altLang="zh-CN" sz="200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 j=0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</a:t>
            </a:r>
            <a:endParaRPr kumimoji="1" lang="en-US" altLang="zh-CN" sz="2000" dirty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while (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&lt;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s.length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&amp;&amp; j&lt;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t.length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</a:t>
            </a:r>
            <a:endParaRPr kumimoji="1" lang="en-US" altLang="zh-CN" sz="2000" dirty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{       if (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s.data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[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]==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t.data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[j])	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继续匹配下一个字符</a:t>
            </a:r>
            <a:endParaRPr kumimoji="1" lang="zh-CN" altLang="en-US" sz="2000" dirty="0">
              <a:solidFill>
                <a:srgbClr val="00B0F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kumimoji="1" lang="zh-CN" altLang="en-US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     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++;			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主串和子串依次匹配下一个字符</a:t>
            </a:r>
            <a:endParaRPr kumimoji="1" lang="zh-CN" altLang="en-US" sz="2000" dirty="0">
              <a:solidFill>
                <a:srgbClr val="00B0F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kumimoji="1" lang="zh-CN" altLang="en-US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kumimoji="1" lang="zh-CN" altLang="en-US" sz="200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++;</a:t>
            </a:r>
            <a:endParaRPr kumimoji="1" lang="en-US" altLang="zh-CN" sz="2000" dirty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}</a:t>
            </a:r>
            <a:endParaRPr kumimoji="1" lang="en-US" altLang="zh-CN" sz="2000" dirty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else			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主串、子串指针回溯重新开始下一次匹配</a:t>
            </a:r>
            <a:endParaRPr kumimoji="1" lang="zh-CN" altLang="en-US" sz="2000" dirty="0">
              <a:solidFill>
                <a:srgbClr val="00B0F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kumimoji="1" lang="zh-CN" altLang="en-US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    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i-j+1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		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主串从下一个位置开始匹配</a:t>
            </a:r>
            <a:endParaRPr kumimoji="1" lang="zh-CN" altLang="en-US" sz="2000" dirty="0">
              <a:solidFill>
                <a:srgbClr val="00B0F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kumimoji="1" lang="zh-CN" altLang="en-US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kumimoji="1" lang="zh-CN" altLang="en-US" sz="200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j=0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 			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子串从头开始匹配</a:t>
            </a:r>
            <a:endParaRPr kumimoji="1" lang="zh-CN" altLang="en-US" sz="2000" dirty="0">
              <a:solidFill>
                <a:srgbClr val="00B0F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kumimoji="1" lang="zh-CN" altLang="en-US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  <a:endParaRPr kumimoji="1" lang="en-US" altLang="zh-CN" sz="2000" dirty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}</a:t>
            </a:r>
            <a:endParaRPr kumimoji="1" lang="en-US" altLang="zh-CN" sz="2000" dirty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if (j&gt;=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t.length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endParaRPr kumimoji="1" lang="en-US" altLang="zh-CN" sz="2000" dirty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return(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i-t.length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);	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返回匹配的第一个字符的下标</a:t>
            </a:r>
            <a:endParaRPr kumimoji="1" lang="zh-CN" altLang="en-US" sz="2000" dirty="0">
              <a:solidFill>
                <a:srgbClr val="00B0F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kumimoji="1" lang="zh-CN" altLang="en-US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else</a:t>
            </a:r>
            <a:endParaRPr kumimoji="1" lang="en-US" altLang="zh-CN" sz="2000" dirty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return(-1);		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模式匹配不成功</a:t>
            </a:r>
            <a:endParaRPr kumimoji="1" lang="zh-CN" altLang="en-US" sz="2000" dirty="0">
              <a:solidFill>
                <a:srgbClr val="00B0F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  <a:endParaRPr kumimoji="1" lang="en-US" altLang="zh-CN" sz="2000" dirty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7348" name="Text Box 4"/>
          <p:cNvSpPr txBox="1">
            <a:spLocks noChangeArrowheads="1"/>
          </p:cNvSpPr>
          <p:nvPr/>
        </p:nvSpPr>
        <p:spPr bwMode="auto">
          <a:xfrm>
            <a:off x="250825" y="71414"/>
            <a:ext cx="6481763" cy="45720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对应的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BF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算法如下：</a:t>
            </a:r>
            <a:endParaRPr lang="zh-CN" altLang="en-US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F85F6-1345-43BE-BA4E-0A381462F2EF}" type="slidenum">
              <a:rPr lang="en-US" altLang="zh-CN" smtClean="0"/>
            </a:fld>
            <a:r>
              <a:rPr lang="en-US" altLang="zh-CN"/>
              <a:t>/29</a:t>
            </a:r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ext Box 2"/>
          <p:cNvSpPr txBox="1">
            <a:spLocks noChangeArrowheads="1"/>
          </p:cNvSpPr>
          <p:nvPr/>
        </p:nvSpPr>
        <p:spPr bwMode="auto">
          <a:xfrm>
            <a:off x="1000100" y="857232"/>
            <a:ext cx="7410472" cy="313932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ct val="50000"/>
              </a:spcBef>
              <a:buBlip>
                <a:blip r:embed="rId1"/>
              </a:buBlip>
            </a:pPr>
            <a:r>
              <a:rPr kumimoji="1" lang="zh-CN" altLang="en-US" sz="2200">
                <a:ea typeface="楷体" panose="02010609060101010101" pitchFamily="49" charset="-122"/>
                <a:cs typeface="Times New Roman" panose="02020603050405020304" pitchFamily="18" charset="0"/>
              </a:rPr>
              <a:t>算法</a:t>
            </a:r>
            <a:r>
              <a:rPr kumimoji="1" lang="zh-CN" altLang="en-US" sz="2200" dirty="0">
                <a:ea typeface="楷体" panose="02010609060101010101" pitchFamily="49" charset="-122"/>
                <a:cs typeface="Times New Roman" panose="02020603050405020304" pitchFamily="18" charset="0"/>
              </a:rPr>
              <a:t>在字符比较不相等，需要回溯（即</a:t>
            </a:r>
            <a:r>
              <a:rPr kumimoji="1" lang="en-US" altLang="zh-CN" sz="2200" i="1" err="1"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200">
                <a:ea typeface="楷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kumimoji="1" lang="en-US" altLang="zh-CN" sz="2200" i="1" err="1"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200" err="1">
                <a:latin typeface="+mn-ea"/>
                <a:ea typeface="+mn-ea"/>
                <a:cs typeface="Times New Roman" panose="02020603050405020304" pitchFamily="18" charset="0"/>
              </a:rPr>
              <a:t>-</a:t>
            </a:r>
            <a:r>
              <a:rPr kumimoji="1" lang="en-US" altLang="zh-CN" sz="2200" i="1" err="1">
                <a:ea typeface="楷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kumimoji="1" lang="en-US" altLang="zh-CN" sz="2200" err="1">
                <a:ea typeface="楷体" panose="02010609060101010101" pitchFamily="49" charset="-122"/>
                <a:cs typeface="Times New Roman" panose="02020603050405020304" pitchFamily="18" charset="0"/>
              </a:rPr>
              <a:t>+1</a:t>
            </a:r>
            <a:r>
              <a:rPr kumimoji="1" lang="zh-CN" altLang="en-US" sz="2200">
                <a:ea typeface="楷体" panose="02010609060101010101" pitchFamily="49" charset="-122"/>
                <a:cs typeface="Times New Roman" panose="02020603050405020304" pitchFamily="18" charset="0"/>
              </a:rPr>
              <a:t>）：即退到</a:t>
            </a:r>
            <a:r>
              <a:rPr kumimoji="1" lang="en-US" altLang="zh-CN" sz="2200"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kumimoji="1" lang="zh-CN" altLang="en-US" sz="2200">
                <a:ea typeface="楷体" panose="02010609060101010101" pitchFamily="49" charset="-122"/>
                <a:cs typeface="Times New Roman" panose="02020603050405020304" pitchFamily="18" charset="0"/>
              </a:rPr>
              <a:t>中的下一个字符开始进行继续匹配。</a:t>
            </a:r>
            <a:endParaRPr kumimoji="1" lang="zh-CN" altLang="en-US" sz="2200" dirty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ct val="150000"/>
              </a:lnSpc>
              <a:spcBef>
                <a:spcPct val="50000"/>
              </a:spcBef>
              <a:buBlip>
                <a:blip r:embed="rId1"/>
              </a:buBlip>
            </a:pPr>
            <a:r>
              <a:rPr kumimoji="1" lang="zh-CN" altLang="en-US" sz="2200">
                <a:ea typeface="楷体" panose="02010609060101010101" pitchFamily="49" charset="-122"/>
                <a:cs typeface="Times New Roman" panose="02020603050405020304" pitchFamily="18" charset="0"/>
              </a:rPr>
              <a:t>最好</a:t>
            </a:r>
            <a:r>
              <a:rPr kumimoji="1" lang="zh-CN" altLang="en-US" sz="2200" dirty="0">
                <a:ea typeface="楷体" panose="02010609060101010101" pitchFamily="49" charset="-122"/>
                <a:cs typeface="Times New Roman" panose="02020603050405020304" pitchFamily="18" charset="0"/>
              </a:rPr>
              <a:t>情况下的时间复杂度为</a:t>
            </a:r>
            <a:r>
              <a:rPr kumimoji="1" lang="en-US" altLang="zh-CN" sz="2200" dirty="0">
                <a:ea typeface="楷体" panose="02010609060101010101" pitchFamily="49" charset="-122"/>
                <a:cs typeface="Times New Roman" panose="02020603050405020304" pitchFamily="18" charset="0"/>
              </a:rPr>
              <a:t>O(</a:t>
            </a:r>
            <a:r>
              <a:rPr kumimoji="1" lang="en-US" altLang="zh-CN" sz="2200" i="1" dirty="0"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kumimoji="1" lang="en-US" altLang="zh-CN" sz="2200" dirty="0"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2200" dirty="0"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kumimoji="1" lang="en-US" altLang="zh-CN" sz="2200" dirty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ct val="150000"/>
              </a:lnSpc>
              <a:spcBef>
                <a:spcPct val="50000"/>
              </a:spcBef>
              <a:buBlip>
                <a:blip r:embed="rId1"/>
              </a:buBlip>
            </a:pPr>
            <a:r>
              <a:rPr kumimoji="1" lang="zh-CN" altLang="en-US" sz="2200">
                <a:ea typeface="楷体" panose="02010609060101010101" pitchFamily="49" charset="-122"/>
                <a:cs typeface="Times New Roman" panose="02020603050405020304" pitchFamily="18" charset="0"/>
              </a:rPr>
              <a:t>最坏</a:t>
            </a:r>
            <a:r>
              <a:rPr kumimoji="1" lang="zh-CN" altLang="en-US" sz="2200" dirty="0">
                <a:ea typeface="楷体" panose="02010609060101010101" pitchFamily="49" charset="-122"/>
                <a:cs typeface="Times New Roman" panose="02020603050405020304" pitchFamily="18" charset="0"/>
              </a:rPr>
              <a:t>情况下的时间复杂度为</a:t>
            </a:r>
            <a:r>
              <a:rPr kumimoji="1" lang="en-US" altLang="zh-CN" sz="2200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O(</a:t>
            </a:r>
            <a:r>
              <a:rPr kumimoji="1" lang="en-US" altLang="zh-CN" sz="2200" i="1" dirty="0" err="1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en-US" sz="2200" dirty="0" err="1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×</a:t>
            </a:r>
            <a:r>
              <a:rPr kumimoji="1" lang="en-US" altLang="zh-CN" sz="2200" i="1" dirty="0" err="1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kumimoji="1" lang="en-US" altLang="zh-CN" sz="2200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2200" dirty="0">
                <a:ea typeface="楷体" panose="02010609060101010101" pitchFamily="49" charset="-122"/>
                <a:cs typeface="Times New Roman" panose="02020603050405020304" pitchFamily="18" charset="0"/>
              </a:rPr>
              <a:t>。 </a:t>
            </a:r>
            <a:endParaRPr kumimoji="1" lang="en-US" altLang="zh-CN" sz="2200" dirty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ct val="150000"/>
              </a:lnSpc>
              <a:spcBef>
                <a:spcPct val="50000"/>
              </a:spcBef>
              <a:buBlip>
                <a:blip r:embed="rId1"/>
              </a:buBlip>
            </a:pPr>
            <a:r>
              <a:rPr kumimoji="1" lang="zh-CN" altLang="en-US" sz="2200">
                <a:ea typeface="楷体" panose="02010609060101010101" pitchFamily="49" charset="-122"/>
                <a:cs typeface="Times New Roman" panose="02020603050405020304" pitchFamily="18" charset="0"/>
              </a:rPr>
              <a:t>平均</a:t>
            </a:r>
            <a:r>
              <a:rPr kumimoji="1" lang="zh-CN" altLang="en-US" sz="2200" dirty="0">
                <a:ea typeface="楷体" panose="02010609060101010101" pitchFamily="49" charset="-122"/>
                <a:cs typeface="Times New Roman" panose="02020603050405020304" pitchFamily="18" charset="0"/>
              </a:rPr>
              <a:t>的时间复杂度为</a:t>
            </a:r>
            <a:r>
              <a:rPr kumimoji="1" lang="en-US" altLang="zh-CN" sz="2200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O(</a:t>
            </a:r>
            <a:r>
              <a:rPr kumimoji="1" lang="en-US" altLang="zh-CN" sz="2200" i="1" dirty="0" err="1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en-US" sz="2200" dirty="0" err="1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×</a:t>
            </a:r>
            <a:r>
              <a:rPr kumimoji="1" lang="en-US" altLang="zh-CN" sz="2200" i="1" dirty="0" err="1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kumimoji="1" lang="en-US" altLang="zh-CN" sz="2200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2200" dirty="0"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kumimoji="1" lang="zh-CN" altLang="en-US" sz="2200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8596" y="285728"/>
            <a:ext cx="2286016" cy="46166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BF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算法分析：</a:t>
            </a:r>
            <a:endParaRPr lang="zh-CN" altLang="en-US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F85F6-1345-43BE-BA4E-0A381462F2EF}" type="slidenum">
              <a:rPr lang="en-US" altLang="zh-CN" smtClean="0"/>
            </a:fld>
            <a:r>
              <a:rPr lang="en-US" altLang="zh-CN"/>
              <a:t>/29</a:t>
            </a:r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ext Box 2" descr="信纸"/>
          <p:cNvSpPr txBox="1">
            <a:spLocks noChangeArrowheads="1"/>
          </p:cNvSpPr>
          <p:nvPr/>
        </p:nvSpPr>
        <p:spPr bwMode="auto">
          <a:xfrm>
            <a:off x="468313" y="620713"/>
            <a:ext cx="3103555" cy="519112"/>
          </a:xfrm>
          <a:prstGeom prst="rect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 w="9525">
            <a:noFill/>
            <a:miter lim="800000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dirty="0">
                <a:solidFill>
                  <a:srgbClr val="FF3300"/>
                </a:solidFill>
                <a:ea typeface="隶书" panose="02010509060101010101" pitchFamily="49" charset="-122"/>
              </a:rPr>
              <a:t>  4.3.2  </a:t>
            </a:r>
            <a:r>
              <a:rPr kumimoji="1" lang="en-US" altLang="zh-CN" sz="2800" dirty="0" err="1">
                <a:solidFill>
                  <a:srgbClr val="FF3300"/>
                </a:solidFill>
                <a:ea typeface="隶书" panose="02010509060101010101" pitchFamily="49" charset="-122"/>
              </a:rPr>
              <a:t>KMP</a:t>
            </a:r>
            <a:r>
              <a:rPr kumimoji="1" lang="zh-CN" altLang="en-US" sz="2800" dirty="0">
                <a:solidFill>
                  <a:srgbClr val="FF3300"/>
                </a:solidFill>
                <a:ea typeface="隶书" panose="02010509060101010101" pitchFamily="49" charset="-122"/>
              </a:rPr>
              <a:t>算法</a:t>
            </a:r>
            <a:r>
              <a:rPr kumimoji="1" lang="zh-CN" altLang="en-US" sz="2800" dirty="0">
                <a:solidFill>
                  <a:srgbClr val="FF3300"/>
                </a:solidFill>
              </a:rPr>
              <a:t>      </a:t>
            </a:r>
            <a:endParaRPr kumimoji="1" lang="zh-CN" altLang="en-US" sz="2800" dirty="0">
              <a:solidFill>
                <a:srgbClr val="FF3300"/>
              </a:solidFill>
            </a:endParaRPr>
          </a:p>
        </p:txBody>
      </p:sp>
      <p:sp>
        <p:nvSpPr>
          <p:cNvPr id="60419" name="Text Box 3"/>
          <p:cNvSpPr txBox="1">
            <a:spLocks noChangeArrowheads="1"/>
          </p:cNvSpPr>
          <p:nvPr/>
        </p:nvSpPr>
        <p:spPr bwMode="auto">
          <a:xfrm>
            <a:off x="468313" y="1412875"/>
            <a:ext cx="8064500" cy="249299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　　</a:t>
            </a:r>
            <a:r>
              <a:rPr kumimoji="1" lang="en-US" altLang="zh-CN" dirty="0" err="1">
                <a:ea typeface="楷体" panose="02010609060101010101" pitchFamily="49" charset="-122"/>
                <a:cs typeface="Times New Roman" panose="02020603050405020304" pitchFamily="18" charset="0"/>
              </a:rPr>
              <a:t>KMP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算法是</a:t>
            </a:r>
            <a:r>
              <a:rPr kumimoji="1" lang="en-US" altLang="zh-CN" dirty="0" err="1">
                <a:ea typeface="楷体" panose="02010609060101010101" pitchFamily="49" charset="-122"/>
                <a:cs typeface="Times New Roman" panose="02020603050405020304" pitchFamily="18" charset="0"/>
              </a:rPr>
              <a:t>D.E.Knuth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kumimoji="1" lang="en-US" altLang="zh-CN" dirty="0" err="1">
                <a:ea typeface="楷体" panose="02010609060101010101" pitchFamily="49" charset="-122"/>
                <a:cs typeface="Times New Roman" panose="02020603050405020304" pitchFamily="18" charset="0"/>
              </a:rPr>
              <a:t>J.H.Morris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kumimoji="1" lang="en-US" altLang="zh-CN" dirty="0" err="1">
                <a:ea typeface="楷体" panose="02010609060101010101" pitchFamily="49" charset="-122"/>
                <a:cs typeface="Times New Roman" panose="02020603050405020304" pitchFamily="18" charset="0"/>
              </a:rPr>
              <a:t>V.R.Pratt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共同提出的，简称</a:t>
            </a:r>
            <a:r>
              <a:rPr kumimoji="1" lang="en-US" altLang="zh-CN" dirty="0" err="1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KMP</a:t>
            </a:r>
            <a:r>
              <a:rPr kumimoji="1" lang="zh-CN" altLang="en-US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算法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kumimoji="1" lang="en-US" altLang="zh-CN" dirty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该算法较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BF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算法有较大改进，主要是</a:t>
            </a:r>
            <a:r>
              <a:rPr kumimoji="1" lang="zh-CN" altLang="en-US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消除了主串指针的回溯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，从而使算法效率有了某种程度的提高。</a:t>
            </a:r>
            <a:endParaRPr kumimoji="1" lang="zh-CN" altLang="en-US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F85F6-1345-43BE-BA4E-0A381462F2EF}" type="slidenum">
              <a:rPr lang="en-US" altLang="zh-CN" smtClean="0"/>
            </a:fld>
            <a:r>
              <a:rPr lang="en-US" altLang="zh-CN"/>
              <a:t>/29</a:t>
            </a:r>
            <a:endParaRPr lang="en-US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5" name="Text Box 15"/>
          <p:cNvSpPr txBox="1">
            <a:spLocks noChangeArrowheads="1"/>
          </p:cNvSpPr>
          <p:nvPr/>
        </p:nvSpPr>
        <p:spPr bwMode="auto">
          <a:xfrm>
            <a:off x="2146280" y="2500367"/>
            <a:ext cx="2305050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i="1" dirty="0">
                <a:solidFill>
                  <a:srgbClr val="FF0000"/>
                </a:solidFill>
              </a:rPr>
              <a:t>a</a:t>
            </a:r>
            <a:r>
              <a:rPr lang="en-US" altLang="zh-CN" sz="2000" i="1" dirty="0"/>
              <a:t>   a   a   a  a   b</a:t>
            </a:r>
            <a:endParaRPr lang="en-US" altLang="zh-CN" sz="2000" i="1" dirty="0"/>
          </a:p>
        </p:txBody>
      </p:sp>
      <p:sp>
        <p:nvSpPr>
          <p:cNvPr id="102416" name="Text Box 16"/>
          <p:cNvSpPr txBox="1">
            <a:spLocks noChangeArrowheads="1"/>
          </p:cNvSpPr>
          <p:nvPr/>
        </p:nvSpPr>
        <p:spPr bwMode="auto">
          <a:xfrm>
            <a:off x="2146280" y="2214617"/>
            <a:ext cx="2376487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dirty="0">
                <a:solidFill>
                  <a:srgbClr val="FF00FF"/>
                </a:solidFill>
              </a:rPr>
              <a:t>0   1   2   3  4   5</a:t>
            </a:r>
            <a:endParaRPr lang="en-US" altLang="zh-CN" sz="2000" dirty="0">
              <a:solidFill>
                <a:srgbClr val="FF00FF"/>
              </a:solidFill>
            </a:endParaRPr>
          </a:p>
        </p:txBody>
      </p:sp>
      <p:sp>
        <p:nvSpPr>
          <p:cNvPr id="102417" name="Text Box 17"/>
          <p:cNvSpPr txBox="1">
            <a:spLocks noChangeArrowheads="1"/>
          </p:cNvSpPr>
          <p:nvPr/>
        </p:nvSpPr>
        <p:spPr bwMode="auto">
          <a:xfrm>
            <a:off x="2212955" y="3573531"/>
            <a:ext cx="1663715" cy="30777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i="1" dirty="0"/>
              <a:t>a   a   a   b</a:t>
            </a:r>
            <a:endParaRPr lang="en-US" altLang="zh-CN" sz="2000" i="1" dirty="0"/>
          </a:p>
        </p:txBody>
      </p:sp>
      <p:grpSp>
        <p:nvGrpSpPr>
          <p:cNvPr id="51" name="组合 50"/>
          <p:cNvGrpSpPr/>
          <p:nvPr/>
        </p:nvGrpSpPr>
        <p:grpSpPr>
          <a:xfrm>
            <a:off x="2539980" y="2909942"/>
            <a:ext cx="431800" cy="673100"/>
            <a:chOff x="1325534" y="1412852"/>
            <a:chExt cx="431800" cy="673100"/>
          </a:xfrm>
        </p:grpSpPr>
        <p:sp>
          <p:nvSpPr>
            <p:cNvPr id="102424" name="Line 24"/>
            <p:cNvSpPr>
              <a:spLocks noChangeShapeType="1"/>
            </p:cNvSpPr>
            <p:nvPr/>
          </p:nvSpPr>
          <p:spPr bwMode="auto">
            <a:xfrm>
              <a:off x="1325534" y="2085952"/>
              <a:ext cx="431800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2425" name="Line 25"/>
            <p:cNvSpPr>
              <a:spLocks noChangeShapeType="1"/>
            </p:cNvSpPr>
            <p:nvPr/>
          </p:nvSpPr>
          <p:spPr bwMode="auto">
            <a:xfrm>
              <a:off x="1325534" y="1412852"/>
              <a:ext cx="431800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cxnSp>
          <p:nvCxnSpPr>
            <p:cNvPr id="41" name="直接连接符 40"/>
            <p:cNvCxnSpPr/>
            <p:nvPr/>
          </p:nvCxnSpPr>
          <p:spPr>
            <a:xfrm rot="5400000">
              <a:off x="1208830" y="1748620"/>
              <a:ext cx="642942" cy="1588"/>
            </a:xfrm>
            <a:prstGeom prst="line">
              <a:avLst/>
            </a:prstGeom>
            <a:ln w="38100">
              <a:solidFill>
                <a:srgbClr val="FF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组合 48"/>
          <p:cNvGrpSpPr/>
          <p:nvPr/>
        </p:nvGrpSpPr>
        <p:grpSpPr>
          <a:xfrm>
            <a:off x="2246301" y="2925826"/>
            <a:ext cx="754063" cy="601663"/>
            <a:chOff x="357158" y="1400161"/>
            <a:chExt cx="754063" cy="601663"/>
          </a:xfrm>
        </p:grpSpPr>
        <p:sp>
          <p:nvSpPr>
            <p:cNvPr id="46" name="Line 23"/>
            <p:cNvSpPr>
              <a:spLocks noChangeShapeType="1"/>
            </p:cNvSpPr>
            <p:nvPr/>
          </p:nvSpPr>
          <p:spPr bwMode="auto">
            <a:xfrm>
              <a:off x="357158" y="2001824"/>
              <a:ext cx="431800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" name="Line 25"/>
            <p:cNvSpPr>
              <a:spLocks noChangeShapeType="1"/>
            </p:cNvSpPr>
            <p:nvPr/>
          </p:nvSpPr>
          <p:spPr bwMode="auto">
            <a:xfrm>
              <a:off x="679421" y="1400161"/>
              <a:ext cx="431800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cxnSp>
          <p:nvCxnSpPr>
            <p:cNvPr id="48" name="直接连接符 47"/>
            <p:cNvCxnSpPr/>
            <p:nvPr/>
          </p:nvCxnSpPr>
          <p:spPr>
            <a:xfrm rot="5400000">
              <a:off x="439700" y="1543060"/>
              <a:ext cx="573091" cy="315887"/>
            </a:xfrm>
            <a:prstGeom prst="line">
              <a:avLst/>
            </a:prstGeom>
            <a:ln w="38100">
              <a:solidFill>
                <a:srgbClr val="FF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组合 54"/>
          <p:cNvGrpSpPr/>
          <p:nvPr/>
        </p:nvGrpSpPr>
        <p:grpSpPr>
          <a:xfrm>
            <a:off x="2178036" y="3906916"/>
            <a:ext cx="6465930" cy="538197"/>
            <a:chOff x="2178036" y="3435368"/>
            <a:chExt cx="6465930" cy="538197"/>
          </a:xfrm>
        </p:grpSpPr>
        <p:sp>
          <p:nvSpPr>
            <p:cNvPr id="45" name="TextBox 44"/>
            <p:cNvSpPr txBox="1"/>
            <p:nvPr/>
          </p:nvSpPr>
          <p:spPr>
            <a:xfrm>
              <a:off x="2789892" y="3604233"/>
              <a:ext cx="5854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>
                  <a:ea typeface="楷体" panose="02010609060101010101" pitchFamily="49" charset="-122"/>
                  <a:cs typeface="Times New Roman" panose="02020603050405020304" pitchFamily="18" charset="0"/>
                </a:rPr>
                <a:t>从</a:t>
              </a:r>
              <a:r>
                <a:rPr lang="en-US" altLang="zh-CN" sz="1800">
                  <a:ea typeface="楷体" panose="02010609060101010101" pitchFamily="49" charset="-122"/>
                  <a:cs typeface="Times New Roman" panose="02020603050405020304" pitchFamily="18" charset="0"/>
                </a:rPr>
                <a:t>t</a:t>
              </a:r>
              <a:r>
                <a:rPr lang="zh-CN" altLang="en-US" sz="1800">
                  <a:ea typeface="楷体" panose="02010609060101010101" pitchFamily="49" charset="-122"/>
                  <a:cs typeface="Times New Roman" panose="02020603050405020304" pitchFamily="18" charset="0"/>
                </a:rPr>
                <a:t>中发现：</a:t>
              </a:r>
              <a:r>
                <a:rPr lang="en-US" altLang="zh-CN" sz="1800" i="1">
                  <a:ea typeface="楷体" panose="02010609060101010101" pitchFamily="49" charset="-122"/>
                  <a:cs typeface="Times New Roman" panose="02020603050405020304" pitchFamily="18" charset="0"/>
                </a:rPr>
                <a:t>b</a:t>
              </a:r>
              <a:r>
                <a:rPr lang="zh-CN" altLang="en-US" sz="1800">
                  <a:ea typeface="楷体" panose="02010609060101010101" pitchFamily="49" charset="-122"/>
                  <a:cs typeface="Times New Roman" panose="02020603050405020304" pitchFamily="18" charset="0"/>
                </a:rPr>
                <a:t>前面有</a:t>
              </a:r>
              <a:r>
                <a:rPr lang="en-US" altLang="zh-CN" sz="1800">
                  <a:ea typeface="楷体" panose="02010609060101010101" pitchFamily="49" charset="-122"/>
                  <a:cs typeface="Times New Roman" panose="02020603050405020304" pitchFamily="18" charset="0"/>
                </a:rPr>
                <a:t>2</a:t>
              </a:r>
              <a:r>
                <a:rPr lang="zh-CN" altLang="en-US" sz="1800">
                  <a:ea typeface="楷体" panose="02010609060101010101" pitchFamily="49" charset="-122"/>
                  <a:cs typeface="Times New Roman" panose="02020603050405020304" pitchFamily="18" charset="0"/>
                </a:rPr>
                <a:t>个字符和开头的</a:t>
              </a:r>
              <a:r>
                <a:rPr lang="en-US" altLang="zh-CN" sz="1800">
                  <a:ea typeface="楷体" panose="02010609060101010101" pitchFamily="49" charset="-122"/>
                  <a:cs typeface="Times New Roman" panose="02020603050405020304" pitchFamily="18" charset="0"/>
                </a:rPr>
                <a:t>2</a:t>
              </a:r>
              <a:r>
                <a:rPr lang="zh-CN" altLang="en-US" sz="1800">
                  <a:ea typeface="楷体" panose="02010609060101010101" pitchFamily="49" charset="-122"/>
                  <a:cs typeface="Times New Roman" panose="02020603050405020304" pitchFamily="18" charset="0"/>
                </a:rPr>
                <a:t>个字符相同</a:t>
              </a:r>
              <a:endParaRPr lang="zh-CN" altLang="en-US" sz="1800" dirty="0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50" name="Line 24"/>
            <p:cNvSpPr>
              <a:spLocks noChangeShapeType="1"/>
            </p:cNvSpPr>
            <p:nvPr/>
          </p:nvSpPr>
          <p:spPr bwMode="auto">
            <a:xfrm>
              <a:off x="2572664" y="3438810"/>
              <a:ext cx="492380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" name="Line 24"/>
            <p:cNvSpPr>
              <a:spLocks noChangeShapeType="1"/>
            </p:cNvSpPr>
            <p:nvPr/>
          </p:nvSpPr>
          <p:spPr bwMode="auto">
            <a:xfrm>
              <a:off x="2178036" y="3524968"/>
              <a:ext cx="492380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" name="任意多边形 52"/>
            <p:cNvSpPr/>
            <p:nvPr/>
          </p:nvSpPr>
          <p:spPr>
            <a:xfrm>
              <a:off x="2360894" y="3435368"/>
              <a:ext cx="510482" cy="312467"/>
            </a:xfrm>
            <a:custGeom>
              <a:avLst/>
              <a:gdLst>
                <a:gd name="connsiteX0" fmla="*/ 0 w 447675"/>
                <a:gd name="connsiteY0" fmla="*/ 133350 h 431800"/>
                <a:gd name="connsiteX1" fmla="*/ 38100 w 447675"/>
                <a:gd name="connsiteY1" fmla="*/ 180975 h 431800"/>
                <a:gd name="connsiteX2" fmla="*/ 190500 w 447675"/>
                <a:gd name="connsiteY2" fmla="*/ 361950 h 431800"/>
                <a:gd name="connsiteX3" fmla="*/ 409575 w 447675"/>
                <a:gd name="connsiteY3" fmla="*/ 371475 h 431800"/>
                <a:gd name="connsiteX4" fmla="*/ 419100 w 447675"/>
                <a:gd name="connsiteY4" fmla="*/ 0 h 431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7675" h="431800">
                  <a:moveTo>
                    <a:pt x="0" y="133350"/>
                  </a:moveTo>
                  <a:cubicBezTo>
                    <a:pt x="3175" y="138112"/>
                    <a:pt x="6350" y="142875"/>
                    <a:pt x="38100" y="180975"/>
                  </a:cubicBezTo>
                  <a:cubicBezTo>
                    <a:pt x="69850" y="219075"/>
                    <a:pt x="128587" y="330200"/>
                    <a:pt x="190500" y="361950"/>
                  </a:cubicBezTo>
                  <a:cubicBezTo>
                    <a:pt x="252413" y="393700"/>
                    <a:pt x="371475" y="431800"/>
                    <a:pt x="409575" y="371475"/>
                  </a:cubicBezTo>
                  <a:cubicBezTo>
                    <a:pt x="447675" y="311150"/>
                    <a:pt x="433387" y="155575"/>
                    <a:pt x="419100" y="0"/>
                  </a:cubicBezTo>
                </a:path>
              </a:pathLst>
            </a:custGeom>
            <a:ln w="38100">
              <a:solidFill>
                <a:srgbClr val="FF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3155940" y="2871842"/>
            <a:ext cx="214314" cy="720000"/>
            <a:chOff x="3155940" y="2400294"/>
            <a:chExt cx="214314" cy="720000"/>
          </a:xfrm>
        </p:grpSpPr>
        <p:sp>
          <p:nvSpPr>
            <p:cNvPr id="102422" name="Line 22"/>
            <p:cNvSpPr>
              <a:spLocks noChangeShapeType="1"/>
            </p:cNvSpPr>
            <p:nvPr/>
          </p:nvSpPr>
          <p:spPr bwMode="auto">
            <a:xfrm>
              <a:off x="3246416" y="2400294"/>
              <a:ext cx="0" cy="7200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cxnSp>
          <p:nvCxnSpPr>
            <p:cNvPr id="37" name="直接连接符 36"/>
            <p:cNvCxnSpPr/>
            <p:nvPr/>
          </p:nvCxnSpPr>
          <p:spPr>
            <a:xfrm>
              <a:off x="3155940" y="2689220"/>
              <a:ext cx="214314" cy="142876"/>
            </a:xfrm>
            <a:prstGeom prst="line">
              <a:avLst/>
            </a:prstGeom>
            <a:ln w="38100">
              <a:solidFill>
                <a:srgbClr val="00206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组合 42"/>
          <p:cNvGrpSpPr/>
          <p:nvPr/>
        </p:nvGrpSpPr>
        <p:grpSpPr>
          <a:xfrm>
            <a:off x="2765417" y="2640074"/>
            <a:ext cx="663575" cy="1285884"/>
            <a:chOff x="1550971" y="1142984"/>
            <a:chExt cx="663575" cy="1285884"/>
          </a:xfrm>
        </p:grpSpPr>
        <p:sp>
          <p:nvSpPr>
            <p:cNvPr id="102435" name="Oval 35"/>
            <p:cNvSpPr>
              <a:spLocks noChangeArrowheads="1"/>
            </p:cNvSpPr>
            <p:nvPr/>
          </p:nvSpPr>
          <p:spPr bwMode="auto">
            <a:xfrm>
              <a:off x="1927209" y="1142984"/>
              <a:ext cx="287337" cy="3603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28575" cap="rnd">
              <a:solidFill>
                <a:srgbClr val="FF3300"/>
              </a:solidFill>
              <a:prstDash val="sysDot"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436" name="Oval 36"/>
            <p:cNvSpPr>
              <a:spLocks noChangeArrowheads="1"/>
            </p:cNvSpPr>
            <p:nvPr/>
          </p:nvSpPr>
          <p:spPr bwMode="auto">
            <a:xfrm>
              <a:off x="1550971" y="2068505"/>
              <a:ext cx="287337" cy="3603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28575" cap="rnd">
              <a:solidFill>
                <a:srgbClr val="FF3300"/>
              </a:solidFill>
              <a:prstDash val="sysDot"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437" name="Line 37"/>
            <p:cNvSpPr>
              <a:spLocks noChangeShapeType="1"/>
            </p:cNvSpPr>
            <p:nvPr/>
          </p:nvSpPr>
          <p:spPr bwMode="auto">
            <a:xfrm flipH="1">
              <a:off x="1714480" y="1454136"/>
              <a:ext cx="234958" cy="61754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1643042" y="2535599"/>
            <a:ext cx="500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s:</a:t>
            </a:r>
            <a:endParaRPr lang="zh-CN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1643042" y="3497330"/>
            <a:ext cx="500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t:</a:t>
            </a:r>
            <a:endParaRPr lang="zh-CN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214282" y="1714488"/>
            <a:ext cx="21431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latin typeface="楷体" panose="02010609060101010101" pitchFamily="49" charset="-122"/>
                <a:ea typeface="楷体" panose="02010609060101010101" pitchFamily="49" charset="-122"/>
              </a:rPr>
              <a:t>开始匹配的字符</a:t>
            </a:r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31" name="直接连接符 30"/>
          <p:cNvCxnSpPr>
            <a:stCxn id="44" idx="2"/>
          </p:cNvCxnSpPr>
          <p:nvPr/>
        </p:nvCxnSpPr>
        <p:spPr>
          <a:xfrm rot="16200000" flipH="1">
            <a:off x="1464447" y="1936003"/>
            <a:ext cx="571504" cy="928694"/>
          </a:xfrm>
          <a:prstGeom prst="line">
            <a:avLst/>
          </a:prstGeom>
          <a:ln w="38100">
            <a:solidFill>
              <a:srgbClr val="008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rot="5400000">
            <a:off x="1919890" y="3231584"/>
            <a:ext cx="756000" cy="1588"/>
          </a:xfrm>
          <a:prstGeom prst="straightConnector1">
            <a:avLst/>
          </a:prstGeom>
          <a:ln w="38100">
            <a:solidFill>
              <a:srgbClr val="008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 rot="5400000">
            <a:off x="2232630" y="3226822"/>
            <a:ext cx="756000" cy="1588"/>
          </a:xfrm>
          <a:prstGeom prst="straightConnector1">
            <a:avLst/>
          </a:prstGeom>
          <a:ln w="38100">
            <a:solidFill>
              <a:srgbClr val="008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rot="5400000">
            <a:off x="2575532" y="3236002"/>
            <a:ext cx="756000" cy="1588"/>
          </a:xfrm>
          <a:prstGeom prst="straightConnector1">
            <a:avLst/>
          </a:prstGeom>
          <a:ln w="38100">
            <a:solidFill>
              <a:srgbClr val="008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组合 55"/>
          <p:cNvGrpSpPr/>
          <p:nvPr/>
        </p:nvGrpSpPr>
        <p:grpSpPr>
          <a:xfrm>
            <a:off x="2643174" y="1714488"/>
            <a:ext cx="2571768" cy="971612"/>
            <a:chOff x="2643174" y="1242940"/>
            <a:chExt cx="2571768" cy="971612"/>
          </a:xfrm>
        </p:grpSpPr>
        <p:sp>
          <p:nvSpPr>
            <p:cNvPr id="29" name="TextBox 28"/>
            <p:cNvSpPr txBox="1"/>
            <p:nvPr/>
          </p:nvSpPr>
          <p:spPr>
            <a:xfrm>
              <a:off x="2643174" y="1242940"/>
              <a:ext cx="25717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>
                  <a:latin typeface="楷体" panose="02010609060101010101" pitchFamily="49" charset="-122"/>
                  <a:ea typeface="楷体" panose="02010609060101010101" pitchFamily="49" charset="-122"/>
                </a:rPr>
                <a:t>下次开始匹配的字符</a:t>
              </a:r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cxnSp>
          <p:nvCxnSpPr>
            <p:cNvPr id="39" name="直接连接符 38"/>
            <p:cNvCxnSpPr/>
            <p:nvPr/>
          </p:nvCxnSpPr>
          <p:spPr>
            <a:xfrm rot="10800000" flipV="1">
              <a:off x="2643174" y="1643051"/>
              <a:ext cx="785818" cy="571501"/>
            </a:xfrm>
            <a:prstGeom prst="line">
              <a:avLst/>
            </a:prstGeom>
            <a:ln w="38100">
              <a:solidFill>
                <a:srgbClr val="008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组合 56"/>
          <p:cNvGrpSpPr/>
          <p:nvPr/>
        </p:nvGrpSpPr>
        <p:grpSpPr>
          <a:xfrm>
            <a:off x="3214678" y="4472052"/>
            <a:ext cx="4071966" cy="828738"/>
            <a:chOff x="3214678" y="4000504"/>
            <a:chExt cx="4071966" cy="828738"/>
          </a:xfrm>
        </p:grpSpPr>
        <p:sp>
          <p:nvSpPr>
            <p:cNvPr id="102439" name="Text Box 39"/>
            <p:cNvSpPr txBox="1">
              <a:spLocks noChangeArrowheads="1"/>
            </p:cNvSpPr>
            <p:nvPr/>
          </p:nvSpPr>
          <p:spPr bwMode="auto">
            <a:xfrm>
              <a:off x="3214678" y="4429132"/>
              <a:ext cx="4071966" cy="40011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>
                  <a:ea typeface="楷体" panose="02010609060101010101" pitchFamily="49" charset="-122"/>
                  <a:cs typeface="Times New Roman" panose="02020603050405020304" pitchFamily="18" charset="0"/>
                </a:rPr>
                <a:t>用一个数组</a:t>
              </a:r>
              <a:r>
                <a:rPr lang="en-US" altLang="zh-CN" sz="2000">
                  <a:ea typeface="楷体" panose="02010609060101010101" pitchFamily="49" charset="-122"/>
                  <a:cs typeface="Times New Roman" panose="02020603050405020304" pitchFamily="18" charset="0"/>
                </a:rPr>
                <a:t>next</a:t>
              </a:r>
              <a:r>
                <a:rPr lang="zh-CN" altLang="en-US" sz="2000">
                  <a:ea typeface="楷体" panose="02010609060101010101" pitchFamily="49" charset="-122"/>
                  <a:cs typeface="Times New Roman" panose="02020603050405020304" pitchFamily="18" charset="0"/>
                </a:rPr>
                <a:t>保存：</a:t>
              </a:r>
              <a:r>
                <a:rPr lang="en-US" altLang="zh-CN" sz="2000">
                  <a:ea typeface="楷体" panose="02010609060101010101" pitchFamily="49" charset="-122"/>
                  <a:cs typeface="Times New Roman" panose="02020603050405020304" pitchFamily="18" charset="0"/>
                </a:rPr>
                <a:t>next[3]=2</a:t>
              </a:r>
              <a:endParaRPr lang="en-US" altLang="zh-CN" sz="2000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8" name="下箭头 37"/>
            <p:cNvSpPr/>
            <p:nvPr/>
          </p:nvSpPr>
          <p:spPr bwMode="auto">
            <a:xfrm>
              <a:off x="5072066" y="4000504"/>
              <a:ext cx="214314" cy="357190"/>
            </a:xfrm>
            <a:prstGeom prst="down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2428860" y="5329308"/>
            <a:ext cx="5715040" cy="859515"/>
            <a:chOff x="2428860" y="4857760"/>
            <a:chExt cx="5715040" cy="859515"/>
          </a:xfrm>
        </p:grpSpPr>
        <p:sp>
          <p:nvSpPr>
            <p:cNvPr id="58" name="TextBox 57"/>
            <p:cNvSpPr txBox="1"/>
            <p:nvPr/>
          </p:nvSpPr>
          <p:spPr>
            <a:xfrm>
              <a:off x="2428860" y="5286388"/>
              <a:ext cx="571504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200">
                  <a:ea typeface="楷体" panose="02010609060101010101" pitchFamily="49" charset="-122"/>
                  <a:cs typeface="Times New Roman" panose="02020603050405020304" pitchFamily="18" charset="0"/>
                </a:rPr>
                <a:t>下次匹配的字符：</a:t>
              </a:r>
              <a:r>
                <a:rPr lang="en-US" altLang="zh-CN" sz="2200">
                  <a:ea typeface="楷体" panose="02010609060101010101" pitchFamily="49" charset="-122"/>
                  <a:cs typeface="Times New Roman" panose="02020603050405020304" pitchFamily="18" charset="0"/>
                </a:rPr>
                <a:t>s[3]</a:t>
              </a:r>
              <a:r>
                <a:rPr lang="zh-CN" altLang="en-US" sz="2200">
                  <a:ea typeface="楷体" panose="02010609060101010101" pitchFamily="49" charset="-122"/>
                  <a:cs typeface="Times New Roman" panose="02020603050405020304" pitchFamily="18" charset="0"/>
                </a:rPr>
                <a:t>和</a:t>
              </a:r>
              <a:r>
                <a:rPr lang="en-US" altLang="zh-CN" sz="2200">
                  <a:ea typeface="楷体" panose="02010609060101010101" pitchFamily="49" charset="-122"/>
                  <a:cs typeface="Times New Roman" panose="02020603050405020304" pitchFamily="18" charset="0"/>
                </a:rPr>
                <a:t>t[next[3]]</a:t>
              </a:r>
              <a:r>
                <a:rPr lang="zh-CN" altLang="en-US" sz="2200">
                  <a:ea typeface="楷体" panose="02010609060101010101" pitchFamily="49" charset="-122"/>
                  <a:cs typeface="Times New Roman" panose="02020603050405020304" pitchFamily="18" charset="0"/>
                </a:rPr>
                <a:t>即</a:t>
              </a:r>
              <a:r>
                <a:rPr lang="en-US" altLang="zh-CN" sz="2200">
                  <a:ea typeface="楷体" panose="02010609060101010101" pitchFamily="49" charset="-122"/>
                  <a:cs typeface="Times New Roman" panose="02020603050405020304" pitchFamily="18" charset="0"/>
                </a:rPr>
                <a:t>t[2]</a:t>
              </a:r>
              <a:endParaRPr lang="zh-CN" altLang="en-US" sz="2200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59" name="下箭头 58"/>
            <p:cNvSpPr/>
            <p:nvPr/>
          </p:nvSpPr>
          <p:spPr bwMode="auto">
            <a:xfrm>
              <a:off x="5072066" y="4857760"/>
              <a:ext cx="214314" cy="428628"/>
            </a:xfrm>
            <a:prstGeom prst="downArrow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1" name="Text Box 4"/>
          <p:cNvSpPr txBox="1">
            <a:spLocks noChangeArrowheads="1"/>
          </p:cNvSpPr>
          <p:nvPr/>
        </p:nvSpPr>
        <p:spPr bwMode="auto">
          <a:xfrm>
            <a:off x="323850" y="1000108"/>
            <a:ext cx="6176976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目标串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s=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“</a:t>
            </a:r>
            <a:r>
              <a:rPr lang="en-US" altLang="zh-CN" i="1" dirty="0" err="1">
                <a:ea typeface="楷体" panose="02010609060101010101" pitchFamily="49" charset="-122"/>
                <a:cs typeface="Times New Roman" panose="02020603050405020304" pitchFamily="18" charset="0"/>
              </a:rPr>
              <a:t>aaaaab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”，模式串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t=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“</a:t>
            </a:r>
            <a:r>
              <a:rPr lang="en-US" altLang="zh-CN" i="1" dirty="0" err="1">
                <a:ea typeface="楷体" panose="02010609060101010101" pitchFamily="49" charset="-122"/>
                <a:cs typeface="Times New Roman" panose="02020603050405020304" pitchFamily="18" charset="0"/>
              </a:rPr>
              <a:t>aaab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”。 </a:t>
            </a:r>
            <a:endParaRPr lang="zh-CN" altLang="en-US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2" name="Text Box 45"/>
          <p:cNvSpPr txBox="1">
            <a:spLocks noChangeArrowheads="1"/>
          </p:cNvSpPr>
          <p:nvPr/>
        </p:nvSpPr>
        <p:spPr bwMode="auto">
          <a:xfrm>
            <a:off x="285720" y="192372"/>
            <a:ext cx="7343775" cy="654050"/>
          </a:xfrm>
          <a:prstGeom prst="rect">
            <a:avLst/>
          </a:prstGeom>
          <a:solidFill>
            <a:srgbClr val="6600CC"/>
          </a:solidFill>
          <a:ln w="28575" algn="ctr">
            <a:noFill/>
            <a:miter lim="800000"/>
          </a:ln>
          <a:effectLst/>
        </p:spPr>
        <p:txBody>
          <a:bodyPr lIns="162000" tIns="144000" rIns="162000" bIns="144000">
            <a:spAutoFit/>
          </a:bodyPr>
          <a:lstStyle/>
          <a:p>
            <a:r>
              <a:rPr lang="en-US" altLang="zh-CN" dirty="0" err="1">
                <a:solidFill>
                  <a:schemeClr val="bg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KMP</a:t>
            </a:r>
            <a:r>
              <a:rPr lang="zh-CN" altLang="en-US" dirty="0">
                <a:solidFill>
                  <a:schemeClr val="bg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算法用</a:t>
            </a:r>
            <a:r>
              <a:rPr lang="en-US" altLang="zh-CN" dirty="0">
                <a:solidFill>
                  <a:schemeClr val="bg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next</a:t>
            </a:r>
            <a:r>
              <a:rPr lang="zh-CN" altLang="en-US" dirty="0">
                <a:solidFill>
                  <a:schemeClr val="bg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数组保存部分匹配信息的演示</a:t>
            </a:r>
            <a:endParaRPr lang="zh-CN" altLang="en-US" dirty="0">
              <a:solidFill>
                <a:schemeClr val="bg1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4" name="灯片编号占位符 5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F85F6-1345-43BE-BA4E-0A381462F2EF}" type="slidenum">
              <a:rPr lang="en-US" altLang="zh-CN" smtClean="0"/>
            </a:fld>
            <a:r>
              <a:rPr lang="en-US" altLang="zh-CN"/>
              <a:t>/29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38100">
          <a:solidFill>
            <a:schemeClr val="tx1"/>
          </a:solidFill>
          <a:miter lim="800000"/>
        </a:ln>
      </a:spPr>
      <a:bodyPr wrap="none"/>
      <a:lstStyle>
        <a:defPPr>
          <a:defRPr/>
        </a:defPPr>
      </a:lstStyle>
    </a:spDef>
    <a:lnDef>
      <a:spPr>
        <a:ln w="38100">
          <a:solidFill>
            <a:srgbClr val="008000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5112</Words>
  <Application>WPS 演示</Application>
  <PresentationFormat>全屏显示(4:3)</PresentationFormat>
  <Paragraphs>969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4" baseType="lpstr">
      <vt:lpstr>Arial</vt:lpstr>
      <vt:lpstr>宋体</vt:lpstr>
      <vt:lpstr>Wingdings</vt:lpstr>
      <vt:lpstr>Times New Roman</vt:lpstr>
      <vt:lpstr>楷体_GB2312</vt:lpstr>
      <vt:lpstr>隶书</vt:lpstr>
      <vt:lpstr>楷体</vt:lpstr>
      <vt:lpstr>Symbol</vt:lpstr>
      <vt:lpstr>黑体</vt:lpstr>
      <vt:lpstr>Wingdings</vt:lpstr>
      <vt:lpstr>微软雅黑</vt:lpstr>
      <vt:lpstr>Calibri</vt:lpstr>
      <vt:lpstr>Arial Unicode MS</vt:lpstr>
      <vt:lpstr>新宋体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 wbh</dc:creator>
  <cp:lastModifiedBy>Administrator</cp:lastModifiedBy>
  <cp:revision>503</cp:revision>
  <dcterms:created xsi:type="dcterms:W3CDTF">2004-04-05T09:09:00Z</dcterms:created>
  <dcterms:modified xsi:type="dcterms:W3CDTF">2018-10-29T06:42:38Z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