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5"/>
  </p:notesMasterIdLst>
  <p:sldIdLst>
    <p:sldId id="256" r:id="rId2"/>
    <p:sldId id="257" r:id="rId3"/>
    <p:sldId id="343" r:id="rId4"/>
    <p:sldId id="342" r:id="rId5"/>
    <p:sldId id="344" r:id="rId6"/>
    <p:sldId id="347" r:id="rId7"/>
    <p:sldId id="348" r:id="rId8"/>
    <p:sldId id="259" r:id="rId9"/>
    <p:sldId id="338" r:id="rId10"/>
    <p:sldId id="260" r:id="rId11"/>
    <p:sldId id="339" r:id="rId12"/>
    <p:sldId id="262" r:id="rId13"/>
    <p:sldId id="263" r:id="rId14"/>
    <p:sldId id="264" r:id="rId15"/>
    <p:sldId id="265" r:id="rId16"/>
    <p:sldId id="345" r:id="rId17"/>
    <p:sldId id="266" r:id="rId18"/>
    <p:sldId id="346" r:id="rId19"/>
    <p:sldId id="267" r:id="rId20"/>
    <p:sldId id="268" r:id="rId21"/>
    <p:sldId id="269" r:id="rId22"/>
    <p:sldId id="299" r:id="rId23"/>
    <p:sldId id="341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0000"/>
    <a:srgbClr val="336600"/>
    <a:srgbClr val="996633"/>
    <a:srgbClr val="003300"/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19E8C-BFDA-4996-9B62-9A32106FEA80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2EA6-E7A9-43D4-863D-4A11B2B43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4424-5295-4E0A-8C47-CC0AE7967E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DA52-8F6D-46D6-B0EA-BEFE24B198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72B3-B3F0-4C82-8388-52FBD62C02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3365-45FB-4BDC-83B2-CE7452E8B5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524-C393-417B-A88E-C3EA2FF07BF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1B2E-3188-4D73-98BA-8ECCC12337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CCC7-08FF-4EF1-8513-F34F25ABB5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020C4-10B5-489A-8386-AD2F04E185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225F2F7-8AD0-4BEA-91DC-61D82E2F5127}" type="slidenum">
              <a:rPr lang="en-US" altLang="zh-CN" smtClean="0"/>
              <a:pPr/>
              <a:t>‹#›</a:t>
            </a:fld>
            <a:r>
              <a:rPr lang="en-US" altLang="zh-CN"/>
              <a:t>/23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0A379-3F7D-42CD-9365-3F6597C5E1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4F88-37CA-4478-9DF9-66E16F6FF9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9D06-4B92-4EB8-8B46-E96B01B89E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571736" y="762000"/>
            <a:ext cx="3686188" cy="7016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3300"/>
                </a:solidFill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a typeface="隶书" pitchFamily="49" charset="-122"/>
              </a:rPr>
              <a:t>5</a:t>
            </a:r>
            <a:r>
              <a:rPr kumimoji="1" lang="zh-CN" altLang="en-US" sz="4000" dirty="0">
                <a:solidFill>
                  <a:srgbClr val="FF3300"/>
                </a:solidFill>
                <a:ea typeface="隶书" pitchFamily="49" charset="-122"/>
              </a:rPr>
              <a:t>章   递归</a:t>
            </a:r>
            <a:r>
              <a:rPr kumimoji="1" lang="zh-CN" altLang="en-US" b="0" dirty="0">
                <a:solidFill>
                  <a:schemeClr val="tx1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2054" name="Text Box 6" descr="羊皮纸"/>
          <p:cNvSpPr txBox="1">
            <a:spLocks noChangeArrowheads="1"/>
          </p:cNvSpPr>
          <p:nvPr/>
        </p:nvSpPr>
        <p:spPr bwMode="auto">
          <a:xfrm>
            <a:off x="2357422" y="1989138"/>
            <a:ext cx="43560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是递归</a:t>
            </a:r>
          </a:p>
        </p:txBody>
      </p:sp>
      <p:sp>
        <p:nvSpPr>
          <p:cNvPr id="5" name="Text Box 10" descr="粉色面巾纸"/>
          <p:cNvSpPr txBox="1">
            <a:spLocks noChangeArrowheads="1"/>
          </p:cNvSpPr>
          <p:nvPr/>
        </p:nvSpPr>
        <p:spPr bwMode="auto">
          <a:xfrm>
            <a:off x="2357422" y="2928934"/>
            <a:ext cx="43560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5.2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递归算法的设计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547813" y="2060575"/>
            <a:ext cx="3452815" cy="2148620"/>
          </a:xfrm>
          <a:prstGeom prst="rect">
            <a:avLst/>
          </a:prstGeom>
          <a:ln>
            <a:noFill/>
            <a:headEnd/>
            <a:tailE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324000" tIns="180000" rIns="180000" bIns="180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	 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endParaRPr kumimoji="1" lang="en-US" altLang="zh-CN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8313" y="188912"/>
            <a:ext cx="352742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、数据结构是递归的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11188" y="836613"/>
            <a:ext cx="80645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有些数据结构是递归的。例如，第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章中介绍过的单链表就是一种递归数据结构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，其结点类型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定义如下：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10</a:t>
            </a:fld>
            <a:r>
              <a:rPr lang="en-US" altLang="zh-CN"/>
              <a:t>/23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929058" y="3143248"/>
            <a:ext cx="4168804" cy="430887"/>
            <a:chOff x="4475162" y="3212427"/>
            <a:chExt cx="4168804" cy="430887"/>
          </a:xfrm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</p:grpSpPr>
        <p:sp>
          <p:nvSpPr>
            <p:cNvPr id="7" name="TextBox 6"/>
            <p:cNvSpPr txBox="1"/>
            <p:nvPr/>
          </p:nvSpPr>
          <p:spPr>
            <a:xfrm>
              <a:off x="5429256" y="3212427"/>
              <a:ext cx="3214710" cy="430887"/>
            </a:xfrm>
            <a:prstGeom prst="rect">
              <a:avLst/>
            </a:prstGeom>
            <a:noFill/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指向同类型结点的指针</a:t>
              </a:r>
              <a:endParaRPr lang="zh-CN" altLang="en-US" sz="220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0800000">
              <a:off x="4475162" y="3427411"/>
              <a:ext cx="1000132" cy="1588"/>
            </a:xfrm>
            <a:prstGeom prst="straightConnector1">
              <a:avLst/>
            </a:prstGeom>
            <a:ln w="34925">
              <a:solidFill>
                <a:srgbClr val="7030A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143108" y="4214818"/>
            <a:ext cx="2143140" cy="1107035"/>
            <a:chOff x="2143108" y="4214818"/>
            <a:chExt cx="2143140" cy="1107035"/>
          </a:xfrm>
        </p:grpSpPr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2143108" y="4786322"/>
              <a:ext cx="2143140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递归数据结构 </a:t>
              </a:r>
              <a:endParaRPr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071802" y="4214818"/>
              <a:ext cx="214314" cy="500066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692275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233613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3130550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3671888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6011863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6553200" y="210661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4716463" y="2106613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101389" name="Arc 13"/>
          <p:cNvSpPr>
            <a:spLocks/>
          </p:cNvSpPr>
          <p:nvPr/>
        </p:nvSpPr>
        <p:spPr bwMode="auto">
          <a:xfrm>
            <a:off x="1763713" y="1747838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1403350" y="13874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</a:t>
            </a:r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2555875" y="2322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3" name="Line 17"/>
          <p:cNvSpPr>
            <a:spLocks noChangeShapeType="1"/>
          </p:cNvSpPr>
          <p:nvPr/>
        </p:nvSpPr>
        <p:spPr bwMode="auto">
          <a:xfrm>
            <a:off x="3997325" y="2322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>
            <a:off x="5437188" y="232251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827088" y="333375"/>
            <a:ext cx="4392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latin typeface="楷体" pitchFamily="49" charset="-122"/>
                <a:ea typeface="楷体" pitchFamily="49" charset="-122"/>
              </a:rPr>
              <a:t>不带头结点单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链表示意图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285206" y="1212163"/>
            <a:ext cx="4680748" cy="726969"/>
            <a:chOff x="2285206" y="1212163"/>
            <a:chExt cx="4680748" cy="726969"/>
          </a:xfrm>
        </p:grpSpPr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2428860" y="1212163"/>
              <a:ext cx="453709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以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为首结点指针的“大”单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链表</a:t>
              </a:r>
            </a:p>
          </p:txBody>
        </p:sp>
        <p:sp>
          <p:nvSpPr>
            <p:cNvPr id="101398" name="AutoShape 22"/>
            <p:cNvSpPr>
              <a:spLocks/>
            </p:cNvSpPr>
            <p:nvPr/>
          </p:nvSpPr>
          <p:spPr bwMode="auto">
            <a:xfrm rot="16200000">
              <a:off x="4516438" y="-508000"/>
              <a:ext cx="215900" cy="4678363"/>
            </a:xfrm>
            <a:prstGeom prst="rightBrace">
              <a:avLst>
                <a:gd name="adj1" fmla="val 180576"/>
                <a:gd name="adj2" fmla="val 50000"/>
              </a:avLst>
            </a:prstGeom>
            <a:noFill/>
            <a:ln w="2857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57422" y="2707482"/>
            <a:ext cx="5340373" cy="680244"/>
            <a:chOff x="2357422" y="2707482"/>
            <a:chExt cx="5340373" cy="680244"/>
          </a:xfrm>
        </p:grpSpPr>
        <p:sp>
          <p:nvSpPr>
            <p:cNvPr id="101397" name="AutoShape 21"/>
            <p:cNvSpPr>
              <a:spLocks/>
            </p:cNvSpPr>
            <p:nvPr/>
          </p:nvSpPr>
          <p:spPr bwMode="auto">
            <a:xfrm rot="5400000">
              <a:off x="4968876" y="1016000"/>
              <a:ext cx="215900" cy="3598863"/>
            </a:xfrm>
            <a:prstGeom prst="rightBrace">
              <a:avLst>
                <a:gd name="adj1" fmla="val 138909"/>
                <a:gd name="adj2" fmla="val 50000"/>
              </a:avLst>
            </a:prstGeom>
            <a:noFill/>
            <a:ln w="28575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2357422" y="2957513"/>
              <a:ext cx="5340373" cy="43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以</a:t>
              </a: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kumimoji="1" lang="en-US" altLang="zh-CN" sz="2200" dirty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 sz="2200" dirty="0">
                  <a:ea typeface="楷体" pitchFamily="49" charset="-122"/>
                  <a:cs typeface="Times New Roman" pitchFamily="18" charset="0"/>
                </a:rPr>
                <a:t>&gt;</a:t>
              </a:r>
              <a:r>
                <a:rPr kumimoji="1" lang="en-US" altLang="zh-CN" sz="2200">
                  <a:ea typeface="楷体" pitchFamily="49" charset="-122"/>
                  <a:cs typeface="Times New Roman" pitchFamily="18" charset="0"/>
                </a:rPr>
                <a:t>next</a:t>
              </a:r>
              <a:r>
                <a:rPr kumimoji="1" lang="zh-CN" altLang="en-US" sz="2200">
                  <a:ea typeface="楷体" pitchFamily="49" charset="-122"/>
                  <a:cs typeface="Times New Roman" pitchFamily="18" charset="0"/>
                </a:rPr>
                <a:t>为首结点指针的“小”单</a:t>
              </a:r>
              <a:r>
                <a:rPr kumimoji="1" lang="zh-CN" altLang="en-US" sz="2200" dirty="0">
                  <a:ea typeface="楷体" pitchFamily="49" charset="-122"/>
                  <a:cs typeface="Times New Roman" pitchFamily="18" charset="0"/>
                </a:rPr>
                <a:t>链表</a:t>
              </a:r>
            </a:p>
          </p:txBody>
        </p:sp>
      </p:grpSp>
      <p:grpSp>
        <p:nvGrpSpPr>
          <p:cNvPr id="101403" name="Group 27"/>
          <p:cNvGrpSpPr>
            <a:grpSpLocks/>
          </p:cNvGrpSpPr>
          <p:nvPr/>
        </p:nvGrpSpPr>
        <p:grpSpPr bwMode="auto">
          <a:xfrm>
            <a:off x="2555875" y="3644902"/>
            <a:ext cx="3887788" cy="1038226"/>
            <a:chOff x="1610" y="2296"/>
            <a:chExt cx="2449" cy="654"/>
          </a:xfrm>
        </p:grpSpPr>
        <p:sp>
          <p:nvSpPr>
            <p:cNvPr id="101401" name="AutoShape 25"/>
            <p:cNvSpPr>
              <a:spLocks noChangeArrowheads="1"/>
            </p:cNvSpPr>
            <p:nvPr/>
          </p:nvSpPr>
          <p:spPr bwMode="auto">
            <a:xfrm>
              <a:off x="2653" y="2296"/>
              <a:ext cx="227" cy="272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2" name="Text Box 26"/>
            <p:cNvSpPr txBox="1">
              <a:spLocks noChangeArrowheads="1"/>
            </p:cNvSpPr>
            <p:nvPr/>
          </p:nvSpPr>
          <p:spPr bwMode="auto">
            <a:xfrm>
              <a:off x="1610" y="2659"/>
              <a:ext cx="24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336600"/>
                  </a:solidFill>
                  <a:latin typeface="楷体" pitchFamily="49" charset="-122"/>
                  <a:ea typeface="楷体" pitchFamily="49" charset="-122"/>
                </a:rPr>
                <a:t>体现出这种单链表的</a:t>
              </a:r>
              <a:r>
                <a:rPr lang="zh-CN" altLang="en-US" dirty="0">
                  <a:solidFill>
                    <a:srgbClr val="336600"/>
                  </a:solidFill>
                  <a:latin typeface="楷体" pitchFamily="49" charset="-122"/>
                  <a:ea typeface="楷体" pitchFamily="49" charset="-122"/>
                </a:rPr>
                <a:t>递归性。</a:t>
              </a:r>
            </a:p>
          </p:txBody>
        </p:sp>
      </p:grp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1403350" y="4941888"/>
            <a:ext cx="5811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思考：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如果带有头结点又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会怎样呢？？？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11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0034" y="857232"/>
            <a:ext cx="8458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   Hanoi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问题：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Z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的塔座，在塔座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上有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个直径各不相同，从小到大依次编号为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latin typeface="宋体"/>
                <a:ea typeface="宋体"/>
                <a:cs typeface="Times New Roman" pitchFamily="18" charset="0"/>
              </a:rPr>
              <a:t>～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的盘片。要求将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塔座上的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个盘片移到塔座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Z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上。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14290"/>
            <a:ext cx="4537075" cy="45720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、问题的求解方法是递归的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6626" name="Picture 2" descr="http://f.hiphotos.baidu.com/baike/w%3D268/sign=f56f08bb269759ee4a5067cd8afa434e/2934349b033b5bb5347f4c4836d3d539b700bcd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643050"/>
            <a:ext cx="2552700" cy="25527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28662" y="4000504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移动规则：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4500570"/>
            <a:ext cx="7500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dirty="0">
                <a:ea typeface="微软雅黑" pitchFamily="34" charset="-122"/>
                <a:cs typeface="Times New Roman" pitchFamily="18" charset="0"/>
              </a:rPr>
              <a:t>每次只能移动一个盘</a:t>
            </a:r>
            <a:r>
              <a:rPr kumimoji="1" lang="zh-CN" altLang="en-US" sz="2200">
                <a:ea typeface="微软雅黑" pitchFamily="34" charset="-122"/>
                <a:cs typeface="Times New Roman" pitchFamily="18" charset="0"/>
              </a:rPr>
              <a:t>片；</a:t>
            </a:r>
            <a:endParaRPr kumimoji="1" lang="en-US" altLang="zh-CN" sz="220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>
                <a:ea typeface="微软雅黑" pitchFamily="34" charset="-122"/>
                <a:cs typeface="Times New Roman" pitchFamily="18" charset="0"/>
              </a:rPr>
              <a:t>盘</a:t>
            </a:r>
            <a:r>
              <a:rPr kumimoji="1" lang="zh-CN" altLang="en-US" sz="2200" dirty="0">
                <a:ea typeface="微软雅黑" pitchFamily="34" charset="-122"/>
                <a:cs typeface="Times New Roman" pitchFamily="18" charset="0"/>
              </a:rPr>
              <a:t>片可以插在</a:t>
            </a:r>
            <a:r>
              <a:rPr kumimoji="1" lang="en-US" altLang="zh-CN" sz="2200" i="1" dirty="0"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zh-CN" altLang="en-US" sz="2200" dirty="0">
                <a:ea typeface="微软雅黑" pitchFamily="34" charset="-122"/>
                <a:cs typeface="Times New Roman" pitchFamily="18" charset="0"/>
              </a:rPr>
              <a:t>、</a:t>
            </a:r>
            <a:r>
              <a:rPr kumimoji="1" lang="en-US" altLang="zh-CN" sz="2200" i="1" dirty="0"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1" lang="zh-CN" altLang="en-US" sz="2200" dirty="0">
                <a:ea typeface="微软雅黑" pitchFamily="34" charset="-122"/>
                <a:cs typeface="Times New Roman" pitchFamily="18" charset="0"/>
              </a:rPr>
              <a:t>和</a:t>
            </a:r>
            <a:r>
              <a:rPr kumimoji="1" lang="en-US" altLang="zh-CN" sz="2200" i="1" dirty="0">
                <a:ea typeface="微软雅黑" pitchFamily="34" charset="-122"/>
                <a:cs typeface="Times New Roman" pitchFamily="18" charset="0"/>
              </a:rPr>
              <a:t>Z</a:t>
            </a:r>
            <a:r>
              <a:rPr kumimoji="1" lang="zh-CN" altLang="en-US" sz="2200" dirty="0">
                <a:ea typeface="微软雅黑" pitchFamily="34" charset="-122"/>
                <a:cs typeface="Times New Roman" pitchFamily="18" charset="0"/>
              </a:rPr>
              <a:t>中任一</a:t>
            </a:r>
            <a:r>
              <a:rPr kumimoji="1" lang="zh-CN" altLang="en-US" sz="2200">
                <a:ea typeface="微软雅黑" pitchFamily="34" charset="-122"/>
                <a:cs typeface="Times New Roman" pitchFamily="18" charset="0"/>
              </a:rPr>
              <a:t>塔座上；</a:t>
            </a:r>
            <a:endParaRPr kumimoji="1" lang="en-US" altLang="zh-CN" sz="2200"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>
                <a:ea typeface="微软雅黑" pitchFamily="34" charset="-122"/>
                <a:cs typeface="Times New Roman" pitchFamily="18" charset="0"/>
              </a:rPr>
              <a:t>任何</a:t>
            </a:r>
            <a:r>
              <a:rPr kumimoji="1" lang="zh-CN" altLang="en-US" sz="2200" dirty="0">
                <a:ea typeface="微软雅黑" pitchFamily="34" charset="-122"/>
                <a:cs typeface="Times New Roman" pitchFamily="18" charset="0"/>
              </a:rPr>
              <a:t>时候都不能将一个较大的盘片放在较小的盘</a:t>
            </a:r>
            <a:r>
              <a:rPr kumimoji="1" lang="zh-CN" altLang="en-US" sz="2200">
                <a:ea typeface="微软雅黑" pitchFamily="34" charset="-122"/>
                <a:cs typeface="Times New Roman" pitchFamily="18" charset="0"/>
              </a:rPr>
              <a:t>片上方。</a:t>
            </a:r>
            <a:endParaRPr lang="zh-CN" altLang="en-US" sz="22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12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3700" y="4198957"/>
            <a:ext cx="2320912" cy="515927"/>
          </a:xfrm>
          <a:prstGeom prst="rect">
            <a:avLst/>
          </a:prstGeom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Hanoi(n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z)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116388" y="3741757"/>
            <a:ext cx="4599016" cy="129540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 eaLnBrk="0" hangingPunct="0">
              <a:lnSpc>
                <a:spcPct val="126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Hanoi(n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y)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 eaLnBrk="0" hangingPunct="0">
              <a:lnSpc>
                <a:spcPct val="126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move(n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z):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将第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个圆盘从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移到</a:t>
            </a:r>
            <a:r>
              <a: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 eaLnBrk="0" hangingPunct="0">
              <a:lnSpc>
                <a:spcPct val="126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Hanoi(n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z)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2987675" y="4321195"/>
            <a:ext cx="936625" cy="287337"/>
          </a:xfrm>
          <a:prstGeom prst="rightArrow">
            <a:avLst>
              <a:gd name="adj1" fmla="val 50000"/>
              <a:gd name="adj2" fmla="val 81492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684213" y="4141807"/>
            <a:ext cx="6264275" cy="2073275"/>
            <a:chOff x="431" y="824"/>
            <a:chExt cx="3946" cy="1306"/>
          </a:xfrm>
        </p:grpSpPr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431" y="1842"/>
              <a:ext cx="39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大问题”转化为若干个“小问题”求解</a:t>
              </a: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1016" y="1248"/>
              <a:ext cx="232" cy="641"/>
            </a:xfrm>
            <a:custGeom>
              <a:avLst/>
              <a:gdLst/>
              <a:ahLst/>
              <a:cxnLst>
                <a:cxn ang="0">
                  <a:pos x="232" y="641"/>
                </a:cxn>
                <a:cxn ang="0">
                  <a:pos x="0" y="0"/>
                </a:cxn>
              </a:cxnLst>
              <a:rect l="0" t="0" r="r" b="b"/>
              <a:pathLst>
                <a:path w="232" h="641">
                  <a:moveTo>
                    <a:pt x="232" y="641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2912" y="824"/>
              <a:ext cx="241" cy="1065"/>
            </a:xfrm>
            <a:custGeom>
              <a:avLst/>
              <a:gdLst/>
              <a:ahLst/>
              <a:cxnLst>
                <a:cxn ang="0">
                  <a:pos x="241" y="1065"/>
                </a:cxn>
                <a:cxn ang="0">
                  <a:pos x="0" y="0"/>
                </a:cxn>
              </a:cxnLst>
              <a:rect l="0" t="0" r="r" b="b"/>
              <a:pathLst>
                <a:path w="241" h="1065">
                  <a:moveTo>
                    <a:pt x="241" y="106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3304" y="1298"/>
              <a:ext cx="256" cy="582"/>
            </a:xfrm>
            <a:custGeom>
              <a:avLst/>
              <a:gdLst/>
              <a:ahLst/>
              <a:cxnLst>
                <a:cxn ang="0">
                  <a:pos x="0" y="582"/>
                </a:cxn>
                <a:cxn ang="0">
                  <a:pos x="256" y="0"/>
                </a:cxn>
              </a:cxnLst>
              <a:rect l="0" t="0" r="r" b="b"/>
              <a:pathLst>
                <a:path w="256" h="582">
                  <a:moveTo>
                    <a:pt x="0" y="582"/>
                  </a:moveTo>
                  <a:lnTo>
                    <a:pt x="256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7158" y="428604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设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Hanoi(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z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表示将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个盘片从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通过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y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移动到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z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上。</a:t>
            </a:r>
            <a:endParaRPr lang="zh-CN" altLang="en-US" dirty="0"/>
          </a:p>
        </p:txBody>
      </p:sp>
      <p:pic>
        <p:nvPicPr>
          <p:cNvPr id="11" name="Picture 2" descr="http://f.hiphotos.baidu.com/baike/w%3D268/sign=f56f08bb269759ee4a5067cd8afa434e/2934349b033b5bb5347f4c4836d3d539b700bcd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071546"/>
            <a:ext cx="2552700" cy="25527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000364" y="1416594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/>
              <a:t>x</a:t>
            </a:r>
            <a:endParaRPr lang="zh-CN" altLang="en-US" i="1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500430" y="1643050"/>
            <a:ext cx="357190" cy="14287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1071546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/>
              <a:t>y</a:t>
            </a:r>
            <a:endParaRPr lang="zh-CN" alt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57818" y="163090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/>
              <a:t>z</a:t>
            </a:r>
            <a:endParaRPr lang="zh-CN" altLang="en-US" i="1" dirty="0"/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rot="5400000">
            <a:off x="4506633" y="1363369"/>
            <a:ext cx="202172" cy="35719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2"/>
          </p:cNvCxnSpPr>
          <p:nvPr/>
        </p:nvCxnSpPr>
        <p:spPr>
          <a:xfrm rot="5400000">
            <a:off x="5393537" y="1964521"/>
            <a:ext cx="142876" cy="21431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13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00167" y="2832083"/>
            <a:ext cx="4786346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fun(1)=1                         		(1)   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fun(n)=n*fun(n-1)     n&gt;1   	(2)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291" name="Text Box 3" descr="信纸"/>
          <p:cNvSpPr txBox="1">
            <a:spLocks noChangeArrowheads="1"/>
          </p:cNvSpPr>
          <p:nvPr/>
        </p:nvSpPr>
        <p:spPr bwMode="auto">
          <a:xfrm>
            <a:off x="395288" y="333375"/>
            <a:ext cx="2952750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 type="none" w="lg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5.1.3  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递归模型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1196975"/>
            <a:ext cx="8104216" cy="138499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递归模型是递归算法的抽象，它反映一个递归问题的递归结构。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例如求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!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递归算法对应的递归模型如下：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572264" y="2760645"/>
            <a:ext cx="1460482" cy="42633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递归出口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3702" y="3332149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递归体</a:t>
            </a:r>
            <a:endParaRPr lang="zh-CN" altLang="en-US" sz="20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04800" y="4357694"/>
            <a:ext cx="833916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一般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地，一个递归模型是由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递归出口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递归体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部分组成。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14</a:t>
            </a:fld>
            <a:r>
              <a:rPr lang="en-US" altLang="zh-CN"/>
              <a:t>/23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58" y="4857760"/>
            <a:ext cx="6072230" cy="87761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递归出口</a:t>
            </a:r>
            <a:r>
              <a:rPr kumimoji="1"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确定递归到何时结束。</a:t>
            </a:r>
            <a:endParaRPr kumimoji="1" lang="en-US" altLang="zh-CN" sz="22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递归体</a:t>
            </a:r>
            <a:r>
              <a:rPr kumimoji="1"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确定递归求解时的递推关系。</a:t>
            </a:r>
            <a:endParaRPr kumimoji="1" lang="en-US" altLang="zh-CN" sz="22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42918"/>
            <a:ext cx="821537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递归出口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的一般格式如下：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baseline="-30000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 = </a:t>
            </a:r>
            <a:r>
              <a:rPr kumimoji="1" lang="en-US" altLang="zh-CN" i="1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baseline="-30000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kumimoji="1" lang="en-US" altLang="zh-CN" dirty="0">
              <a:solidFill>
                <a:srgbClr val="336600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这里的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baseline="-30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与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baseline="-30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均为常量，有些递归问题可能有几个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递归出口。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15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9388" y="420688"/>
            <a:ext cx="88392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递归体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的一般格式如下：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i="1" baseline="-3000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i="1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i="1" baseline="-30000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i="1" baseline="-30000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-30000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i="1" baseline="-3000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aseline="-3000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i="1" baseline="-30000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i="1" baseline="-30000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baseline="-30000" dirty="0" err="1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i="1" baseline="-30000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solidFill>
                  <a:srgbClr val="3366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860175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是一个非递归函数</a:t>
            </a:r>
            <a:endParaRPr lang="zh-CN" altLang="en-US" sz="2000" dirty="0"/>
          </a:p>
        </p:txBody>
      </p:sp>
      <p:cxnSp>
        <p:nvCxnSpPr>
          <p:cNvPr id="5" name="直接箭头连接符 4"/>
          <p:cNvCxnSpPr/>
          <p:nvPr/>
        </p:nvCxnSpPr>
        <p:spPr>
          <a:xfrm rot="16200000" flipV="1">
            <a:off x="1463042" y="1680175"/>
            <a:ext cx="36000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16</a:t>
            </a:fld>
            <a:r>
              <a:rPr lang="en-US" altLang="zh-CN"/>
              <a:t>/23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00034" y="2786058"/>
            <a:ext cx="8208963" cy="1871663"/>
            <a:chOff x="500034" y="3143248"/>
            <a:chExt cx="8208963" cy="1871663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228822" y="3216273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altLang="zh-CN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00034" y="4367211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723997" y="4367211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i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en-US" altLang="zh-CN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100484" y="4367211"/>
              <a:ext cx="1008063" cy="647700"/>
            </a:xfrm>
            <a:prstGeom prst="ellipse">
              <a:avLst/>
            </a:prstGeom>
            <a:ln>
              <a:noFill/>
              <a:headEnd/>
              <a:tailEnd type="none" w="lg" len="lg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en-US" altLang="zh-CN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876522" y="4511673"/>
              <a:ext cx="9366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292197" y="3719511"/>
              <a:ext cx="1008063" cy="720725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2371697" y="3863973"/>
              <a:ext cx="215900" cy="503238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194022" y="3703636"/>
              <a:ext cx="1054100" cy="774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488"/>
                </a:cxn>
              </a:cxnLst>
              <a:rect l="0" t="0" r="r" b="b"/>
              <a:pathLst>
                <a:path w="664" h="488">
                  <a:moveTo>
                    <a:pt x="0" y="0"/>
                  </a:moveTo>
                  <a:lnTo>
                    <a:pt x="664" y="488"/>
                  </a:lnTo>
                </a:path>
              </a:pathLst>
            </a:custGeom>
            <a:noFill/>
            <a:ln w="38100" cap="flat" cmpd="sng">
              <a:solidFill>
                <a:srgbClr val="3366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5756247" y="3143248"/>
              <a:ext cx="2016125" cy="430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楷体" pitchFamily="49" charset="-122"/>
                  <a:ea typeface="楷体" pitchFamily="49" charset="-122"/>
                </a:rPr>
                <a:t>大问题求解</a:t>
              </a: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6692872" y="3790948"/>
              <a:ext cx="215900" cy="504825"/>
            </a:xfrm>
            <a:prstGeom prst="downArrow">
              <a:avLst>
                <a:gd name="adj1" fmla="val 50000"/>
                <a:gd name="adj2" fmla="val 58456"/>
              </a:avLst>
            </a:prstGeom>
            <a:ln>
              <a:headEnd/>
              <a:tailEnd type="none" w="lg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324447" y="4511673"/>
              <a:ext cx="3384550" cy="430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latin typeface="楷体" pitchFamily="49" charset="-122"/>
                  <a:ea typeface="楷体" pitchFamily="49" charset="-122"/>
                </a:rPr>
                <a:t>若干个相似子问题求解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00892" y="378619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转化</a:t>
              </a:r>
            </a:p>
          </p:txBody>
        </p:sp>
      </p:grpSp>
      <p:sp>
        <p:nvSpPr>
          <p:cNvPr id="21" name="右大括号 20"/>
          <p:cNvSpPr/>
          <p:nvPr/>
        </p:nvSpPr>
        <p:spPr>
          <a:xfrm rot="5400000">
            <a:off x="6286512" y="571480"/>
            <a:ext cx="214314" cy="2214578"/>
          </a:xfrm>
          <a:prstGeom prst="rightBrace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00760" y="1857364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latin typeface="楷体" pitchFamily="49" charset="-122"/>
                <a:ea typeface="楷体" pitchFamily="49" charset="-122"/>
              </a:rPr>
              <a:t>常量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9388" y="1196975"/>
            <a:ext cx="8686800" cy="18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把一个不能或不好直接求解的“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大问题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”转化成一个或几个“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小问题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”来解决；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再把这些“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小问题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”进一步分解成更小的“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小问题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”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来解决。　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50825" y="485775"/>
            <a:ext cx="1749407" cy="461665"/>
          </a:xfrm>
          <a:prstGeom prst="rect">
            <a:avLst/>
          </a:prstGeom>
          <a:solidFill>
            <a:srgbClr val="0000FF"/>
          </a:solidFill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递归思路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17</a:t>
            </a:fld>
            <a:r>
              <a:rPr lang="en-US" altLang="zh-CN"/>
              <a:t>/23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4429132"/>
            <a:ext cx="8429684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      但递归分解不是随意的分解，递归分解要</a:t>
            </a:r>
            <a:r>
              <a:rPr kumimoji="1" lang="zh-CN" altLang="en-US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保证“大问题”与“小问题”相似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，即求解过程与环境都相似。 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14348" y="2786058"/>
            <a:ext cx="7858180" cy="1247483"/>
            <a:chOff x="714348" y="2786058"/>
            <a:chExt cx="7858180" cy="1247483"/>
          </a:xfrm>
        </p:grpSpPr>
        <p:sp>
          <p:nvSpPr>
            <p:cNvPr id="7" name="TextBox 6"/>
            <p:cNvSpPr txBox="1"/>
            <p:nvPr/>
          </p:nvSpPr>
          <p:spPr>
            <a:xfrm>
              <a:off x="714348" y="3571876"/>
              <a:ext cx="7858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每个“小问题”都可以直接解决（此时分解到递归出口）</a:t>
              </a:r>
              <a:endParaRPr lang="zh-CN" altLang="en-US"/>
            </a:p>
          </p:txBody>
        </p:sp>
        <p:sp>
          <p:nvSpPr>
            <p:cNvPr id="8" name="下箭头 7"/>
            <p:cNvSpPr/>
            <p:nvPr/>
          </p:nvSpPr>
          <p:spPr>
            <a:xfrm>
              <a:off x="3857620" y="2786058"/>
              <a:ext cx="285752" cy="642942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285749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直到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例如，统计全国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GDP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3240" y="1319198"/>
            <a:ext cx="350046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国家统计局（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GDP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57158" y="4071942"/>
            <a:ext cx="3714776" cy="1033169"/>
            <a:chOff x="357158" y="4071942"/>
            <a:chExt cx="3714776" cy="1033169"/>
          </a:xfrm>
        </p:grpSpPr>
        <p:sp>
          <p:nvSpPr>
            <p:cNvPr id="8" name="TextBox 7"/>
            <p:cNvSpPr txBox="1"/>
            <p:nvPr/>
          </p:nvSpPr>
          <p:spPr>
            <a:xfrm>
              <a:off x="357158" y="4643446"/>
              <a:ext cx="2357454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某企业（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GDP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00364" y="464344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ym typeface="Symbol"/>
                </a:rPr>
                <a:t>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>
              <a:off x="1250133" y="4179099"/>
              <a:ext cx="571504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16200000" flipH="1">
              <a:off x="2678893" y="4107661"/>
              <a:ext cx="714380" cy="64294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00034" y="3046410"/>
            <a:ext cx="7358114" cy="987131"/>
            <a:chOff x="500034" y="3046410"/>
            <a:chExt cx="7358114" cy="987131"/>
          </a:xfrm>
        </p:grpSpPr>
        <p:sp>
          <p:nvSpPr>
            <p:cNvPr id="7" name="TextBox 6"/>
            <p:cNvSpPr txBox="1"/>
            <p:nvPr/>
          </p:nvSpPr>
          <p:spPr>
            <a:xfrm>
              <a:off x="500034" y="3571876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海淀区统计局（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GDP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43372" y="354647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ym typeface="Symbol"/>
                </a:rPr>
                <a:t>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1785918" y="3143248"/>
              <a:ext cx="500066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6200000" flipH="1">
              <a:off x="3536149" y="3153567"/>
              <a:ext cx="642942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86578" y="3571876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ym typeface="Symbol"/>
                </a:rPr>
                <a:t>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5400000">
              <a:off x="5072066" y="3143248"/>
              <a:ext cx="500066" cy="35719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6536545" y="3178967"/>
              <a:ext cx="642942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1214414" y="1785926"/>
            <a:ext cx="7286676" cy="1247483"/>
            <a:chOff x="1214414" y="1785926"/>
            <a:chExt cx="7286676" cy="1247483"/>
          </a:xfrm>
        </p:grpSpPr>
        <p:sp>
          <p:nvSpPr>
            <p:cNvPr id="4" name="TextBox 3"/>
            <p:cNvSpPr txBox="1"/>
            <p:nvPr/>
          </p:nvSpPr>
          <p:spPr>
            <a:xfrm>
              <a:off x="1214414" y="2571744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北京统计局（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GDP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29124" y="2571744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上海统计局（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GDP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15272" y="2571744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ym typeface="Symbol"/>
                </a:rPr>
                <a:t>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>
              <a:off x="3357554" y="1785926"/>
              <a:ext cx="785818" cy="78581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16200000" flipH="1">
              <a:off x="4929190" y="1928802"/>
              <a:ext cx="785818" cy="50006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988060" y="1793864"/>
              <a:ext cx="2071702" cy="92869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42910" y="5144306"/>
            <a:ext cx="1500198" cy="827944"/>
            <a:chOff x="642910" y="5144306"/>
            <a:chExt cx="1500198" cy="827944"/>
          </a:xfrm>
        </p:grpSpPr>
        <p:cxnSp>
          <p:nvCxnSpPr>
            <p:cNvPr id="29" name="直接箭头连接符 28"/>
            <p:cNvCxnSpPr/>
            <p:nvPr/>
          </p:nvCxnSpPr>
          <p:spPr>
            <a:xfrm rot="5400000" flipH="1" flipV="1">
              <a:off x="1214414" y="5357826"/>
              <a:ext cx="428628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2910" y="5572140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递归出口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00496" y="571480"/>
            <a:ext cx="1143008" cy="715174"/>
            <a:chOff x="4000496" y="571480"/>
            <a:chExt cx="1143008" cy="715174"/>
          </a:xfrm>
        </p:grpSpPr>
        <p:cxnSp>
          <p:nvCxnSpPr>
            <p:cNvPr id="32" name="直接箭头连接符 31"/>
            <p:cNvCxnSpPr/>
            <p:nvPr/>
          </p:nvCxnSpPr>
          <p:spPr>
            <a:xfrm rot="5400000">
              <a:off x="4429124" y="1142984"/>
              <a:ext cx="285752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00496" y="571480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大问题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18</a:t>
            </a:fld>
            <a:r>
              <a:rPr lang="en-US" altLang="zh-CN"/>
              <a:t>/23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1142976" y="1714488"/>
            <a:ext cx="3357586" cy="1785950"/>
            <a:chOff x="1142976" y="1714488"/>
            <a:chExt cx="3357586" cy="1785950"/>
          </a:xfrm>
        </p:grpSpPr>
        <p:cxnSp>
          <p:nvCxnSpPr>
            <p:cNvPr id="35" name="直接箭头连接符 34"/>
            <p:cNvCxnSpPr/>
            <p:nvPr/>
          </p:nvCxnSpPr>
          <p:spPr>
            <a:xfrm rot="16200000" flipH="1">
              <a:off x="1678761" y="2178835"/>
              <a:ext cx="357190" cy="28575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142976" y="1714488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小问题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2000232" y="2143116"/>
              <a:ext cx="2500330" cy="42862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785786" y="2786058"/>
              <a:ext cx="1214446" cy="21431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87450" y="1052513"/>
            <a:ext cx="3368675" cy="10017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44000" rIns="108000" bIns="1440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200" baseline="-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200" baseline="-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kumimoji="1" lang="en-US" altLang="zh-CN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200" i="1" baseline="-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200" i="1" baseline="-30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30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00178" y="2932885"/>
            <a:ext cx="1314434" cy="3410504"/>
          </a:xfrm>
          <a:prstGeom prst="rect">
            <a:avLst/>
          </a:prstGeom>
          <a:ln>
            <a:noFill/>
            <a:headEnd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…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↓</a:t>
            </a:r>
          </a:p>
          <a:p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27088" y="2285185"/>
            <a:ext cx="38893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求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i="1" baseline="-25000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分解过程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如下：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042988" y="452438"/>
            <a:ext cx="5616575" cy="3841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为了讨论方便，简化上述递归模型为：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19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28690" y="2585861"/>
            <a:ext cx="7772400" cy="9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5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在定义一个过程或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函数时，出现直接或者间接调用自己的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成分，称之为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递归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99" name="Text Box 3" descr="粉色面巾纸"/>
          <p:cNvSpPr txBox="1">
            <a:spLocks noChangeArrowheads="1"/>
          </p:cNvSpPr>
          <p:nvPr/>
        </p:nvSpPr>
        <p:spPr bwMode="auto">
          <a:xfrm>
            <a:off x="500034" y="1695442"/>
            <a:ext cx="3429024" cy="519112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5.1.1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递归的定义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 Box 6" descr="羊皮纸"/>
          <p:cNvSpPr txBox="1">
            <a:spLocks noChangeArrowheads="1"/>
          </p:cNvSpPr>
          <p:nvPr/>
        </p:nvSpPr>
        <p:spPr bwMode="auto">
          <a:xfrm>
            <a:off x="2786050" y="480996"/>
            <a:ext cx="35719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5.1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什么是递归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</a:t>
            </a:fld>
            <a:r>
              <a:rPr lang="en-US" altLang="zh-CN"/>
              <a:t>/23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3857628"/>
            <a:ext cx="6215106" cy="113088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若直接调用自己，称之为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直接递归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若间接调用自己，称之为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间接递归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85720" y="571480"/>
            <a:ext cx="853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遇到递归出口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发生“质变”，即原递归问题便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转化成可以直接求解的问题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。求值过程：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endParaRPr kumimoji="1" lang="zh-CN" altLang="en-US" dirty="0">
              <a:solidFill>
                <a:srgbClr val="00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908175" y="1714488"/>
            <a:ext cx="2592387" cy="3374152"/>
          </a:xfrm>
          <a:prstGeom prst="rect">
            <a:avLst/>
          </a:prstGeom>
          <a:ln>
            <a:headEnd/>
            <a:tailEnd type="none" w="lg" len="lg"/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>
            <a:spAutoFit/>
          </a:bodyPr>
          <a:lstStyle/>
          <a:p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1" lang="en-US" altLang="zh-CN" sz="22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↓</a:t>
            </a:r>
          </a:p>
          <a:p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200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2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11188" y="5314938"/>
            <a:ext cx="78486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这样</a:t>
            </a:r>
            <a:r>
              <a:rPr kumimoji="1" lang="en-US" altLang="zh-CN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便计算出来了，因此递归的执行过程由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分解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求值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两部分构成。 </a:t>
            </a:r>
            <a:endParaRPr kumimoji="1" lang="zh-CN" altLang="en-US" b="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20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086100" y="2290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8312" y="333375"/>
            <a:ext cx="43180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求解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fun(5)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即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5!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的过程如下：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71550" y="1196975"/>
            <a:ext cx="10096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/>
              <a:t>fun(5)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414713" y="4725988"/>
            <a:ext cx="1728787" cy="765175"/>
            <a:chOff x="3414713" y="4725988"/>
            <a:chExt cx="1728787" cy="765175"/>
          </a:xfrm>
        </p:grpSpPr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V="1">
              <a:off x="4283075" y="4725988"/>
              <a:ext cx="0" cy="28892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3414713" y="5094288"/>
              <a:ext cx="17287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递归出口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74788" y="1700213"/>
            <a:ext cx="1081087" cy="901700"/>
            <a:chOff x="1474788" y="1700213"/>
            <a:chExt cx="1081087" cy="901700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546225" y="2205038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fun(4)</a:t>
              </a:r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1474788" y="1700213"/>
              <a:ext cx="360362" cy="50482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051050" y="2636838"/>
            <a:ext cx="1081088" cy="757237"/>
            <a:chOff x="2051050" y="2636838"/>
            <a:chExt cx="1081088" cy="757237"/>
          </a:xfrm>
        </p:grpSpPr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2122488" y="2997200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fun(3)</a:t>
              </a:r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2051050" y="2636838"/>
              <a:ext cx="287337" cy="360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644775" y="3441700"/>
            <a:ext cx="1208088" cy="673100"/>
            <a:chOff x="2644775" y="3441700"/>
            <a:chExt cx="1208088" cy="673100"/>
          </a:xfrm>
        </p:grpSpPr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2843213" y="3717925"/>
              <a:ext cx="100965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fun(2)</a:t>
              </a:r>
            </a:p>
          </p:txBody>
        </p:sp>
        <p:sp>
          <p:nvSpPr>
            <p:cNvPr id="17426" name="Freeform 18"/>
            <p:cNvSpPr>
              <a:spLocks/>
            </p:cNvSpPr>
            <p:nvPr/>
          </p:nvSpPr>
          <p:spPr bwMode="auto">
            <a:xfrm>
              <a:off x="2644775" y="3441700"/>
              <a:ext cx="266700" cy="327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206"/>
                </a:cxn>
              </a:cxnLst>
              <a:rect l="0" t="0" r="r" b="b"/>
              <a:pathLst>
                <a:path w="168" h="206">
                  <a:moveTo>
                    <a:pt x="0" y="0"/>
                  </a:moveTo>
                  <a:lnTo>
                    <a:pt x="168" y="206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57554" y="4143380"/>
            <a:ext cx="1717684" cy="619120"/>
            <a:chOff x="3357554" y="4143380"/>
            <a:chExt cx="1717684" cy="619120"/>
          </a:xfrm>
        </p:grpSpPr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3706813" y="4365625"/>
              <a:ext cx="13684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fun(1)=1</a:t>
              </a:r>
            </a:p>
          </p:txBody>
        </p:sp>
        <p:sp>
          <p:nvSpPr>
            <p:cNvPr id="17427" name="Freeform 19"/>
            <p:cNvSpPr>
              <a:spLocks/>
            </p:cNvSpPr>
            <p:nvPr/>
          </p:nvSpPr>
          <p:spPr bwMode="auto">
            <a:xfrm>
              <a:off x="3357554" y="4143380"/>
              <a:ext cx="350845" cy="2936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155"/>
                </a:cxn>
              </a:cxnLst>
              <a:rect l="0" t="0" r="r" b="b"/>
              <a:pathLst>
                <a:path w="235" h="155">
                  <a:moveTo>
                    <a:pt x="0" y="0"/>
                  </a:moveTo>
                  <a:lnTo>
                    <a:pt x="235" y="155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1188" y="1700213"/>
            <a:ext cx="2663825" cy="3241675"/>
            <a:chOff x="611188" y="1700213"/>
            <a:chExt cx="2663825" cy="3241675"/>
          </a:xfrm>
        </p:grpSpPr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611188" y="1700213"/>
              <a:ext cx="2663825" cy="324167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 rot="3148606">
              <a:off x="520700" y="3159125"/>
              <a:ext cx="17287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分解过程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30775" y="3789363"/>
            <a:ext cx="1296988" cy="647699"/>
            <a:chOff x="4930775" y="3789363"/>
            <a:chExt cx="1296988" cy="647699"/>
          </a:xfrm>
        </p:grpSpPr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5003800" y="3789363"/>
              <a:ext cx="12239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fun(2)=2</a:t>
              </a:r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 flipV="1">
              <a:off x="4930775" y="4149725"/>
              <a:ext cx="360363" cy="28733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35600" y="2925763"/>
            <a:ext cx="1295400" cy="863599"/>
            <a:chOff x="5435600" y="2925763"/>
            <a:chExt cx="1295400" cy="863599"/>
          </a:xfrm>
        </p:grpSpPr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5435600" y="2925763"/>
              <a:ext cx="12954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fun(3)=6</a:t>
              </a: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V="1">
              <a:off x="5580063" y="3429000"/>
              <a:ext cx="431800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011863" y="2133600"/>
            <a:ext cx="1295400" cy="792162"/>
            <a:chOff x="6011863" y="2133600"/>
            <a:chExt cx="1295400" cy="792162"/>
          </a:xfrm>
        </p:grpSpPr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6011863" y="2133600"/>
              <a:ext cx="12954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fun(4)=24</a:t>
              </a: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V="1">
              <a:off x="6154738" y="2565400"/>
              <a:ext cx="360363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515100" y="1268413"/>
            <a:ext cx="1512888" cy="865187"/>
            <a:chOff x="6515100" y="1268413"/>
            <a:chExt cx="1512888" cy="865187"/>
          </a:xfrm>
        </p:grpSpPr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6515100" y="1268413"/>
              <a:ext cx="15128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fun(5)=120</a:t>
              </a:r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 flipV="1">
              <a:off x="6804025" y="1773238"/>
              <a:ext cx="287338" cy="3603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35600" y="1917700"/>
            <a:ext cx="2519363" cy="3095625"/>
            <a:chOff x="5435600" y="1917700"/>
            <a:chExt cx="2519363" cy="3095625"/>
          </a:xfrm>
        </p:grpSpPr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 flipV="1">
              <a:off x="5435600" y="1917700"/>
              <a:ext cx="2519363" cy="30956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 rot="18713651">
              <a:off x="6281738" y="3448050"/>
              <a:ext cx="17287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求值过程</a:t>
              </a:r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21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71538" y="1000108"/>
            <a:ext cx="617539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F(1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)=1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F(2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)=1</a:t>
            </a:r>
          </a:p>
          <a:p>
            <a:pPr algn="l">
              <a:spcBef>
                <a:spcPts val="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F(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)=F(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1)+F(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  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&gt;2   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F(6) =  </a:t>
            </a:r>
            <a:r>
              <a:rPr lang="en-US" altLang="zh-CN" sz="3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?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539356" y="2639756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F(6)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365123" y="5951395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F(2)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1595677" y="5951395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F(1)</a:t>
            </a:r>
          </a:p>
        </p:txBody>
      </p:sp>
      <p:sp>
        <p:nvSpPr>
          <p:cNvPr id="55310" name="Freeform 14"/>
          <p:cNvSpPr>
            <a:spLocks/>
          </p:cNvSpPr>
          <p:nvPr/>
        </p:nvSpPr>
        <p:spPr bwMode="auto">
          <a:xfrm>
            <a:off x="844677" y="5527637"/>
            <a:ext cx="266921" cy="414709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1" name="Freeform 15"/>
          <p:cNvSpPr>
            <a:spLocks/>
          </p:cNvSpPr>
          <p:nvPr/>
        </p:nvSpPr>
        <p:spPr bwMode="auto">
          <a:xfrm>
            <a:off x="1509719" y="5515573"/>
            <a:ext cx="292558" cy="4267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3103709" y="5099356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F(2)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4334264" y="5099356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F(1)</a:t>
            </a:r>
          </a:p>
        </p:txBody>
      </p:sp>
      <p:sp>
        <p:nvSpPr>
          <p:cNvPr id="55315" name="Freeform 19"/>
          <p:cNvSpPr>
            <a:spLocks/>
          </p:cNvSpPr>
          <p:nvPr/>
        </p:nvSpPr>
        <p:spPr bwMode="auto">
          <a:xfrm>
            <a:off x="3583264" y="4671075"/>
            <a:ext cx="291050" cy="419233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0" y="278"/>
              </a:cxn>
            </a:cxnLst>
            <a:rect l="0" t="0" r="r" b="b"/>
            <a:pathLst>
              <a:path w="193" h="278">
                <a:moveTo>
                  <a:pt x="193" y="0"/>
                </a:moveTo>
                <a:lnTo>
                  <a:pt x="0" y="27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6" name="Freeform 20"/>
          <p:cNvSpPr>
            <a:spLocks/>
          </p:cNvSpPr>
          <p:nvPr/>
        </p:nvSpPr>
        <p:spPr bwMode="auto">
          <a:xfrm>
            <a:off x="4248305" y="4663535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977384" y="5129517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F(3)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2075232" y="5153645"/>
            <a:ext cx="683138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F(2)</a:t>
            </a:r>
          </a:p>
        </p:txBody>
      </p:sp>
      <p:sp>
        <p:nvSpPr>
          <p:cNvPr id="55317" name="Freeform 21"/>
          <p:cNvSpPr>
            <a:spLocks/>
          </p:cNvSpPr>
          <p:nvPr/>
        </p:nvSpPr>
        <p:spPr bwMode="auto">
          <a:xfrm>
            <a:off x="1435826" y="4659011"/>
            <a:ext cx="327243" cy="467490"/>
          </a:xfrm>
          <a:custGeom>
            <a:avLst/>
            <a:gdLst/>
            <a:ahLst/>
            <a:cxnLst>
              <a:cxn ang="0">
                <a:pos x="217" y="0"/>
              </a:cxn>
              <a:cxn ang="0">
                <a:pos x="0" y="310"/>
              </a:cxn>
            </a:cxnLst>
            <a:rect l="0" t="0" r="r" b="b"/>
            <a:pathLst>
              <a:path w="217" h="310">
                <a:moveTo>
                  <a:pt x="217" y="0"/>
                </a:moveTo>
                <a:lnTo>
                  <a:pt x="0" y="31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8" name="Freeform 22"/>
          <p:cNvSpPr>
            <a:spLocks/>
          </p:cNvSpPr>
          <p:nvPr/>
        </p:nvSpPr>
        <p:spPr bwMode="auto">
          <a:xfrm>
            <a:off x="2076739" y="4659010"/>
            <a:ext cx="352121" cy="4845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560992" y="4280495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F(4)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715971" y="4277479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F(3)</a:t>
            </a:r>
          </a:p>
        </p:txBody>
      </p:sp>
      <p:sp>
        <p:nvSpPr>
          <p:cNvPr id="55319" name="Freeform 23"/>
          <p:cNvSpPr>
            <a:spLocks/>
          </p:cNvSpPr>
          <p:nvPr/>
        </p:nvSpPr>
        <p:spPr bwMode="auto">
          <a:xfrm>
            <a:off x="2143093" y="3911027"/>
            <a:ext cx="717823" cy="369468"/>
          </a:xfrm>
          <a:custGeom>
            <a:avLst/>
            <a:gdLst/>
            <a:ahLst/>
            <a:cxnLst>
              <a:cxn ang="0">
                <a:pos x="476" y="0"/>
              </a:cxn>
              <a:cxn ang="0">
                <a:pos x="0" y="245"/>
              </a:cxn>
            </a:cxnLst>
            <a:rect l="0" t="0" r="r" b="b"/>
            <a:pathLst>
              <a:path w="476" h="245">
                <a:moveTo>
                  <a:pt x="476" y="0"/>
                </a:moveTo>
                <a:lnTo>
                  <a:pt x="0" y="24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0" name="Freeform 24"/>
          <p:cNvSpPr>
            <a:spLocks/>
          </p:cNvSpPr>
          <p:nvPr/>
        </p:nvSpPr>
        <p:spPr bwMode="auto">
          <a:xfrm>
            <a:off x="3174587" y="3917059"/>
            <a:ext cx="678614" cy="3634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0" y="241"/>
              </a:cxn>
            </a:cxnLst>
            <a:rect l="0" t="0" r="r" b="b"/>
            <a:pathLst>
              <a:path w="450" h="241">
                <a:moveTo>
                  <a:pt x="0" y="0"/>
                </a:moveTo>
                <a:lnTo>
                  <a:pt x="450" y="241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5322024" y="5114436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F(2)</a:t>
            </a: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6552579" y="5114436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F(1)</a:t>
            </a:r>
          </a:p>
        </p:txBody>
      </p:sp>
      <p:sp>
        <p:nvSpPr>
          <p:cNvPr id="55326" name="Freeform 30"/>
          <p:cNvSpPr>
            <a:spLocks/>
          </p:cNvSpPr>
          <p:nvPr/>
        </p:nvSpPr>
        <p:spPr bwMode="auto">
          <a:xfrm>
            <a:off x="5801579" y="4690680"/>
            <a:ext cx="266922" cy="414708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7" name="Freeform 31"/>
          <p:cNvSpPr>
            <a:spLocks/>
          </p:cNvSpPr>
          <p:nvPr/>
        </p:nvSpPr>
        <p:spPr bwMode="auto">
          <a:xfrm>
            <a:off x="6466621" y="4678616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5934285" y="4292559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F(3)</a:t>
            </a: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7032133" y="4316688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F(2)</a:t>
            </a:r>
          </a:p>
        </p:txBody>
      </p:sp>
      <p:sp>
        <p:nvSpPr>
          <p:cNvPr id="55328" name="Freeform 32"/>
          <p:cNvSpPr>
            <a:spLocks/>
          </p:cNvSpPr>
          <p:nvPr/>
        </p:nvSpPr>
        <p:spPr bwMode="auto">
          <a:xfrm>
            <a:off x="6392727" y="3832609"/>
            <a:ext cx="298590" cy="456934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303"/>
              </a:cxn>
            </a:cxnLst>
            <a:rect l="0" t="0" r="r" b="b"/>
            <a:pathLst>
              <a:path w="198" h="303">
                <a:moveTo>
                  <a:pt x="198" y="0"/>
                </a:moveTo>
                <a:lnTo>
                  <a:pt x="0" y="30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9" name="Freeform 33"/>
          <p:cNvSpPr>
            <a:spLocks/>
          </p:cNvSpPr>
          <p:nvPr/>
        </p:nvSpPr>
        <p:spPr bwMode="auto">
          <a:xfrm>
            <a:off x="7035149" y="3838641"/>
            <a:ext cx="315179" cy="45090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9" y="299"/>
              </a:cxn>
            </a:cxnLst>
            <a:rect l="0" t="0" r="r" b="b"/>
            <a:pathLst>
              <a:path w="209" h="299">
                <a:moveTo>
                  <a:pt x="0" y="0"/>
                </a:moveTo>
                <a:lnTo>
                  <a:pt x="209" y="299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0" name="Freeform 34"/>
          <p:cNvSpPr>
            <a:spLocks/>
          </p:cNvSpPr>
          <p:nvPr/>
        </p:nvSpPr>
        <p:spPr bwMode="auto">
          <a:xfrm>
            <a:off x="3308802" y="3030336"/>
            <a:ext cx="1229047" cy="497651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0" y="330"/>
              </a:cxn>
            </a:cxnLst>
            <a:rect l="0" t="0" r="r" b="b"/>
            <a:pathLst>
              <a:path w="815" h="330">
                <a:moveTo>
                  <a:pt x="815" y="0"/>
                </a:moveTo>
                <a:lnTo>
                  <a:pt x="0" y="33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2643759" y="3527987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F(5)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6517894" y="3443537"/>
            <a:ext cx="683139" cy="386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F(4)</a:t>
            </a:r>
          </a:p>
        </p:txBody>
      </p:sp>
      <p:sp>
        <p:nvSpPr>
          <p:cNvPr id="55331" name="Freeform 35"/>
          <p:cNvSpPr>
            <a:spLocks/>
          </p:cNvSpPr>
          <p:nvPr/>
        </p:nvSpPr>
        <p:spPr bwMode="auto">
          <a:xfrm>
            <a:off x="5225510" y="3030336"/>
            <a:ext cx="1295400" cy="4297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9" y="285"/>
              </a:cxn>
            </a:cxnLst>
            <a:rect l="0" t="0" r="r" b="b"/>
            <a:pathLst>
              <a:path w="859" h="285">
                <a:moveTo>
                  <a:pt x="0" y="0"/>
                </a:moveTo>
                <a:lnTo>
                  <a:pt x="859" y="285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1" name="Text Box 45"/>
          <p:cNvSpPr txBox="1">
            <a:spLocks noChangeArrowheads="1"/>
          </p:cNvSpPr>
          <p:nvPr/>
        </p:nvSpPr>
        <p:spPr bwMode="auto">
          <a:xfrm>
            <a:off x="5143504" y="2214554"/>
            <a:ext cx="1915201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求得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F(6)=8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86182" y="5896293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一颗递归树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7126" y="214290"/>
            <a:ext cx="850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      对于复杂的递归问题，在求解时需要进行多次分解和求值。</a:t>
            </a:r>
            <a:endParaRPr lang="en-US" altLang="zh-CN"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例如：</a:t>
            </a:r>
          </a:p>
        </p:txBody>
      </p:sp>
      <p:sp>
        <p:nvSpPr>
          <p:cNvPr id="62" name="灯片编号占位符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22</a:t>
            </a:fld>
            <a:r>
              <a:rPr lang="en-US" altLang="zh-CN"/>
              <a:t>/23</a:t>
            </a:r>
          </a:p>
        </p:txBody>
      </p:sp>
      <p:cxnSp>
        <p:nvCxnSpPr>
          <p:cNvPr id="40" name="直接箭头连接符 39"/>
          <p:cNvCxnSpPr/>
          <p:nvPr/>
        </p:nvCxnSpPr>
        <p:spPr>
          <a:xfrm rot="5400000">
            <a:off x="4463438" y="2458188"/>
            <a:ext cx="360000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34"/>
          <p:cNvSpPr>
            <a:spLocks/>
          </p:cNvSpPr>
          <p:nvPr/>
        </p:nvSpPr>
        <p:spPr bwMode="auto">
          <a:xfrm>
            <a:off x="3155940" y="2905949"/>
            <a:ext cx="1346523" cy="569089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0" y="330"/>
              </a:cxn>
            </a:cxnLst>
            <a:rect l="0" t="0" r="r" b="b"/>
            <a:pathLst>
              <a:path w="815" h="330">
                <a:moveTo>
                  <a:pt x="815" y="0"/>
                </a:moveTo>
                <a:lnTo>
                  <a:pt x="0" y="33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Freeform 23"/>
          <p:cNvSpPr>
            <a:spLocks/>
          </p:cNvSpPr>
          <p:nvPr/>
        </p:nvSpPr>
        <p:spPr bwMode="auto">
          <a:xfrm>
            <a:off x="1974832" y="3891388"/>
            <a:ext cx="717823" cy="369468"/>
          </a:xfrm>
          <a:custGeom>
            <a:avLst/>
            <a:gdLst/>
            <a:ahLst/>
            <a:cxnLst>
              <a:cxn ang="0">
                <a:pos x="476" y="0"/>
              </a:cxn>
              <a:cxn ang="0">
                <a:pos x="0" y="245"/>
              </a:cxn>
            </a:cxnLst>
            <a:rect l="0" t="0" r="r" b="b"/>
            <a:pathLst>
              <a:path w="476" h="245">
                <a:moveTo>
                  <a:pt x="476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Freeform 21"/>
          <p:cNvSpPr>
            <a:spLocks/>
          </p:cNvSpPr>
          <p:nvPr/>
        </p:nvSpPr>
        <p:spPr bwMode="auto">
          <a:xfrm>
            <a:off x="1298552" y="4651384"/>
            <a:ext cx="327243" cy="467490"/>
          </a:xfrm>
          <a:custGeom>
            <a:avLst/>
            <a:gdLst/>
            <a:ahLst/>
            <a:cxnLst>
              <a:cxn ang="0">
                <a:pos x="217" y="0"/>
              </a:cxn>
              <a:cxn ang="0">
                <a:pos x="0" y="310"/>
              </a:cxn>
            </a:cxnLst>
            <a:rect l="0" t="0" r="r" b="b"/>
            <a:pathLst>
              <a:path w="217" h="310">
                <a:moveTo>
                  <a:pt x="217" y="0"/>
                </a:moveTo>
                <a:lnTo>
                  <a:pt x="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Freeform 14"/>
          <p:cNvSpPr>
            <a:spLocks/>
          </p:cNvSpPr>
          <p:nvPr/>
        </p:nvSpPr>
        <p:spPr bwMode="auto">
          <a:xfrm>
            <a:off x="701648" y="5534040"/>
            <a:ext cx="266921" cy="414709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966762" y="5508640"/>
            <a:ext cx="266921" cy="414709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Freeform 21"/>
          <p:cNvSpPr>
            <a:spLocks/>
          </p:cNvSpPr>
          <p:nvPr/>
        </p:nvSpPr>
        <p:spPr bwMode="auto">
          <a:xfrm>
            <a:off x="1527152" y="4689484"/>
            <a:ext cx="327243" cy="467490"/>
          </a:xfrm>
          <a:custGeom>
            <a:avLst/>
            <a:gdLst/>
            <a:ahLst/>
            <a:cxnLst>
              <a:cxn ang="0">
                <a:pos x="217" y="0"/>
              </a:cxn>
              <a:cxn ang="0">
                <a:pos x="0" y="310"/>
              </a:cxn>
            </a:cxnLst>
            <a:rect l="0" t="0" r="r" b="b"/>
            <a:pathLst>
              <a:path w="217" h="310">
                <a:moveTo>
                  <a:pt x="217" y="0"/>
                </a:moveTo>
                <a:lnTo>
                  <a:pt x="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Freeform 23"/>
          <p:cNvSpPr>
            <a:spLocks/>
          </p:cNvSpPr>
          <p:nvPr/>
        </p:nvSpPr>
        <p:spPr bwMode="auto">
          <a:xfrm>
            <a:off x="2231741" y="3954466"/>
            <a:ext cx="717823" cy="369468"/>
          </a:xfrm>
          <a:custGeom>
            <a:avLst/>
            <a:gdLst/>
            <a:ahLst/>
            <a:cxnLst>
              <a:cxn ang="0">
                <a:pos x="476" y="0"/>
              </a:cxn>
              <a:cxn ang="0">
                <a:pos x="0" y="245"/>
              </a:cxn>
            </a:cxnLst>
            <a:rect l="0" t="0" r="r" b="b"/>
            <a:pathLst>
              <a:path w="476" h="245">
                <a:moveTo>
                  <a:pt x="476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Freeform 24"/>
          <p:cNvSpPr>
            <a:spLocks/>
          </p:cNvSpPr>
          <p:nvPr/>
        </p:nvSpPr>
        <p:spPr bwMode="auto">
          <a:xfrm>
            <a:off x="3016240" y="3918058"/>
            <a:ext cx="678614" cy="3634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0" y="241"/>
              </a:cxn>
            </a:cxnLst>
            <a:rect l="0" t="0" r="r" b="b"/>
            <a:pathLst>
              <a:path w="450" h="241">
                <a:moveTo>
                  <a:pt x="0" y="0"/>
                </a:moveTo>
                <a:lnTo>
                  <a:pt x="450" y="241"/>
                </a:lnTo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Freeform 19"/>
          <p:cNvSpPr>
            <a:spLocks/>
          </p:cNvSpPr>
          <p:nvPr/>
        </p:nvSpPr>
        <p:spPr bwMode="auto">
          <a:xfrm>
            <a:off x="3441692" y="4676784"/>
            <a:ext cx="291050" cy="419233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0" y="278"/>
              </a:cxn>
            </a:cxnLst>
            <a:rect l="0" t="0" r="r" b="b"/>
            <a:pathLst>
              <a:path w="193" h="278">
                <a:moveTo>
                  <a:pt x="193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Freeform 20"/>
          <p:cNvSpPr>
            <a:spLocks/>
          </p:cNvSpPr>
          <p:nvPr/>
        </p:nvSpPr>
        <p:spPr bwMode="auto">
          <a:xfrm>
            <a:off x="4151310" y="4689484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Freeform 35"/>
          <p:cNvSpPr>
            <a:spLocks/>
          </p:cNvSpPr>
          <p:nvPr/>
        </p:nvSpPr>
        <p:spPr bwMode="auto">
          <a:xfrm>
            <a:off x="5041904" y="3059110"/>
            <a:ext cx="1458922" cy="51276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9" y="285"/>
              </a:cxn>
            </a:cxnLst>
            <a:rect l="0" t="0" r="r" b="b"/>
            <a:pathLst>
              <a:path w="859" h="285">
                <a:moveTo>
                  <a:pt x="0" y="0"/>
                </a:moveTo>
                <a:lnTo>
                  <a:pt x="859" y="28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Freeform 19"/>
          <p:cNvSpPr>
            <a:spLocks/>
          </p:cNvSpPr>
          <p:nvPr/>
        </p:nvSpPr>
        <p:spPr bwMode="auto">
          <a:xfrm>
            <a:off x="3684046" y="4668846"/>
            <a:ext cx="291050" cy="419233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0" y="278"/>
              </a:cxn>
            </a:cxnLst>
            <a:rect l="0" t="0" r="r" b="b"/>
            <a:pathLst>
              <a:path w="193" h="278">
                <a:moveTo>
                  <a:pt x="193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Freeform 20"/>
          <p:cNvSpPr>
            <a:spLocks/>
          </p:cNvSpPr>
          <p:nvPr/>
        </p:nvSpPr>
        <p:spPr bwMode="auto">
          <a:xfrm>
            <a:off x="4401680" y="4694246"/>
            <a:ext cx="292558" cy="4267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Freeform 24"/>
          <p:cNvSpPr>
            <a:spLocks/>
          </p:cNvSpPr>
          <p:nvPr/>
        </p:nvSpPr>
        <p:spPr bwMode="auto">
          <a:xfrm>
            <a:off x="3329820" y="3883028"/>
            <a:ext cx="678614" cy="36343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0" y="241"/>
              </a:cxn>
            </a:cxnLst>
            <a:rect l="0" t="0" r="r" b="b"/>
            <a:pathLst>
              <a:path w="450" h="241">
                <a:moveTo>
                  <a:pt x="0" y="0"/>
                </a:moveTo>
                <a:lnTo>
                  <a:pt x="450" y="241"/>
                </a:lnTo>
              </a:path>
            </a:pathLst>
          </a:custGeom>
          <a:noFill/>
          <a:ln w="38100">
            <a:solidFill>
              <a:srgbClr val="00B050"/>
            </a:solidFill>
            <a:miter lim="800000"/>
            <a:headEnd type="arrow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Freeform 34"/>
          <p:cNvSpPr>
            <a:spLocks/>
          </p:cNvSpPr>
          <p:nvPr/>
        </p:nvSpPr>
        <p:spPr bwMode="auto">
          <a:xfrm>
            <a:off x="3308340" y="3074225"/>
            <a:ext cx="1346523" cy="569089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0" y="330"/>
              </a:cxn>
            </a:cxnLst>
            <a:rect l="0" t="0" r="r" b="b"/>
            <a:pathLst>
              <a:path w="815" h="330">
                <a:moveTo>
                  <a:pt x="815" y="0"/>
                </a:moveTo>
                <a:lnTo>
                  <a:pt x="0" y="33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Freeform 15"/>
          <p:cNvSpPr>
            <a:spLocks/>
          </p:cNvSpPr>
          <p:nvPr/>
        </p:nvSpPr>
        <p:spPr bwMode="auto">
          <a:xfrm>
            <a:off x="1416028" y="5546740"/>
            <a:ext cx="292558" cy="4267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Freeform 15"/>
          <p:cNvSpPr>
            <a:spLocks/>
          </p:cNvSpPr>
          <p:nvPr/>
        </p:nvSpPr>
        <p:spPr bwMode="auto">
          <a:xfrm>
            <a:off x="1636236" y="5513402"/>
            <a:ext cx="292558" cy="4267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" y="283"/>
              </a:cxn>
            </a:cxnLst>
            <a:rect l="0" t="0" r="r" b="b"/>
            <a:pathLst>
              <a:path w="194" h="283">
                <a:moveTo>
                  <a:pt x="0" y="0"/>
                </a:moveTo>
                <a:lnTo>
                  <a:pt x="194" y="283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Freeform 22"/>
          <p:cNvSpPr>
            <a:spLocks/>
          </p:cNvSpPr>
          <p:nvPr/>
        </p:nvSpPr>
        <p:spPr bwMode="auto">
          <a:xfrm>
            <a:off x="1969297" y="4676784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Freeform 22"/>
          <p:cNvSpPr>
            <a:spLocks/>
          </p:cNvSpPr>
          <p:nvPr/>
        </p:nvSpPr>
        <p:spPr bwMode="auto">
          <a:xfrm>
            <a:off x="2221711" y="4681546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Freeform 35"/>
          <p:cNvSpPr>
            <a:spLocks/>
          </p:cNvSpPr>
          <p:nvPr/>
        </p:nvSpPr>
        <p:spPr bwMode="auto">
          <a:xfrm>
            <a:off x="5256218" y="2903534"/>
            <a:ext cx="1458922" cy="51276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9" y="285"/>
              </a:cxn>
            </a:cxnLst>
            <a:rect l="0" t="0" r="r" b="b"/>
            <a:pathLst>
              <a:path w="859" h="285">
                <a:moveTo>
                  <a:pt x="0" y="0"/>
                </a:moveTo>
                <a:lnTo>
                  <a:pt x="859" y="28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Freeform 32"/>
          <p:cNvSpPr>
            <a:spLocks/>
          </p:cNvSpPr>
          <p:nvPr/>
        </p:nvSpPr>
        <p:spPr bwMode="auto">
          <a:xfrm>
            <a:off x="6260974" y="3832228"/>
            <a:ext cx="298590" cy="456934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303"/>
              </a:cxn>
            </a:cxnLst>
            <a:rect l="0" t="0" r="r" b="b"/>
            <a:pathLst>
              <a:path w="198" h="303">
                <a:moveTo>
                  <a:pt x="198" y="0"/>
                </a:moveTo>
                <a:lnTo>
                  <a:pt x="0" y="303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Freeform 32"/>
          <p:cNvSpPr>
            <a:spLocks/>
          </p:cNvSpPr>
          <p:nvPr/>
        </p:nvSpPr>
        <p:spPr bwMode="auto">
          <a:xfrm>
            <a:off x="6470526" y="3857628"/>
            <a:ext cx="298590" cy="456934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303"/>
              </a:cxn>
            </a:cxnLst>
            <a:rect l="0" t="0" r="r" b="b"/>
            <a:pathLst>
              <a:path w="198" h="303">
                <a:moveTo>
                  <a:pt x="198" y="0"/>
                </a:moveTo>
                <a:lnTo>
                  <a:pt x="0" y="303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Freeform 30"/>
          <p:cNvSpPr>
            <a:spLocks/>
          </p:cNvSpPr>
          <p:nvPr/>
        </p:nvSpPr>
        <p:spPr bwMode="auto">
          <a:xfrm>
            <a:off x="5681670" y="4689484"/>
            <a:ext cx="266922" cy="414708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Freeform 30"/>
          <p:cNvSpPr>
            <a:spLocks/>
          </p:cNvSpPr>
          <p:nvPr/>
        </p:nvSpPr>
        <p:spPr bwMode="auto">
          <a:xfrm>
            <a:off x="5902114" y="4689484"/>
            <a:ext cx="266922" cy="414708"/>
          </a:xfrm>
          <a:custGeom>
            <a:avLst/>
            <a:gdLst/>
            <a:ahLst/>
            <a:cxnLst>
              <a:cxn ang="0">
                <a:pos x="177" y="0"/>
              </a:cxn>
              <a:cxn ang="0">
                <a:pos x="0" y="275"/>
              </a:cxn>
            </a:cxnLst>
            <a:rect l="0" t="0" r="r" b="b"/>
            <a:pathLst>
              <a:path w="177" h="275">
                <a:moveTo>
                  <a:pt x="177" y="0"/>
                </a:moveTo>
                <a:lnTo>
                  <a:pt x="0" y="275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Freeform 22"/>
          <p:cNvSpPr>
            <a:spLocks/>
          </p:cNvSpPr>
          <p:nvPr/>
        </p:nvSpPr>
        <p:spPr bwMode="auto">
          <a:xfrm>
            <a:off x="6931857" y="3865566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Freeform 22"/>
          <p:cNvSpPr>
            <a:spLocks/>
          </p:cNvSpPr>
          <p:nvPr/>
        </p:nvSpPr>
        <p:spPr bwMode="auto">
          <a:xfrm>
            <a:off x="7171571" y="3832228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Freeform 22"/>
          <p:cNvSpPr>
            <a:spLocks/>
          </p:cNvSpPr>
          <p:nvPr/>
        </p:nvSpPr>
        <p:spPr bwMode="auto">
          <a:xfrm>
            <a:off x="6345250" y="4676784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Freeform 22"/>
          <p:cNvSpPr>
            <a:spLocks/>
          </p:cNvSpPr>
          <p:nvPr/>
        </p:nvSpPr>
        <p:spPr bwMode="auto">
          <a:xfrm>
            <a:off x="6597664" y="4668846"/>
            <a:ext cx="316687" cy="46749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" y="310"/>
              </a:cxn>
            </a:cxnLst>
            <a:rect l="0" t="0" r="r" b="b"/>
            <a:pathLst>
              <a:path w="210" h="310">
                <a:moveTo>
                  <a:pt x="0" y="0"/>
                </a:moveTo>
                <a:lnTo>
                  <a:pt x="210" y="31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rot="5400000">
            <a:off x="4891272" y="2462388"/>
            <a:ext cx="360000" cy="158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124075" y="32131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pic>
        <p:nvPicPr>
          <p:cNvPr id="103428" name="Picture 4" descr="u=2238646572,1667541289&amp;fm=23&amp;gp=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75" y="1125538"/>
            <a:ext cx="1446213" cy="1584325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23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71551" y="1196975"/>
            <a:ext cx="5386400" cy="2606456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  if (n==1) 	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return 1;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 	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return  n*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(n-1);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直接递归函数示例：求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!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正整数）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3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378621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间接递归示例：     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1500174"/>
            <a:ext cx="2000264" cy="2246769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 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f1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)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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);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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6314" y="1500174"/>
            <a:ext cx="2000264" cy="2246769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 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)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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f1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);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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 rot="16200000">
            <a:off x="4338562" y="2981249"/>
            <a:ext cx="324000" cy="2428892"/>
          </a:xfrm>
          <a:prstGeom prst="leftBrace">
            <a:avLst>
              <a:gd name="adj1" fmla="val 8333"/>
              <a:gd name="adj2" fmla="val 50523"/>
            </a:avLst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714612" y="4498311"/>
            <a:ext cx="35719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总可以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转换为直接递归函数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4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143932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如果一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个递归函数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中递归调用语句是最后一条执行语句，则称这种递归调用为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尾递归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57368" y="1285860"/>
            <a:ext cx="5386400" cy="245903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  if (n==1) 	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return 1;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 	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return n*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fun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(n-1);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71802" y="4232265"/>
            <a:ext cx="3000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直接递归函数、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尾递归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4500561" y="3803637"/>
            <a:ext cx="142876" cy="428628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5</a:t>
            </a:fld>
            <a:r>
              <a:rPr lang="en-US" altLang="zh-CN"/>
              <a:t>/23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1538" y="5143512"/>
            <a:ext cx="7429552" cy="87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尾递归算法：可以用循环语句转换为等价的非递归算法</a:t>
            </a:r>
            <a:endParaRPr kumimoji="1" lang="en-US" altLang="zh-CN" sz="22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kumimoji="1"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递归算法：可以通过栈来转换为等价的非递归算法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递归：无处不在。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实例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：家谱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71737" y="714356"/>
            <a:ext cx="5076693" cy="4042588"/>
            <a:chOff x="2571737" y="714356"/>
            <a:chExt cx="5076693" cy="4042588"/>
          </a:xfrm>
        </p:grpSpPr>
        <p:pic>
          <p:nvPicPr>
            <p:cNvPr id="3891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29190" y="714356"/>
              <a:ext cx="502039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868" y="2540876"/>
              <a:ext cx="500066" cy="103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91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71737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28992" y="4071943"/>
              <a:ext cx="555290" cy="684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6249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1" name="直接箭头连接符 10"/>
            <p:cNvCxnSpPr/>
            <p:nvPr/>
          </p:nvCxnSpPr>
          <p:spPr bwMode="auto">
            <a:xfrm rot="5400000">
              <a:off x="3071802" y="3643314"/>
              <a:ext cx="357190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rot="5400000">
              <a:off x="3607587" y="3821909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rot="16200000" flipH="1">
              <a:off x="4107653" y="3679033"/>
              <a:ext cx="357190" cy="2857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78732" y="2540876"/>
              <a:ext cx="500066" cy="103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78601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35857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3113" y="4071942"/>
              <a:ext cx="555317" cy="68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直接箭头连接符 19"/>
            <p:cNvCxnSpPr/>
            <p:nvPr/>
          </p:nvCxnSpPr>
          <p:spPr bwMode="auto">
            <a:xfrm rot="5400000">
              <a:off x="5878666" y="3643314"/>
              <a:ext cx="357190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rot="5400000">
              <a:off x="6414451" y="3821909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rot="16200000" flipH="1">
              <a:off x="6914517" y="3679033"/>
              <a:ext cx="357190" cy="2857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rot="5400000">
              <a:off x="4214810" y="1785926"/>
              <a:ext cx="642942" cy="64294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5572132" y="1714488"/>
              <a:ext cx="857256" cy="64294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6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094557" y="285728"/>
            <a:ext cx="3620583" cy="1714512"/>
            <a:chOff x="3094557" y="285728"/>
            <a:chExt cx="3620583" cy="1714512"/>
          </a:xfrm>
        </p:grpSpPr>
        <p:pic>
          <p:nvPicPr>
            <p:cNvPr id="1157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2627" y="285728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94557" y="1371586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6345" y="1371586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0" y="1371586"/>
              <a:ext cx="642942" cy="628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5214942" y="714356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第一年种瓜</a:t>
              </a:r>
              <a:endParaRPr lang="zh-CN" altLang="en-US" sz="2000" dirty="0"/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rot="5400000">
              <a:off x="3536149" y="892951"/>
              <a:ext cx="428628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rot="5400000">
              <a:off x="3964777" y="1107265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rot="16200000" flipH="1">
              <a:off x="4357686" y="928670"/>
              <a:ext cx="428628" cy="28575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组合 19"/>
          <p:cNvGrpSpPr/>
          <p:nvPr/>
        </p:nvGrpSpPr>
        <p:grpSpPr>
          <a:xfrm>
            <a:off x="2643174" y="2285992"/>
            <a:ext cx="3500462" cy="3738574"/>
            <a:chOff x="2643174" y="2285992"/>
            <a:chExt cx="3500462" cy="3738574"/>
          </a:xfrm>
        </p:grpSpPr>
        <p:pic>
          <p:nvPicPr>
            <p:cNvPr id="1157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3174" y="3929066"/>
              <a:ext cx="3152775" cy="209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4357686" y="278605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年种瓜</a:t>
              </a:r>
              <a:endParaRPr lang="zh-CN" altLang="en-US" sz="2000" dirty="0"/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071934" y="2285992"/>
              <a:ext cx="214314" cy="128588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4282" y="714356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itchFamily="49" charset="-122"/>
                <a:cs typeface="Times New Roman" pitchFamily="18" charset="0"/>
              </a:rPr>
              <a:t>实例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：种瓜得瓜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7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9750" y="2852738"/>
            <a:ext cx="8382000" cy="191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有许多数学公式、数列等的定义是递归的。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例如，求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!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Fibonacci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数列等。这些问题的求解过程可以将其递归定义直接转化为对应的递归算法。</a:t>
            </a:r>
            <a:r>
              <a:rPr kumimoji="1" lang="zh-CN" altLang="en-US" sz="2800" dirty="0">
                <a:ea typeface="楷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028" name="Text Box 4" descr="粉色面巾纸"/>
          <p:cNvSpPr txBox="1">
            <a:spLocks noChangeArrowheads="1"/>
          </p:cNvSpPr>
          <p:nvPr/>
        </p:nvSpPr>
        <p:spPr bwMode="auto">
          <a:xfrm>
            <a:off x="468313" y="404813"/>
            <a:ext cx="3598862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5.1.2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何时使用递归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11188" y="1484313"/>
            <a:ext cx="633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在以下三种情况下，常常要用到递归的方法。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84213" y="2115529"/>
            <a:ext cx="2816217" cy="5170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0" bIns="0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1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、定义是递归的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8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00232" y="2714620"/>
            <a:ext cx="43195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请你给出正整数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的定义。</a:t>
            </a:r>
          </a:p>
        </p:txBody>
      </p:sp>
      <p:pic>
        <p:nvPicPr>
          <p:cNvPr id="100358" name="Picture 6" descr="u=2481446627,4183038993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14290"/>
            <a:ext cx="3333750" cy="2371725"/>
          </a:xfrm>
          <a:prstGeom prst="rect">
            <a:avLst/>
          </a:prstGeom>
          <a:noFill/>
        </p:spPr>
      </p:pic>
      <p:grpSp>
        <p:nvGrpSpPr>
          <p:cNvPr id="6" name="组合 5"/>
          <p:cNvGrpSpPr/>
          <p:nvPr/>
        </p:nvGrpSpPr>
        <p:grpSpPr>
          <a:xfrm>
            <a:off x="1357290" y="3929066"/>
            <a:ext cx="5572164" cy="1587167"/>
            <a:chOff x="1357290" y="3929066"/>
            <a:chExt cx="5572164" cy="1587167"/>
          </a:xfrm>
        </p:grpSpPr>
        <p:sp>
          <p:nvSpPr>
            <p:cNvPr id="4" name="下箭头 3"/>
            <p:cNvSpPr/>
            <p:nvPr/>
          </p:nvSpPr>
          <p:spPr>
            <a:xfrm>
              <a:off x="3500430" y="3929066"/>
              <a:ext cx="252000" cy="468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57290" y="4500570"/>
              <a:ext cx="5572164" cy="10156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是正整数。</a:t>
              </a:r>
              <a:endPara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如果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是正整数，则</a:t>
              </a:r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+1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也是正整数。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F2F7-8AD0-4BEA-91DC-61D82E2F5127}" type="slidenum">
              <a:rPr lang="en-US" altLang="zh-CN" smtClean="0"/>
              <a:pPr/>
              <a:t>9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</TotalTime>
  <Words>1217</Words>
  <Application>Microsoft Office PowerPoint</Application>
  <PresentationFormat>全屏显示(4:3)</PresentationFormat>
  <Paragraphs>215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430</cp:revision>
  <dcterms:created xsi:type="dcterms:W3CDTF">2005-02-07T01:01:45Z</dcterms:created>
  <dcterms:modified xsi:type="dcterms:W3CDTF">2018-10-15T02:11:22Z</dcterms:modified>
</cp:coreProperties>
</file>