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0" r:id="rId3"/>
    <p:sldId id="348" r:id="rId4"/>
    <p:sldId id="272" r:id="rId5"/>
    <p:sldId id="357" r:id="rId6"/>
    <p:sldId id="353" r:id="rId7"/>
    <p:sldId id="349" r:id="rId8"/>
    <p:sldId id="350" r:id="rId9"/>
    <p:sldId id="351" r:id="rId10"/>
    <p:sldId id="361" r:id="rId11"/>
    <p:sldId id="352" r:id="rId12"/>
    <p:sldId id="341" r:id="rId13"/>
    <p:sldId id="342" r:id="rId14"/>
    <p:sldId id="355" r:id="rId15"/>
    <p:sldId id="356" r:id="rId16"/>
    <p:sldId id="354" r:id="rId17"/>
    <p:sldId id="344" r:id="rId18"/>
    <p:sldId id="345" r:id="rId19"/>
    <p:sldId id="346" r:id="rId20"/>
    <p:sldId id="358" r:id="rId21"/>
    <p:sldId id="359" r:id="rId22"/>
    <p:sldId id="347" r:id="rId23"/>
    <p:sldId id="33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00"/>
    <a:srgbClr val="006600"/>
    <a:srgbClr val="FF00FF"/>
    <a:srgbClr val="000000"/>
    <a:srgbClr val="FF3300"/>
    <a:srgbClr val="996633"/>
    <a:srgbClr val="00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1C956-406A-4154-8652-2DCC4CCBD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B1665-63EF-419B-96F3-957F30F183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70-42E7-4033-AEEA-1F82546770E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D44F-288C-4B77-B47C-EC8EBB2086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F0F3-A132-474A-914D-FC2FA143646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E3-5306-4636-9CE2-A9EA863A1C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A6D6-36EE-45AD-8C29-B7037F4190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F3F5-C1EF-4F84-A660-965A3639F0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2745-B717-4249-9B07-1DB089C072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6C68-5D2B-48BB-AC8E-CEBB35E27E7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  <p:pic>
        <p:nvPicPr>
          <p:cNvPr id="5" name="Picture 2" descr="C:\Users\P\Desktop\唐书记ppt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6305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C42-D576-4B5F-B5DE-71BDE6B51BA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6D86-A98A-466A-A78F-78B94F2C1B5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3201-BD95-4460-B77E-9DA489ABA109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2910" y="2643182"/>
            <a:ext cx="464347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设计求解问题的递归模型。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转换成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对应的递归算法。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" name="Text Box 3" descr="蓝色面巾纸"/>
          <p:cNvSpPr txBox="1">
            <a:spLocks noChangeArrowheads="1"/>
          </p:cNvSpPr>
          <p:nvPr/>
        </p:nvSpPr>
        <p:spPr bwMode="auto">
          <a:xfrm>
            <a:off x="428596" y="1624004"/>
            <a:ext cx="4608513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anose="02010509060101010101" pitchFamily="49" charset="-122"/>
              </a:rPr>
              <a:t>5.2.1   </a:t>
            </a:r>
            <a:r>
              <a:rPr kumimoji="1"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递归算法设计的步骤</a:t>
            </a:r>
            <a:endParaRPr kumimoji="1" lang="zh-CN" altLang="en-US" sz="2800" dirty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sp>
        <p:nvSpPr>
          <p:cNvPr id="4" name="Text Box 10" descr="粉色面巾纸"/>
          <p:cNvSpPr txBox="1">
            <a:spLocks noChangeArrowheads="1"/>
          </p:cNvSpPr>
          <p:nvPr/>
        </p:nvSpPr>
        <p:spPr bwMode="auto">
          <a:xfrm>
            <a:off x="2428860" y="420671"/>
            <a:ext cx="4500594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5.2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递归算法的设计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5" name="圆角矩形 4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递归模型</a:t>
              </a:r>
              <a:endParaRPr lang="zh-CN" altLang="en-US" sz="20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递归算法</a:t>
              </a:r>
              <a:endParaRPr lang="zh-CN" altLang="en-US" sz="200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42844" y="1142984"/>
            <a:ext cx="4143404" cy="2222862"/>
            <a:chOff x="142844" y="1142984"/>
            <a:chExt cx="4143404" cy="222286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42844" y="1142984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递归模型如下：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652" name="Text Box 4" descr="羊皮纸"/>
            <p:cNvSpPr txBox="1">
              <a:spLocks noChangeArrowheads="1"/>
            </p:cNvSpPr>
            <p:nvPr/>
          </p:nvSpPr>
          <p:spPr bwMode="auto">
            <a:xfrm>
              <a:off x="161940" y="1785926"/>
              <a:ext cx="4124308" cy="1579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不做任何事件</a:t>
              </a:r>
              <a:endParaRPr lang="en-US" altLang="zh-CN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=NULL</a:t>
              </a:r>
              <a:endParaRPr lang="en-US" altLang="zh-CN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</a:t>
              </a:r>
              <a:r>
                <a:rPr lang="en-US" altLang="zh-CN" sz="2000" dirty="0" err="1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data;</a:t>
              </a:r>
              <a:r>
                <a:rPr lang="en-US" altLang="zh-CN" sz="2000" i="1" dirty="0" err="1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-&gt;next)</a:t>
              </a:r>
              <a:endParaRPr lang="en-US" altLang="zh-CN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       	</a:t>
              </a:r>
              <a:r>
                <a:rPr lang="zh-CN" altLang="en-US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情况</a:t>
              </a:r>
              <a:endParaRPr lang="zh-CN" altLang="en-US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786314" y="1171556"/>
            <a:ext cx="4143404" cy="2188995"/>
            <a:chOff x="4786314" y="1171556"/>
            <a:chExt cx="4143404" cy="2188995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6314" y="1171556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递归模型如下：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Text Box 4" descr="羊皮纸"/>
            <p:cNvSpPr txBox="1">
              <a:spLocks noChangeArrowheads="1"/>
            </p:cNvSpPr>
            <p:nvPr/>
          </p:nvSpPr>
          <p:spPr bwMode="auto">
            <a:xfrm>
              <a:off x="4805410" y="1780631"/>
              <a:ext cx="4124308" cy="1579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不做任何事件</a:t>
              </a:r>
              <a:endParaRPr lang="en-US" altLang="zh-CN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	</a:t>
              </a:r>
              <a:r>
                <a:rPr lang="zh-CN" altLang="en-US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=NULL</a:t>
              </a:r>
              <a:endParaRPr lang="en-US" altLang="zh-CN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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-&gt;next);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-&gt;data</a:t>
              </a:r>
              <a:endParaRPr lang="en-US" altLang="zh-CN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       	</a:t>
              </a:r>
              <a:r>
                <a:rPr lang="zh-CN" altLang="en-US" sz="200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情况</a:t>
              </a:r>
              <a:endParaRPr lang="zh-CN" altLang="en-US" sz="2000" dirty="0">
                <a:solidFill>
                  <a:srgbClr val="33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142852"/>
            <a:ext cx="7929618" cy="957266"/>
            <a:chOff x="142844" y="142852"/>
            <a:chExt cx="7929618" cy="957266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357422" y="142852"/>
              <a:ext cx="342902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不带头结点单</a:t>
              </a:r>
              <a:r>
                <a:rPr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链表</a:t>
              </a:r>
              <a:r>
                <a:rPr lang="en-US" altLang="zh-CN" i="1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2844" y="614346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正向</a:t>
              </a:r>
              <a:r>
                <a:rPr lang="zh-CN" altLang="en-US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所有结点值</a:t>
              </a:r>
              <a:r>
                <a:rPr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786314" y="642918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反向</a:t>
              </a:r>
              <a:r>
                <a:rPr lang="zh-CN" altLang="en-US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所有结点值</a:t>
              </a:r>
              <a:r>
                <a:rPr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12708" y="3500438"/>
            <a:ext cx="4244978" cy="2563228"/>
            <a:chOff x="112708" y="3500438"/>
            <a:chExt cx="4244978" cy="2563228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12708" y="4286256"/>
              <a:ext cx="4244978" cy="1777410"/>
            </a:xfrm>
            <a:prstGeom prst="rect">
              <a:avLst/>
            </a:prstGeom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(LinkNode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*L)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   if (L==NULL) return;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("%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"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&gt;data);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(L-&gt;next);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5565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递归算法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192879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4756178" y="3500438"/>
            <a:ext cx="4244978" cy="2599494"/>
            <a:chOff x="4756178" y="3500438"/>
            <a:chExt cx="4244978" cy="259949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56178" y="4314828"/>
              <a:ext cx="4244978" cy="1785104"/>
            </a:xfrm>
            <a:prstGeom prst="rect">
              <a:avLst/>
            </a:prstGeom>
            <a:scene3d>
              <a:camera prst="perspectiveBelow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traverseR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(LinkNode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*L)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      if (L==NULL) return;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traverseR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(L-&gt;next);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("%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"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&gt;data);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9912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递归算法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657226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组合 24"/>
          <p:cNvGrpSpPr/>
          <p:nvPr/>
        </p:nvGrpSpPr>
        <p:grpSpPr>
          <a:xfrm>
            <a:off x="1071538" y="2571744"/>
            <a:ext cx="7771749" cy="357190"/>
            <a:chOff x="1071538" y="2571744"/>
            <a:chExt cx="7771749" cy="35719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071538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700015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19" name="直接连接符 18"/>
            <p:cNvCxnSpPr>
              <a:stCxn id="16" idx="3"/>
              <a:endCxn id="17" idx="1"/>
            </p:cNvCxnSpPr>
            <p:nvPr/>
          </p:nvCxnSpPr>
          <p:spPr bwMode="auto">
            <a:xfrm>
              <a:off x="4214810" y="2750339"/>
              <a:ext cx="1485205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14480" y="4286256"/>
            <a:ext cx="5357850" cy="128588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6677042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隶书" panose="02010509060101010101" pitchFamily="49" charset="-122"/>
              </a:rPr>
              <a:t>5.3.3  </a:t>
            </a:r>
            <a:r>
              <a:rPr lang="zh-CN" altLang="en-US" sz="2800">
                <a:solidFill>
                  <a:srgbClr val="FF3300"/>
                </a:solidFill>
                <a:ea typeface="隶书" panose="02010509060101010101" pitchFamily="49" charset="-122"/>
              </a:rPr>
              <a:t>基于递归</a:t>
            </a:r>
            <a:r>
              <a:rPr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求解方法的递归算法设计</a:t>
            </a:r>
            <a:endParaRPr lang="zh-CN" altLang="en-US" sz="2800" dirty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318530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有些问题可以采用递归方法求解（求解方法之一）。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采用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方法求解问题时，需要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对问题本身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进行分析，确定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大、小问题解之间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的关系，构造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合理的递归体。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500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大问题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小问题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464344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Symbol" panose="05050102010706020507"/>
              </a:rPr>
              <a:t>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86248" y="350043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357187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关系 </a:t>
            </a:r>
            <a:r>
              <a:rPr lang="zh-CN" altLang="en-US" sz="2800">
                <a:solidFill>
                  <a:srgbClr val="FF33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？</a:t>
            </a:r>
            <a:endParaRPr lang="zh-CN" altLang="en-US" sz="2800" dirty="0">
              <a:solidFill>
                <a:srgbClr val="FF3300"/>
              </a:solidFill>
              <a:latin typeface="Verdana" panose="020B0604030504040204" pitchFamily="34" charset="0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064500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5-5</a:t>
            </a:r>
            <a:r>
              <a:rPr lang="en-US" altLang="zh-CN" sz="28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采用递归算法求解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迷宫问题，并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输出从入口到出口的所有迷宫路径。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500035" y="1785926"/>
            <a:ext cx="8286807" cy="2944890"/>
            <a:chOff x="500035" y="1785926"/>
            <a:chExt cx="8286807" cy="2944890"/>
          </a:xfrm>
        </p:grpSpPr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500035" y="1785926"/>
              <a:ext cx="3714776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求解问题描述：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71604" y="2557342"/>
              <a:ext cx="5722970" cy="1228848"/>
              <a:chOff x="1571604" y="3243204"/>
              <a:chExt cx="5722970" cy="122884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571604" y="3500438"/>
                <a:ext cx="1079500" cy="50323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(xi</a:t>
                </a:r>
                <a:r>
                  <a:rPr lang="zh-CN" altLang="en-US" sz="200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yi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15074" y="3500438"/>
                <a:ext cx="1079500" cy="50323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(xe</a:t>
                </a:r>
                <a:r>
                  <a:rPr lang="zh-CN" altLang="en-US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>
                <a:stCxn id="5" idx="3"/>
                <a:endCxn id="6" idx="1"/>
              </p:cNvCxnSpPr>
              <p:nvPr/>
            </p:nvCxnSpPr>
            <p:spPr>
              <a:xfrm>
                <a:off x="2651104" y="3752057"/>
                <a:ext cx="3563970" cy="158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86050" y="3243204"/>
                <a:ext cx="3500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mgpath(</a:t>
                </a:r>
                <a:r>
                  <a:rPr lang="en-US" altLang="zh-CN" sz="2000">
                    <a:solidFill>
                      <a:srgbClr val="00B05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xi</a:t>
                </a:r>
                <a:r>
                  <a:rPr lang="zh-CN" altLang="en-US" sz="2000">
                    <a:solidFill>
                      <a:srgbClr val="00B05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>
                    <a:solidFill>
                      <a:srgbClr val="00B05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yi</a:t>
                </a:r>
                <a:r>
                  <a:rPr lang="zh-CN" altLang="en-US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>
                    <a:solidFill>
                      <a:srgbClr val="C0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xe</a:t>
                </a:r>
                <a:r>
                  <a:rPr lang="zh-CN" altLang="en-US" sz="2000">
                    <a:solidFill>
                      <a:srgbClr val="C0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>
                    <a:solidFill>
                      <a:srgbClr val="C0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ye</a:t>
                </a:r>
                <a:r>
                  <a:rPr lang="zh-CN" altLang="en-US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path</a:t>
                </a:r>
                <a:r>
                  <a:rPr lang="en-US" altLang="zh-CN" sz="20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57950" y="407194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出口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71472" y="3857628"/>
              <a:ext cx="8215370" cy="8731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altLang="zh-CN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mgpath(int xi</a:t>
              </a:r>
              <a:r>
                <a:rPr lang="zh-CN" altLang="en-US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 yi</a:t>
              </a:r>
              <a:r>
                <a:rPr lang="zh-CN" altLang="en-US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 xe</a:t>
              </a:r>
              <a:r>
                <a:rPr lang="zh-CN" altLang="en-US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int ye</a:t>
              </a:r>
              <a:r>
                <a:rPr lang="zh-CN" altLang="en-US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PathType path)</a:t>
              </a:r>
              <a:r>
                <a:rPr lang="zh-CN" altLang="en-US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en-US" altLang="zh-CN" sz="220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3200"/>
                </a:lnSpc>
              </a:pPr>
              <a:r>
                <a:rPr lang="en-US" altLang="zh-CN" sz="2200">
                  <a:solidFill>
                    <a:srgbClr val="7030A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求从</a:t>
              </a:r>
              <a:r>
                <a:rPr lang="en-US" altLang="zh-CN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(xi</a:t>
              </a:r>
              <a:r>
                <a:rPr lang="zh-CN" altLang="en-US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yi)</a:t>
              </a:r>
              <a:r>
                <a:rPr lang="zh-CN" altLang="en-US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</a:t>
              </a:r>
              <a:r>
                <a:rPr lang="en-US" altLang="zh-CN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(xe</a:t>
              </a:r>
              <a:r>
                <a:rPr lang="zh-CN" altLang="en-US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ye)</a:t>
              </a:r>
              <a:r>
                <a:rPr lang="zh-CN" altLang="en-US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的迷宫路径，用</a:t>
              </a:r>
              <a:r>
                <a:rPr lang="en-US" altLang="zh-CN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path</a:t>
              </a:r>
              <a:r>
                <a:rPr lang="zh-CN" altLang="en-US" sz="2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变量保存迷宫路径。</a:t>
              </a:r>
              <a:endPara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335756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入</a:t>
              </a: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口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(xi</a:t>
            </a:r>
            <a:r>
              <a:rPr lang="zh-CN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(xe</a:t>
            </a:r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571480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mgpath(</a:t>
            </a:r>
            <a:r>
              <a:rPr lang="en-US" altLang="zh-CN" sz="200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xi</a:t>
            </a:r>
            <a:r>
              <a:rPr lang="zh-CN" altLang="en-US" sz="200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29520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671832"/>
            <a:ext cx="3500462" cy="800220"/>
            <a:chOff x="1142976" y="3671832"/>
            <a:chExt cx="3500462" cy="80022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63938" y="3671832"/>
              <a:ext cx="1079500" cy="5032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42976" y="3671832"/>
              <a:ext cx="1079500" cy="5032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(xi</a:t>
              </a:r>
              <a:r>
                <a:rPr lang="zh-CN" altLang="en-US" sz="2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yi</a:t>
              </a:r>
              <a:r>
                <a:rPr lang="en-US" altLang="zh-CN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85984" y="3929066"/>
              <a:ext cx="1214446" cy="7143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407194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走一步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7422" y="1571613"/>
            <a:ext cx="4071966" cy="900175"/>
            <a:chOff x="2357422" y="1571613"/>
            <a:chExt cx="4071966" cy="900175"/>
          </a:xfrm>
        </p:grpSpPr>
        <p:sp>
          <p:nvSpPr>
            <p:cNvPr id="14" name="TextBox 13"/>
            <p:cNvSpPr txBox="1"/>
            <p:nvPr/>
          </p:nvSpPr>
          <p:spPr>
            <a:xfrm>
              <a:off x="3714744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大问题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4179091" y="-250056"/>
              <a:ext cx="428628" cy="407196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71934" y="3214686"/>
            <a:ext cx="4286280" cy="960383"/>
            <a:chOff x="4071934" y="3214686"/>
            <a:chExt cx="4286280" cy="9603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215074" y="3671832"/>
              <a:ext cx="1079500" cy="5032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(xe</a:t>
              </a:r>
              <a:r>
                <a:rPr lang="zh-CN" altLang="en-US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4643438" y="3923451"/>
              <a:ext cx="157163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71934" y="3214686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mgpath(</a:t>
              </a:r>
              <a:r>
                <a:rPr lang="en-US" altLang="zh-CN" sz="200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xe</a:t>
              </a:r>
              <a:r>
                <a:rPr lang="zh-CN" altLang="en-US" sz="200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ye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path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0958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出口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14810" y="4357695"/>
            <a:ext cx="2643206" cy="900175"/>
            <a:chOff x="4214810" y="4357695"/>
            <a:chExt cx="2643206" cy="900175"/>
          </a:xfrm>
        </p:grpSpPr>
        <p:sp>
          <p:nvSpPr>
            <p:cNvPr id="19" name="TextBox 18"/>
            <p:cNvSpPr txBox="1"/>
            <p:nvPr/>
          </p:nvSpPr>
          <p:spPr>
            <a:xfrm>
              <a:off x="4857752" y="48577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小问题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22099" y="3250406"/>
              <a:ext cx="428628" cy="264320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  <p:sp>
        <p:nvSpPr>
          <p:cNvPr id="26" name="下箭头 25"/>
          <p:cNvSpPr/>
          <p:nvPr/>
        </p:nvSpPr>
        <p:spPr>
          <a:xfrm>
            <a:off x="4214810" y="2571744"/>
            <a:ext cx="214314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5786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550070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大问题 </a:t>
            </a:r>
            <a:r>
              <a:rPr lang="zh-CN" altLang="en-US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≡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走一步 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小问题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37432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8424862" cy="3449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mgpath(xi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中的迷宫路径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yi)=(xe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mgpath(xi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对于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四周的每一个相邻方块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置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mg[xi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mgpath(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回退一步并置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mg[xi][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]=0;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不为出口且可走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57148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求解迷宫问题的递归模型如下：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00364" y="3857628"/>
            <a:ext cx="2643206" cy="1636580"/>
            <a:chOff x="2714612" y="3500438"/>
            <a:chExt cx="2643206" cy="1636580"/>
          </a:xfrm>
        </p:grpSpPr>
        <p:cxnSp>
          <p:nvCxnSpPr>
            <p:cNvPr id="7" name="直接箭头连接符 6"/>
            <p:cNvCxnSpPr/>
            <p:nvPr/>
          </p:nvCxnSpPr>
          <p:spPr>
            <a:xfrm rot="16200000" flipV="1">
              <a:off x="3464711" y="3964785"/>
              <a:ext cx="928694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14612" y="442913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在一个“小问题”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执行完后回退找</a:t>
              </a:r>
              <a:r>
                <a:rPr lang="zh-CN" altLang="en-US" sz="20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所有解</a:t>
              </a:r>
              <a:endParaRPr lang="zh-CN" altLang="en-US" sz="2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14348" y="357166"/>
            <a:ext cx="7143800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迷宫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路径用顺序表存储，它的元素由方块构成的。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PathType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类型定义如下：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857224" y="1500174"/>
            <a:ext cx="6048375" cy="3060802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当前方块的行号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当前方块的列号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路径长度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定义路径类型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14282" y="571480"/>
            <a:ext cx="8143932" cy="4708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yi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xe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ye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求解路径为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:(xi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(xe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 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==ye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　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path.data[path.length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xi;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path.data[path.length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].j =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printf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%d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:\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n"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path.length;k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{     printf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(%d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)"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path.data[k].i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[k].j);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k+1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)%5==0)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每输出每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个方块后换一行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printf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  <a:endParaRPr lang="pt-BR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}</a:t>
            </a:r>
            <a:endParaRPr lang="pt-BR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printf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  <a:endParaRPr lang="pt-BR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2976" y="1885882"/>
            <a:ext cx="7000924" cy="4329200"/>
            <a:chOff x="1000100" y="1857364"/>
            <a:chExt cx="6215106" cy="4329200"/>
          </a:xfrm>
        </p:grpSpPr>
        <p:sp>
          <p:nvSpPr>
            <p:cNvPr id="4" name="矩形 3"/>
            <p:cNvSpPr/>
            <p:nvPr/>
          </p:nvSpPr>
          <p:spPr>
            <a:xfrm>
              <a:off x="1000100" y="1857364"/>
              <a:ext cx="6215106" cy="31147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 rot="5400000">
              <a:off x="3699751" y="5379344"/>
              <a:ext cx="815128" cy="67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6050" y="5786454"/>
              <a:ext cx="392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找到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了出口，输出路径（递归出口）</a:t>
              </a:r>
              <a:endParaRPr lang="zh-CN" altLang="en-US" sz="2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9387" y="214290"/>
            <a:ext cx="8536017" cy="54456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			</a:t>
            </a:r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//(xi</a:t>
            </a:r>
            <a:r>
              <a:rPr lang="zh-CN" altLang="pt-BR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pt-BR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pt-BR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不是出口</a:t>
            </a:r>
            <a:endParaRPr lang="zh-CN" altLang="pt-BR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  if (mg[xi][yi]==0)</a:t>
            </a:r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//(xi</a:t>
            </a:r>
            <a:r>
              <a:rPr lang="zh-CN" altLang="pt-BR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pt-BR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pt-BR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是一个可走方块</a:t>
            </a:r>
            <a:endParaRPr lang="zh-CN" altLang="pt-BR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di=0;</a:t>
            </a:r>
            <a:endParaRPr lang="pt-BR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while (</a:t>
            </a:r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di&lt;4)          	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对于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yi)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四周的每一个相邻方位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endParaRPr lang="pt-BR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switch(di)       	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找方位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对应的方块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{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0:i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=xi-1; 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break;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=xi;   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yi+1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break;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2:i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xi+1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break;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case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3:i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=xi;   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-1; break;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path.data[path.length].i = xi;</a:t>
            </a:r>
            <a:endParaRPr lang="en-US" altLang="zh-CN" sz="2000">
              <a:solidFill>
                <a:srgbClr val="0066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path.data[path.length].j = yi;</a:t>
            </a:r>
            <a:endParaRPr lang="en-US" altLang="zh-CN" sz="2000">
              <a:solidFill>
                <a:srgbClr val="0066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path.length++;      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路径长度增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</a:t>
            </a: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                          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mg[xi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]=-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       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避免来回重复找路径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79389" y="260350"/>
            <a:ext cx="7893074" cy="3133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mgpath(i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path.length-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回退一个方块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mg[xi][yi]=0;		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恢复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(xi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yi)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为可走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di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}  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//-while </a:t>
            </a:r>
            <a:endParaRPr lang="en-US" altLang="zh-CN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}    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//-</a:t>
            </a:r>
            <a:r>
              <a:rPr lang="pt-BR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if (mg[xi][yi]==0)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   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//-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递归体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85720" y="3786190"/>
            <a:ext cx="8207375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本算法输出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，可以通过进一步比较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找出最短路径（可能存在多条最短路径）。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Rectangle 60"/>
          <p:cNvSpPr>
            <a:spLocks noChangeArrowheads="1"/>
          </p:cNvSpPr>
          <p:nvPr/>
        </p:nvSpPr>
        <p:spPr bwMode="auto">
          <a:xfrm>
            <a:off x="1803396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89" name="Rectangle 61"/>
          <p:cNvSpPr>
            <a:spLocks noChangeArrowheads="1"/>
          </p:cNvSpPr>
          <p:nvPr/>
        </p:nvSpPr>
        <p:spPr bwMode="auto">
          <a:xfrm>
            <a:off x="21637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0" name="Rectangle 62"/>
          <p:cNvSpPr>
            <a:spLocks noChangeArrowheads="1"/>
          </p:cNvSpPr>
          <p:nvPr/>
        </p:nvSpPr>
        <p:spPr bwMode="auto">
          <a:xfrm>
            <a:off x="25241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2884483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2" name="Rectangle 64"/>
          <p:cNvSpPr>
            <a:spLocks noChangeArrowheads="1"/>
          </p:cNvSpPr>
          <p:nvPr/>
        </p:nvSpPr>
        <p:spPr bwMode="auto">
          <a:xfrm>
            <a:off x="32432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3" name="Rectangle 65"/>
          <p:cNvSpPr>
            <a:spLocks noChangeArrowheads="1"/>
          </p:cNvSpPr>
          <p:nvPr/>
        </p:nvSpPr>
        <p:spPr bwMode="auto">
          <a:xfrm>
            <a:off x="36036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18748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99395" name="Text Box 67"/>
          <p:cNvSpPr txBox="1">
            <a:spLocks noChangeArrowheads="1"/>
          </p:cNvSpPr>
          <p:nvPr/>
        </p:nvSpPr>
        <p:spPr bwMode="auto">
          <a:xfrm>
            <a:off x="22336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25939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29924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33512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99399" name="Text Box 71"/>
          <p:cNvSpPr txBox="1">
            <a:spLocks noChangeArrowheads="1"/>
          </p:cNvSpPr>
          <p:nvPr/>
        </p:nvSpPr>
        <p:spPr bwMode="auto">
          <a:xfrm>
            <a:off x="37115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99400" name="Text Box 72"/>
          <p:cNvSpPr txBox="1">
            <a:spLocks noChangeArrowheads="1"/>
          </p:cNvSpPr>
          <p:nvPr/>
        </p:nvSpPr>
        <p:spPr bwMode="auto">
          <a:xfrm>
            <a:off x="1298571" y="6445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99401" name="Rectangle 73"/>
          <p:cNvSpPr>
            <a:spLocks noChangeArrowheads="1"/>
          </p:cNvSpPr>
          <p:nvPr/>
        </p:nvSpPr>
        <p:spPr bwMode="auto">
          <a:xfrm>
            <a:off x="1803396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2" name="Rectangle 74"/>
          <p:cNvSpPr>
            <a:spLocks noChangeArrowheads="1"/>
          </p:cNvSpPr>
          <p:nvPr/>
        </p:nvSpPr>
        <p:spPr bwMode="auto">
          <a:xfrm>
            <a:off x="2163758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ym typeface="Wingdings" panose="05000000000000000000"/>
              </a:rPr>
              <a:t></a:t>
            </a:r>
            <a:endParaRPr lang="zh-CN" altLang="zh-CN"/>
          </a:p>
        </p:txBody>
      </p:sp>
      <p:sp>
        <p:nvSpPr>
          <p:cNvPr id="99403" name="Rectangle 75"/>
          <p:cNvSpPr>
            <a:spLocks noChangeArrowheads="1"/>
          </p:cNvSpPr>
          <p:nvPr/>
        </p:nvSpPr>
        <p:spPr bwMode="auto">
          <a:xfrm>
            <a:off x="2524121" y="9810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2884483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5" name="Rectangle 77"/>
          <p:cNvSpPr>
            <a:spLocks noChangeArrowheads="1"/>
          </p:cNvSpPr>
          <p:nvPr/>
        </p:nvSpPr>
        <p:spPr bwMode="auto">
          <a:xfrm>
            <a:off x="3243258" y="9810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6" name="Rectangle 78"/>
          <p:cNvSpPr>
            <a:spLocks noChangeArrowheads="1"/>
          </p:cNvSpPr>
          <p:nvPr/>
        </p:nvSpPr>
        <p:spPr bwMode="auto">
          <a:xfrm>
            <a:off x="3603621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7" name="Text Box 79"/>
          <p:cNvSpPr txBox="1">
            <a:spLocks noChangeArrowheads="1"/>
          </p:cNvSpPr>
          <p:nvPr/>
        </p:nvSpPr>
        <p:spPr bwMode="auto">
          <a:xfrm>
            <a:off x="1298571" y="10048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99408" name="Rectangle 80"/>
          <p:cNvSpPr>
            <a:spLocks noChangeArrowheads="1"/>
          </p:cNvSpPr>
          <p:nvPr/>
        </p:nvSpPr>
        <p:spPr bwMode="auto">
          <a:xfrm>
            <a:off x="1803396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637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0" name="Rectangle 82"/>
          <p:cNvSpPr>
            <a:spLocks noChangeArrowheads="1"/>
          </p:cNvSpPr>
          <p:nvPr/>
        </p:nvSpPr>
        <p:spPr bwMode="auto">
          <a:xfrm>
            <a:off x="25241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1" name="Rectangle 83"/>
          <p:cNvSpPr>
            <a:spLocks noChangeArrowheads="1"/>
          </p:cNvSpPr>
          <p:nvPr/>
        </p:nvSpPr>
        <p:spPr bwMode="auto">
          <a:xfrm>
            <a:off x="2884483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32432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36036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1298571" y="13652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99415" name="Rectangle 87"/>
          <p:cNvSpPr>
            <a:spLocks noChangeArrowheads="1"/>
          </p:cNvSpPr>
          <p:nvPr/>
        </p:nvSpPr>
        <p:spPr bwMode="auto">
          <a:xfrm>
            <a:off x="1803396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2163758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7" name="Rectangle 89"/>
          <p:cNvSpPr>
            <a:spLocks noChangeArrowheads="1"/>
          </p:cNvSpPr>
          <p:nvPr/>
        </p:nvSpPr>
        <p:spPr bwMode="auto">
          <a:xfrm>
            <a:off x="2524121" y="1700213"/>
            <a:ext cx="360362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8" name="Rectangle 90"/>
          <p:cNvSpPr>
            <a:spLocks noChangeArrowheads="1"/>
          </p:cNvSpPr>
          <p:nvPr/>
        </p:nvSpPr>
        <p:spPr bwMode="auto">
          <a:xfrm>
            <a:off x="2884483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9" name="Rectangle 91"/>
          <p:cNvSpPr>
            <a:spLocks noChangeArrowheads="1"/>
          </p:cNvSpPr>
          <p:nvPr/>
        </p:nvSpPr>
        <p:spPr bwMode="auto">
          <a:xfrm>
            <a:off x="3243258" y="17002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0" name="Rectangle 92"/>
          <p:cNvSpPr>
            <a:spLocks noChangeArrowheads="1"/>
          </p:cNvSpPr>
          <p:nvPr/>
        </p:nvSpPr>
        <p:spPr bwMode="auto">
          <a:xfrm>
            <a:off x="3603621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1" name="Text Box 93"/>
          <p:cNvSpPr txBox="1">
            <a:spLocks noChangeArrowheads="1"/>
          </p:cNvSpPr>
          <p:nvPr/>
        </p:nvSpPr>
        <p:spPr bwMode="auto">
          <a:xfrm>
            <a:off x="1298571" y="17240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99422" name="Rectangle 94"/>
          <p:cNvSpPr>
            <a:spLocks noChangeArrowheads="1"/>
          </p:cNvSpPr>
          <p:nvPr/>
        </p:nvSpPr>
        <p:spPr bwMode="auto">
          <a:xfrm>
            <a:off x="1803396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3" name="Rectangle 95"/>
          <p:cNvSpPr>
            <a:spLocks noChangeArrowheads="1"/>
          </p:cNvSpPr>
          <p:nvPr/>
        </p:nvSpPr>
        <p:spPr bwMode="auto">
          <a:xfrm>
            <a:off x="2163758" y="20605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4" name="Rectangle 96"/>
          <p:cNvSpPr>
            <a:spLocks noChangeArrowheads="1"/>
          </p:cNvSpPr>
          <p:nvPr/>
        </p:nvSpPr>
        <p:spPr bwMode="auto">
          <a:xfrm>
            <a:off x="2524121" y="20605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5" name="Rectangle 97"/>
          <p:cNvSpPr>
            <a:spLocks noChangeArrowheads="1"/>
          </p:cNvSpPr>
          <p:nvPr/>
        </p:nvSpPr>
        <p:spPr bwMode="auto">
          <a:xfrm>
            <a:off x="2884483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3243258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ym typeface="Wingdings" panose="05000000000000000000"/>
              </a:rPr>
              <a:t></a:t>
            </a:r>
            <a:endParaRPr lang="zh-CN" altLang="zh-CN"/>
          </a:p>
        </p:txBody>
      </p: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3603621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8" name="Text Box 100"/>
          <p:cNvSpPr txBox="1">
            <a:spLocks noChangeArrowheads="1"/>
          </p:cNvSpPr>
          <p:nvPr/>
        </p:nvSpPr>
        <p:spPr bwMode="auto">
          <a:xfrm>
            <a:off x="1298571" y="20843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99429" name="Rectangle 101"/>
          <p:cNvSpPr>
            <a:spLocks noChangeArrowheads="1"/>
          </p:cNvSpPr>
          <p:nvPr/>
        </p:nvSpPr>
        <p:spPr bwMode="auto">
          <a:xfrm>
            <a:off x="1803396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0" name="Rectangle 102"/>
          <p:cNvSpPr>
            <a:spLocks noChangeArrowheads="1"/>
          </p:cNvSpPr>
          <p:nvPr/>
        </p:nvSpPr>
        <p:spPr bwMode="auto">
          <a:xfrm>
            <a:off x="21637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1" name="Rectangle 103"/>
          <p:cNvSpPr>
            <a:spLocks noChangeArrowheads="1"/>
          </p:cNvSpPr>
          <p:nvPr/>
        </p:nvSpPr>
        <p:spPr bwMode="auto">
          <a:xfrm>
            <a:off x="25241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2" name="Rectangle 104"/>
          <p:cNvSpPr>
            <a:spLocks noChangeArrowheads="1"/>
          </p:cNvSpPr>
          <p:nvPr/>
        </p:nvSpPr>
        <p:spPr bwMode="auto">
          <a:xfrm>
            <a:off x="2884483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3" name="Rectangle 105"/>
          <p:cNvSpPr>
            <a:spLocks noChangeArrowheads="1"/>
          </p:cNvSpPr>
          <p:nvPr/>
        </p:nvSpPr>
        <p:spPr bwMode="auto">
          <a:xfrm>
            <a:off x="32432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4" name="Rectangle 106"/>
          <p:cNvSpPr>
            <a:spLocks noChangeArrowheads="1"/>
          </p:cNvSpPr>
          <p:nvPr/>
        </p:nvSpPr>
        <p:spPr bwMode="auto">
          <a:xfrm>
            <a:off x="36036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5" name="Text Box 107"/>
          <p:cNvSpPr txBox="1">
            <a:spLocks noChangeArrowheads="1"/>
          </p:cNvSpPr>
          <p:nvPr/>
        </p:nvSpPr>
        <p:spPr bwMode="auto">
          <a:xfrm>
            <a:off x="1298571" y="2444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99436" name="Text Box 108"/>
          <p:cNvSpPr txBox="1">
            <a:spLocks noChangeArrowheads="1"/>
          </p:cNvSpPr>
          <p:nvPr/>
        </p:nvSpPr>
        <p:spPr bwMode="auto">
          <a:xfrm>
            <a:off x="4610130" y="476250"/>
            <a:ext cx="4319588" cy="2308324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mg[</a:t>
            </a:r>
            <a:r>
              <a:rPr lang="en-US" altLang="zh-CN" sz="2000" dirty="0" err="1">
                <a:cs typeface="Times New Roman" panose="02020603050405020304" pitchFamily="18" charset="0"/>
              </a:rPr>
              <a:t>M+2</a:t>
            </a:r>
            <a:r>
              <a:rPr lang="en-US" altLang="zh-CN" sz="2000" dirty="0">
                <a:cs typeface="Times New Roman" panose="02020603050405020304" pitchFamily="18" charset="0"/>
              </a:rPr>
              <a:t>][</a:t>
            </a:r>
            <a:r>
              <a:rPr lang="en-US" altLang="zh-CN" sz="2000" dirty="0" err="1">
                <a:cs typeface="Times New Roman" panose="02020603050405020304" pitchFamily="18" charset="0"/>
              </a:rPr>
              <a:t>N+2</a:t>
            </a:r>
            <a:r>
              <a:rPr lang="en-US" altLang="zh-CN" sz="2000" dirty="0">
                <a:cs typeface="Times New Roman" panose="02020603050405020304" pitchFamily="18" charset="0"/>
              </a:rPr>
              <a:t>]=        </a:t>
            </a:r>
            <a:r>
              <a:rPr lang="en-US" altLang="zh-CN" sz="2000">
                <a:cs typeface="Times New Roman" panose="02020603050405020304" pitchFamily="18" charset="0"/>
              </a:rPr>
              <a:t>//</a:t>
            </a:r>
            <a:r>
              <a:rPr lang="en-US" altLang="zh-CN" sz="2000" i="1">
                <a:cs typeface="Times New Roman" panose="02020603050405020304" pitchFamily="18" charset="0"/>
              </a:rPr>
              <a:t>M</a:t>
            </a:r>
            <a:r>
              <a:rPr lang="en-US" altLang="zh-CN" sz="2000">
                <a:cs typeface="Times New Roman" panose="02020603050405020304" pitchFamily="18" charset="0"/>
              </a:rPr>
              <a:t>=4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cs typeface="Times New Roman" panose="02020603050405020304" pitchFamily="18" charset="0"/>
              </a:rPr>
              <a:t>N</a:t>
            </a:r>
            <a:r>
              <a:rPr lang="en-US" altLang="zh-CN" sz="2000">
                <a:cs typeface="Times New Roman" panose="02020603050405020304" pitchFamily="18" charset="0"/>
              </a:rPr>
              <a:t>=4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cs typeface="Times New Roman" panose="02020603050405020304" pitchFamily="18" charset="0"/>
              </a:rPr>
              <a:t>{  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sz="2000">
                <a:cs typeface="Times New Roman" panose="02020603050405020304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en-US" altLang="zh-CN" sz="2000">
                <a:cs typeface="Times New Roman" panose="02020603050405020304" pitchFamily="18" charset="0"/>
              </a:rPr>
              <a:t>}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    </a:t>
            </a:r>
            <a:r>
              <a:rPr lang="en-US" altLang="zh-CN" sz="2000">
                <a:cs typeface="Times New Roman" panose="02020603050405020304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>
                <a:cs typeface="Times New Roman" panose="02020603050405020304" pitchFamily="18" charset="0"/>
              </a:rPr>
              <a:t>}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    </a:t>
            </a:r>
            <a:r>
              <a:rPr lang="en-US" altLang="zh-CN" sz="2000">
                <a:cs typeface="Times New Roman" panose="02020603050405020304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>
                <a:cs typeface="Times New Roman" panose="02020603050405020304" pitchFamily="18" charset="0"/>
              </a:rPr>
              <a:t>}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    </a:t>
            </a:r>
            <a:r>
              <a:rPr lang="en-US" altLang="zh-CN" sz="2000">
                <a:cs typeface="Times New Roman" panose="02020603050405020304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1 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>
                <a:cs typeface="Times New Roman" panose="02020603050405020304" pitchFamily="18" charset="0"/>
              </a:rPr>
              <a:t>}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    </a:t>
            </a:r>
            <a:r>
              <a:rPr lang="en-US" altLang="zh-CN" sz="2000">
                <a:cs typeface="Times New Roman" panose="02020603050405020304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0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>
                <a:cs typeface="Times New Roman" panose="02020603050405020304" pitchFamily="18" charset="0"/>
              </a:rPr>
              <a:t>}</a:t>
            </a:r>
            <a:r>
              <a:rPr lang="zh-CN" altLang="en-US" sz="2000">
                <a:cs typeface="Times New Roman" panose="02020603050405020304" pitchFamily="18" charset="0"/>
              </a:rPr>
              <a:t>，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cs typeface="Times New Roman" panose="02020603050405020304" pitchFamily="18" charset="0"/>
              </a:rPr>
              <a:t>     </a:t>
            </a:r>
            <a:r>
              <a:rPr lang="en-US" altLang="zh-CN" sz="2000">
                <a:cs typeface="Times New Roman" panose="02020603050405020304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anose="02020603050405020304" pitchFamily="18" charset="0"/>
              </a:rPr>
              <a:t> 1</a:t>
            </a:r>
            <a:r>
              <a:rPr lang="en-US" altLang="zh-CN" sz="2000" dirty="0">
                <a:cs typeface="Times New Roman" panose="02020603050405020304" pitchFamily="18" charset="0"/>
              </a:rPr>
              <a:t>}  };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99437" name="Text Box 109"/>
          <p:cNvSpPr txBox="1">
            <a:spLocks noChangeArrowheads="1"/>
          </p:cNvSpPr>
          <p:nvPr/>
        </p:nvSpPr>
        <p:spPr bwMode="auto">
          <a:xfrm>
            <a:off x="539751" y="3573463"/>
            <a:ext cx="4175126" cy="1756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mgpath(1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282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左右箭头 52"/>
          <p:cNvSpPr/>
          <p:nvPr/>
        </p:nvSpPr>
        <p:spPr>
          <a:xfrm>
            <a:off x="4214810" y="1428736"/>
            <a:ext cx="428628" cy="214314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357158" y="1462619"/>
            <a:ext cx="5715040" cy="91307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）对原问题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进行分析，称为“大问题”，假设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出合理的“小问题”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(s’)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；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500042"/>
            <a:ext cx="4248150" cy="457200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求递归模型的步骤如下：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4357694"/>
            <a:ext cx="5572164" cy="91307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）确定一个特定情况（如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 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  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递归出口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7158" y="2714620"/>
            <a:ext cx="5643602" cy="91307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）假设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是可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解的，在此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基础上确定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的解，即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递归体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72198" y="1714488"/>
            <a:ext cx="2857520" cy="3571900"/>
            <a:chOff x="6072198" y="1714488"/>
            <a:chExt cx="2857520" cy="3571900"/>
          </a:xfrm>
        </p:grpSpPr>
        <p:sp>
          <p:nvSpPr>
            <p:cNvPr id="10" name="TextBox 9"/>
            <p:cNvSpPr txBox="1"/>
            <p:nvPr/>
          </p:nvSpPr>
          <p:spPr>
            <a:xfrm>
              <a:off x="6786578" y="1714488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solidFill>
                    <a:srgbClr val="99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数学归纳法</a:t>
              </a: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578" y="2571744"/>
              <a:ext cx="2143140" cy="1446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假设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zh-CN" altLang="en-US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求证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578" y="4516947"/>
              <a:ext cx="1928826" cy="7694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求证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3462332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得到如下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迷宫路径：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714480" y="1071546"/>
            <a:ext cx="2160587" cy="2160588"/>
            <a:chOff x="2690821" y="1196975"/>
            <a:chExt cx="2160587" cy="2160588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690821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0511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34115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771908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41306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4910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2690821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051183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 panose="05000000000000000000"/>
                </a:rPr>
                <a:t></a:t>
              </a:r>
              <a:endParaRPr lang="zh-CN" altLang="zh-CN" sz="2000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411546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 dirty="0"/>
                <a:t>→</a:t>
              </a:r>
              <a:endParaRPr lang="en-US" altLang="zh-CN" sz="2000" dirty="0"/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771908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anose="02020603050405020304" pitchFamily="18" charset="0"/>
                </a:rPr>
                <a:t>↓</a:t>
              </a:r>
              <a:endParaRPr lang="en-US" altLang="zh-CN" sz="2000">
                <a:cs typeface="Times New Roman" panose="02020603050405020304" pitchFamily="18" charset="0"/>
              </a:endParaRP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130683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491046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690821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0511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4115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3771908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  <a:endParaRPr lang="en-US" altLang="zh-CN" sz="2000"/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1306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44910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2690821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3051183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411546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771908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  <a:endParaRPr lang="en-US" altLang="zh-CN" sz="2000"/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130683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4491046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690821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051183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411546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771908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  <a:endParaRPr lang="en-US" altLang="zh-CN" sz="2000"/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130683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 panose="05000000000000000000"/>
                </a:rPr>
                <a:t></a:t>
              </a:r>
              <a:endParaRPr lang="en-US" altLang="zh-CN" sz="2000">
                <a:cs typeface="Times New Roman" panose="02020603050405020304" pitchFamily="18" charset="0"/>
              </a:endParaRP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4491046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2690821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0511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4115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3771908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1306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910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2132" y="1071546"/>
            <a:ext cx="2160587" cy="2160588"/>
            <a:chOff x="2690821" y="4508500"/>
            <a:chExt cx="2160587" cy="2160588"/>
          </a:xfrm>
        </p:grpSpPr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690821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0511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4115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3771908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41306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1" name="Rectangle 59"/>
            <p:cNvSpPr>
              <a:spLocks noChangeArrowheads="1"/>
            </p:cNvSpPr>
            <p:nvPr/>
          </p:nvSpPr>
          <p:spPr bwMode="auto">
            <a:xfrm>
              <a:off x="44910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2690821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3051183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 panose="05000000000000000000"/>
                </a:rPr>
                <a:t></a:t>
              </a:r>
              <a:endParaRPr lang="zh-CN" altLang="zh-CN" sz="2000"/>
            </a:p>
          </p:txBody>
        </p:sp>
        <p:sp>
          <p:nvSpPr>
            <p:cNvPr id="100421" name="Rectangle 69"/>
            <p:cNvSpPr>
              <a:spLocks noChangeArrowheads="1"/>
            </p:cNvSpPr>
            <p:nvPr/>
          </p:nvSpPr>
          <p:spPr bwMode="auto">
            <a:xfrm>
              <a:off x="3411546" y="48688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  <a:endParaRPr lang="en-US" altLang="zh-CN" sz="2000"/>
            </a:p>
          </p:txBody>
        </p:sp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3771908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  <a:endParaRPr lang="en-US" altLang="zh-CN" sz="2000"/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130683" y="48688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4" name="Rectangle 72"/>
            <p:cNvSpPr>
              <a:spLocks noChangeArrowheads="1"/>
            </p:cNvSpPr>
            <p:nvPr/>
          </p:nvSpPr>
          <p:spPr bwMode="auto">
            <a:xfrm>
              <a:off x="4491046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6" name="Rectangle 74"/>
            <p:cNvSpPr>
              <a:spLocks noChangeArrowheads="1"/>
            </p:cNvSpPr>
            <p:nvPr/>
          </p:nvSpPr>
          <p:spPr bwMode="auto">
            <a:xfrm>
              <a:off x="2690821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0511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34115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771908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  <a:endParaRPr lang="en-US" altLang="zh-CN" sz="2000"/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41306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44910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2690821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3051183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3411546" y="55880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  <a:endParaRPr lang="en-US" altLang="zh-CN" sz="2000"/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3771908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anose="02020603050405020304" pitchFamily="18" charset="0"/>
                </a:rPr>
                <a:t>←</a:t>
              </a:r>
              <a:endParaRPr lang="en-US" altLang="zh-CN" sz="2000">
                <a:cs typeface="Times New Roman" panose="02020603050405020304" pitchFamily="18" charset="0"/>
              </a:endParaRP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4130683" y="55880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4491046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2690821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3051183" y="59483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3411546" y="59483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  <a:endParaRPr lang="en-US" altLang="zh-CN" sz="2000"/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3771908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  <a:endParaRPr lang="en-US" altLang="zh-CN" sz="2000"/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4130683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 panose="05000000000000000000"/>
                </a:rPr>
                <a:t></a:t>
              </a:r>
              <a:endParaRPr lang="en-US" altLang="zh-CN" sz="2000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491046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2690821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30511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34115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771908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41306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44910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07731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/>
          </a:p>
        </p:txBody>
      </p:sp>
      <p:sp>
        <p:nvSpPr>
          <p:cNvPr id="103" name="TextBox 102"/>
          <p:cNvSpPr txBox="1"/>
          <p:nvPr/>
        </p:nvSpPr>
        <p:spPr>
          <a:xfrm>
            <a:off x="5008253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000"/>
          </a:p>
        </p:txBody>
      </p:sp>
      <p:grpSp>
        <p:nvGrpSpPr>
          <p:cNvPr id="104" name="组合 103"/>
          <p:cNvGrpSpPr/>
          <p:nvPr/>
        </p:nvGrpSpPr>
        <p:grpSpPr>
          <a:xfrm>
            <a:off x="1714480" y="4054494"/>
            <a:ext cx="2160588" cy="2160588"/>
            <a:chOff x="2511432" y="1196975"/>
            <a:chExt cx="2160588" cy="2160588"/>
          </a:xfrm>
        </p:grpSpPr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2511432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28717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32321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3592520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39512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43116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2511432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2871795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 panose="05000000000000000000"/>
                </a:rPr>
                <a:t></a:t>
              </a:r>
              <a:endParaRPr lang="zh-CN" altLang="zh-CN" sz="2000"/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3232157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3592520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3951295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4311657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2511432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28717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  <a:endParaRPr lang="en-US" altLang="zh-CN" sz="2000"/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32321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3592520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9512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2" name="Rectangle 31"/>
            <p:cNvSpPr>
              <a:spLocks noChangeArrowheads="1"/>
            </p:cNvSpPr>
            <p:nvPr/>
          </p:nvSpPr>
          <p:spPr bwMode="auto">
            <a:xfrm>
              <a:off x="43116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511432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2871795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  <a:endParaRPr lang="en-US" altLang="zh-CN" sz="2000"/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232157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  <a:endParaRPr lang="en-US" altLang="zh-CN" sz="200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592520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  <a:endParaRPr lang="en-US" altLang="zh-CN" sz="2000"/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951295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4311657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2511432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2871795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3232157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3592520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  <a:endParaRPr lang="en-US" altLang="zh-CN" sz="2000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3951295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 panose="05000000000000000000"/>
                </a:rPr>
                <a:t></a:t>
              </a:r>
              <a:endParaRPr lang="en-US" altLang="zh-CN" sz="2000" dirty="0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4311657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511432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8717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2321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3592520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39512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43116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572132" y="4054494"/>
            <a:ext cx="2160588" cy="2160588"/>
            <a:chOff x="2511432" y="4581525"/>
            <a:chExt cx="2160588" cy="2160588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2511432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28717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32321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3592520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58"/>
            <p:cNvSpPr>
              <a:spLocks noChangeArrowheads="1"/>
            </p:cNvSpPr>
            <p:nvPr/>
          </p:nvSpPr>
          <p:spPr bwMode="auto">
            <a:xfrm>
              <a:off x="39512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59"/>
            <p:cNvSpPr>
              <a:spLocks noChangeArrowheads="1"/>
            </p:cNvSpPr>
            <p:nvPr/>
          </p:nvSpPr>
          <p:spPr bwMode="auto">
            <a:xfrm>
              <a:off x="43116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67"/>
            <p:cNvSpPr>
              <a:spLocks noChangeArrowheads="1"/>
            </p:cNvSpPr>
            <p:nvPr/>
          </p:nvSpPr>
          <p:spPr bwMode="auto">
            <a:xfrm>
              <a:off x="2511432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" name="Rectangle 68"/>
            <p:cNvSpPr>
              <a:spLocks noChangeArrowheads="1"/>
            </p:cNvSpPr>
            <p:nvPr/>
          </p:nvSpPr>
          <p:spPr bwMode="auto">
            <a:xfrm>
              <a:off x="2851143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 panose="05000000000000000000"/>
                </a:rPr>
                <a:t></a:t>
              </a:r>
              <a:endParaRPr lang="zh-CN" altLang="zh-CN" sz="2000"/>
            </a:p>
          </p:txBody>
        </p:sp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3211505" y="49418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71868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951295" y="49418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72"/>
            <p:cNvSpPr>
              <a:spLocks noChangeArrowheads="1"/>
            </p:cNvSpPr>
            <p:nvPr/>
          </p:nvSpPr>
          <p:spPr bwMode="auto">
            <a:xfrm>
              <a:off x="4311657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2511432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2851143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↓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76"/>
            <p:cNvSpPr>
              <a:spLocks noChangeArrowheads="1"/>
            </p:cNvSpPr>
            <p:nvPr/>
          </p:nvSpPr>
          <p:spPr bwMode="auto">
            <a:xfrm>
              <a:off x="32321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3571868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Rectangle 78"/>
            <p:cNvSpPr>
              <a:spLocks noChangeArrowheads="1"/>
            </p:cNvSpPr>
            <p:nvPr/>
          </p:nvSpPr>
          <p:spPr bwMode="auto">
            <a:xfrm>
              <a:off x="3951295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Rectangle 79"/>
            <p:cNvSpPr>
              <a:spLocks noChangeArrowheads="1"/>
            </p:cNvSpPr>
            <p:nvPr/>
          </p:nvSpPr>
          <p:spPr bwMode="auto">
            <a:xfrm>
              <a:off x="43116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Rectangle 81"/>
            <p:cNvSpPr>
              <a:spLocks noChangeArrowheads="1"/>
            </p:cNvSpPr>
            <p:nvPr/>
          </p:nvSpPr>
          <p:spPr bwMode="auto">
            <a:xfrm>
              <a:off x="2511432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Rectangle 82"/>
            <p:cNvSpPr>
              <a:spLocks noChangeArrowheads="1"/>
            </p:cNvSpPr>
            <p:nvPr/>
          </p:nvSpPr>
          <p:spPr bwMode="auto">
            <a:xfrm>
              <a:off x="2871795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→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3232157" y="56610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↓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Rectangle 84"/>
            <p:cNvSpPr>
              <a:spLocks noChangeArrowheads="1"/>
            </p:cNvSpPr>
            <p:nvPr/>
          </p:nvSpPr>
          <p:spPr bwMode="auto">
            <a:xfrm>
              <a:off x="3592520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Rectangle 85"/>
            <p:cNvSpPr>
              <a:spLocks noChangeArrowheads="1"/>
            </p:cNvSpPr>
            <p:nvPr/>
          </p:nvSpPr>
          <p:spPr bwMode="auto">
            <a:xfrm>
              <a:off x="3951295" y="56610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86"/>
            <p:cNvSpPr>
              <a:spLocks noChangeArrowheads="1"/>
            </p:cNvSpPr>
            <p:nvPr/>
          </p:nvSpPr>
          <p:spPr bwMode="auto">
            <a:xfrm>
              <a:off x="4311657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Rectangle 88"/>
            <p:cNvSpPr>
              <a:spLocks noChangeArrowheads="1"/>
            </p:cNvSpPr>
            <p:nvPr/>
          </p:nvSpPr>
          <p:spPr bwMode="auto">
            <a:xfrm>
              <a:off x="2511432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89"/>
            <p:cNvSpPr>
              <a:spLocks noChangeArrowheads="1"/>
            </p:cNvSpPr>
            <p:nvPr/>
          </p:nvSpPr>
          <p:spPr bwMode="auto">
            <a:xfrm>
              <a:off x="2871795" y="60213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90"/>
            <p:cNvSpPr>
              <a:spLocks noChangeArrowheads="1"/>
            </p:cNvSpPr>
            <p:nvPr/>
          </p:nvSpPr>
          <p:spPr bwMode="auto">
            <a:xfrm>
              <a:off x="3232157" y="60213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→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Rectangle 91"/>
            <p:cNvSpPr>
              <a:spLocks noChangeArrowheads="1"/>
            </p:cNvSpPr>
            <p:nvPr/>
          </p:nvSpPr>
          <p:spPr bwMode="auto">
            <a:xfrm>
              <a:off x="3592520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→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92"/>
            <p:cNvSpPr>
              <a:spLocks noChangeArrowheads="1"/>
            </p:cNvSpPr>
            <p:nvPr/>
          </p:nvSpPr>
          <p:spPr bwMode="auto">
            <a:xfrm>
              <a:off x="3951295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 panose="05000000000000000000"/>
                </a:rPr>
                <a:t>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Rectangle 93"/>
            <p:cNvSpPr>
              <a:spLocks noChangeArrowheads="1"/>
            </p:cNvSpPr>
            <p:nvPr/>
          </p:nvSpPr>
          <p:spPr bwMode="auto">
            <a:xfrm>
              <a:off x="4311657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2" name="Rectangle 95"/>
            <p:cNvSpPr>
              <a:spLocks noChangeArrowheads="1"/>
            </p:cNvSpPr>
            <p:nvPr/>
          </p:nvSpPr>
          <p:spPr bwMode="auto">
            <a:xfrm>
              <a:off x="2511432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96"/>
            <p:cNvSpPr>
              <a:spLocks noChangeArrowheads="1"/>
            </p:cNvSpPr>
            <p:nvPr/>
          </p:nvSpPr>
          <p:spPr bwMode="auto">
            <a:xfrm>
              <a:off x="28717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97"/>
            <p:cNvSpPr>
              <a:spLocks noChangeArrowheads="1"/>
            </p:cNvSpPr>
            <p:nvPr/>
          </p:nvSpPr>
          <p:spPr bwMode="auto">
            <a:xfrm>
              <a:off x="32321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98"/>
            <p:cNvSpPr>
              <a:spLocks noChangeArrowheads="1"/>
            </p:cNvSpPr>
            <p:nvPr/>
          </p:nvSpPr>
          <p:spPr bwMode="auto">
            <a:xfrm>
              <a:off x="3592520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6" name="Rectangle 99"/>
            <p:cNvSpPr>
              <a:spLocks noChangeArrowheads="1"/>
            </p:cNvSpPr>
            <p:nvPr/>
          </p:nvSpPr>
          <p:spPr bwMode="auto">
            <a:xfrm>
              <a:off x="39512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7" name="Rectangle 100"/>
            <p:cNvSpPr>
              <a:spLocks noChangeArrowheads="1"/>
            </p:cNvSpPr>
            <p:nvPr/>
          </p:nvSpPr>
          <p:spPr bwMode="auto">
            <a:xfrm>
              <a:off x="43116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0102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000"/>
          </a:p>
        </p:txBody>
      </p:sp>
      <p:sp>
        <p:nvSpPr>
          <p:cNvPr id="179" name="TextBox 178"/>
          <p:cNvSpPr txBox="1"/>
          <p:nvPr/>
        </p:nvSpPr>
        <p:spPr>
          <a:xfrm>
            <a:off x="5000624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迷宫路径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/>
          </a:p>
        </p:txBody>
      </p:sp>
      <p:sp>
        <p:nvSpPr>
          <p:cNvPr id="184" name="灯片编号占位符 1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11188" y="3213100"/>
            <a:ext cx="7705725" cy="1250494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迷宫问题的递归求解与用栈和队列求解有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什么异同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9573" name="Picture 5" descr="u=2379541180,2633410460&amp;fm=23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7088" y="333375"/>
            <a:ext cx="2808287" cy="2808288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979613" y="3357563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charset="-122"/>
                <a:cs typeface="Arial Unicode MS" panose="020B060402020202020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0358" name="Picture 6" descr="u=46907311,1850121369&amp;fm=23&amp;gp=0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32137" y="1628774"/>
            <a:ext cx="2511433" cy="1443035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813437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例如，采用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递归算法求实数数组</a:t>
            </a:r>
            <a:r>
              <a:rPr kumimoji="1" lang="en-US" altLang="zh-CN" i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0..</a:t>
            </a:r>
            <a:r>
              <a:rPr kumimoji="1" lang="en-US" altLang="zh-CN" i="1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中的最小值。</a:t>
            </a:r>
            <a:endParaRPr kumimoji="1"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i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数组元素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个元素）中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的最小值。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896161"/>
            <a:ext cx="5472114" cy="1466315"/>
            <a:chOff x="1142976" y="4896161"/>
            <a:chExt cx="5472114" cy="1466315"/>
          </a:xfrm>
        </p:grpSpPr>
        <p:sp>
          <p:nvSpPr>
            <p:cNvPr id="20484" name="Text Box 4" descr="羊皮纸"/>
            <p:cNvSpPr txBox="1">
              <a:spLocks noChangeArrowheads="1"/>
            </p:cNvSpPr>
            <p:nvPr/>
          </p:nvSpPr>
          <p:spPr bwMode="auto">
            <a:xfrm>
              <a:off x="1285852" y="5500702"/>
              <a:ext cx="5329238" cy="8617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[0]		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</a:t>
              </a:r>
              <a:endPara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 </a:t>
              </a:r>
              <a:r>
                <a:rPr kumimoji="1"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MIN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])  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  <a:endPara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4896161"/>
              <a:ext cx="3714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因此得到如下递归模型：</a:t>
              </a:r>
              <a:endParaRPr lang="zh-CN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3429000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已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求出，则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])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MIN()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为求两个值较小值函数。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dirty="0"/>
              <a:t>[0]   </a:t>
            </a:r>
            <a:r>
              <a:rPr lang="en-US" altLang="zh-CN" i="1" dirty="0"/>
              <a:t>A</a:t>
            </a:r>
            <a:r>
              <a:rPr lang="en-US" altLang="zh-CN" dirty="0"/>
              <a:t>[1</a:t>
            </a:r>
            <a:r>
              <a:rPr lang="en-US" altLang="zh-CN"/>
              <a:t>]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en-US" altLang="zh-CN">
                <a:latin typeface="+mn-ea"/>
                <a:ea typeface="+mn-ea"/>
                <a:sym typeface="Symbol" panose="05050102010706020507"/>
              </a:rPr>
              <a:t> </a:t>
            </a:r>
            <a:r>
              <a:rPr lang="en-US" altLang="zh-CN">
                <a:sym typeface="Symbol" panose="05050102010706020507"/>
              </a:rPr>
              <a:t>  </a:t>
            </a:r>
            <a:r>
              <a:rPr lang="en-US" altLang="zh-CN" i="1" dirty="0">
                <a:sym typeface="Symbol" panose="05050102010706020507"/>
              </a:rPr>
              <a:t>A</a:t>
            </a:r>
            <a:r>
              <a:rPr lang="en-US" altLang="zh-CN" dirty="0">
                <a:sym typeface="Symbol" panose="05050102010706020507"/>
              </a:rPr>
              <a:t>[</a:t>
            </a:r>
            <a:r>
              <a:rPr lang="en-US" altLang="zh-CN" i="1" dirty="0" err="1">
                <a:sym typeface="Symbol" panose="05050102010706020507"/>
              </a:rPr>
              <a:t>i</a:t>
            </a:r>
            <a:r>
              <a:rPr lang="en-US" altLang="zh-CN" dirty="0">
                <a:latin typeface="+mn-ea"/>
                <a:ea typeface="+mn-ea"/>
                <a:sym typeface="Symbol" panose="05050102010706020507"/>
              </a:rPr>
              <a:t>-</a:t>
            </a:r>
            <a:r>
              <a:rPr lang="en-US" altLang="zh-CN" dirty="0">
                <a:sym typeface="Symbol" panose="05050102010706020507"/>
              </a:rPr>
              <a:t>1]  </a:t>
            </a:r>
            <a:r>
              <a:rPr lang="en-US" altLang="zh-CN" i="1" dirty="0">
                <a:sym typeface="Symbol" panose="05050102010706020507"/>
              </a:rPr>
              <a:t>A</a:t>
            </a:r>
            <a:r>
              <a:rPr lang="en-US" altLang="zh-CN" dirty="0">
                <a:sym typeface="Symbol" panose="05050102010706020507"/>
              </a:rPr>
              <a:t>[</a:t>
            </a:r>
            <a:r>
              <a:rPr lang="en-US" altLang="zh-CN" i="1" dirty="0" err="1">
                <a:sym typeface="Symbol" panose="05050102010706020507"/>
              </a:rPr>
              <a:t>i</a:t>
            </a:r>
            <a:r>
              <a:rPr lang="en-US" altLang="zh-CN">
                <a:sym typeface="Symbol" panose="05050102010706020507"/>
              </a:rPr>
              <a:t>]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…… </a:t>
            </a:r>
            <a:r>
              <a:rPr lang="en-US" altLang="zh-CN">
                <a:sym typeface="Symbol" panose="05050102010706020507"/>
              </a:rPr>
              <a:t> </a:t>
            </a:r>
            <a:r>
              <a:rPr lang="en-US" altLang="zh-CN" i="1" dirty="0">
                <a:sym typeface="Symbol" panose="05050102010706020507"/>
              </a:rPr>
              <a:t>A</a:t>
            </a:r>
            <a:r>
              <a:rPr lang="en-US" altLang="zh-CN" dirty="0">
                <a:sym typeface="Symbol" panose="05050102010706020507"/>
              </a:rPr>
              <a:t>[</a:t>
            </a:r>
            <a:r>
              <a:rPr lang="en-US" altLang="zh-CN" i="1" dirty="0">
                <a:sym typeface="Symbol" panose="05050102010706020507"/>
              </a:rPr>
              <a:t>n</a:t>
            </a:r>
            <a:r>
              <a:rPr lang="en-US" altLang="zh-CN" dirty="0">
                <a:latin typeface="+mj-ea"/>
                <a:ea typeface="+mj-ea"/>
                <a:sym typeface="Symbol" panose="05050102010706020507"/>
              </a:rPr>
              <a:t>-</a:t>
            </a:r>
            <a:r>
              <a:rPr lang="en-US" altLang="zh-CN" dirty="0">
                <a:sym typeface="Symbol" panose="05050102010706020507"/>
              </a:rPr>
              <a:t>1]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571744"/>
            <a:ext cx="4929222" cy="993638"/>
            <a:chOff x="1214414" y="2571744"/>
            <a:chExt cx="4429156" cy="993638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2981802" y="804356"/>
              <a:ext cx="180000" cy="3714776"/>
            </a:xfrm>
            <a:prstGeom prst="righ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857496"/>
              <a:ext cx="3786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大问题，处理</a:t>
              </a:r>
              <a:r>
                <a:rPr kumimoji="1"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个元素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4414" y="1357298"/>
            <a:ext cx="4286280" cy="642942"/>
            <a:chOff x="1214414" y="1357298"/>
            <a:chExt cx="4286280" cy="642942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2607455" y="392885"/>
              <a:ext cx="214314" cy="3000396"/>
            </a:xfrm>
            <a:prstGeom prst="lef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1357298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小问题，处理</a:t>
              </a:r>
              <a:r>
                <a:rPr kumimoji="1"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个元素</a:t>
              </a:r>
              <a:endParaRPr lang="zh-CN" alt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4414" y="4357694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时，只有一个元素，有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4030664" cy="4185761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 </a:t>
            </a:r>
            <a:r>
              <a:rPr kumimoji="1"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(float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A[]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float m;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 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return A[0];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m=</a:t>
            </a:r>
            <a:r>
              <a:rPr kumimoji="1" lang="en-US" altLang="zh-CN" sz="2000" i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(m&gt;A[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return 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return m;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975350" cy="4766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由此得到如下递归求解算法：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142976" y="2000240"/>
            <a:ext cx="5072098" cy="642942"/>
            <a:chOff x="1214414" y="2000240"/>
            <a:chExt cx="5072098" cy="642942"/>
          </a:xfrm>
          <a:scene3d>
            <a:camera prst="perspectiveLeft"/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214414" y="2000240"/>
              <a:ext cx="207170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V="1">
              <a:off x="3286116" y="2285992"/>
              <a:ext cx="1728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29190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递归出口</a:t>
              </a:r>
              <a:endParaRPr lang="zh-CN" altLang="en-US" sz="2000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571604" y="3000372"/>
            <a:ext cx="4714908" cy="1714512"/>
            <a:chOff x="1643042" y="3000372"/>
            <a:chExt cx="5072098" cy="1714512"/>
          </a:xfrm>
          <a:scene3d>
            <a:camera prst="perspectiveLef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643042" y="3000372"/>
              <a:ext cx="2357454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3"/>
              <a:endCxn id="12" idx="1"/>
            </p:cNvCxnSpPr>
            <p:nvPr/>
          </p:nvCxnSpPr>
          <p:spPr>
            <a:xfrm>
              <a:off x="4000496" y="3857628"/>
              <a:ext cx="1357322" cy="1425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57818" y="367183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递归体</a:t>
              </a:r>
              <a:endParaRPr lang="zh-CN" altLang="en-US" sz="2000" dirty="0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967071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递归数据结构的数据特别适合递归处理 </a:t>
            </a:r>
            <a:r>
              <a:rPr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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递归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00100" y="1500174"/>
            <a:ext cx="2500330" cy="4500594"/>
            <a:chOff x="1000100" y="1071546"/>
            <a:chExt cx="2678925" cy="4500594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4000504"/>
              <a:ext cx="2357454" cy="157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000100" y="1071546"/>
              <a:ext cx="26789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种瓜得瓜</a:t>
              </a:r>
              <a:r>
                <a:rPr lang="zh-CN" altLang="en-US" sz="2200">
                  <a:latin typeface="楷体" panose="02010609060101010101" pitchFamily="49" charset="-122"/>
                  <a:ea typeface="楷体" panose="02010609060101010101" pitchFamily="49" charset="-122"/>
                </a:rPr>
                <a:t>：递归性</a:t>
              </a:r>
              <a:endPara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85926"/>
              <a:ext cx="2357443" cy="157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下箭头 8"/>
            <p:cNvSpPr/>
            <p:nvPr/>
          </p:nvSpPr>
          <p:spPr bwMode="auto">
            <a:xfrm>
              <a:off x="2000232" y="350043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Text Box 4" descr="羊皮纸"/>
          <p:cNvSpPr txBox="1">
            <a:spLocks noChangeArrowheads="1"/>
          </p:cNvSpPr>
          <p:nvPr/>
        </p:nvSpPr>
        <p:spPr bwMode="auto">
          <a:xfrm>
            <a:off x="468312" y="260350"/>
            <a:ext cx="6746893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隶书" panose="02010509060101010101" pitchFamily="49" charset="-122"/>
              </a:rPr>
              <a:t>5.2.2  </a:t>
            </a:r>
            <a:r>
              <a:rPr lang="zh-CN" altLang="en-US" sz="2800">
                <a:solidFill>
                  <a:srgbClr val="FF3300"/>
                </a:solidFill>
                <a:ea typeface="隶书" panose="02010509060101010101" pitchFamily="49" charset="-122"/>
              </a:rPr>
              <a:t>基于递归</a:t>
            </a:r>
            <a:r>
              <a:rPr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数据结构的递归算法设计 </a:t>
            </a:r>
            <a:endParaRPr lang="zh-CN" altLang="en-US" sz="2800" dirty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29058" y="2000240"/>
            <a:ext cx="3786214" cy="3857652"/>
            <a:chOff x="3929058" y="2000240"/>
            <a:chExt cx="3786214" cy="3857652"/>
          </a:xfrm>
        </p:grpSpPr>
        <p:sp>
          <p:nvSpPr>
            <p:cNvPr id="11" name="TextBox 10"/>
            <p:cNvSpPr txBox="1"/>
            <p:nvPr/>
          </p:nvSpPr>
          <p:spPr>
            <a:xfrm>
              <a:off x="4286248" y="2805540"/>
              <a:ext cx="3429024" cy="2123658"/>
            </a:xfrm>
            <a:prstGeom prst="rect">
              <a:avLst/>
            </a:prstGeom>
            <a:scene3d>
              <a:camera prst="perspectiveHeroicExtremeRightFacing"/>
              <a:lightRig rig="threePt" dir="t"/>
            </a:scene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数据：</a:t>
              </a:r>
              <a:r>
                <a:rPr lang="en-US" altLang="zh-CN" sz="2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={</a:t>
              </a:r>
              <a:r>
                <a:rPr lang="zh-CN" alt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瓜的集合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}</a:t>
              </a:r>
              <a:endPara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运算：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Op={</a:t>
              </a:r>
              <a:r>
                <a:rPr lang="zh-CN" alt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种瓜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}</a:t>
              </a:r>
              <a:endPara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递归性：</a:t>
              </a:r>
              <a:endPara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Op(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2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∈ 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∈</a:t>
              </a:r>
              <a:r>
                <a:rPr lang="en-US" altLang="zh-CN" sz="2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3929058" y="2000240"/>
              <a:ext cx="214314" cy="3857652"/>
            </a:xfrm>
            <a:prstGeom prst="rightBrac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582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设计不带头结点的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单链表的相关递归算法。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77949" y="22923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82774" y="22923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17812" y="22923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22637" y="2292336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80049" y="2285992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370112" y="2474899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811562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33937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30699" y="2149461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...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219174" y="2508236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57224" y="214787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11336" y="1428736"/>
            <a:ext cx="4103687" cy="688975"/>
            <a:chOff x="2011336" y="1428736"/>
            <a:chExt cx="4103687" cy="688975"/>
          </a:xfrm>
        </p:grpSpPr>
        <p:sp>
          <p:nvSpPr>
            <p:cNvPr id="25615" name="AutoShape 15"/>
            <p:cNvSpPr/>
            <p:nvPr/>
          </p:nvSpPr>
          <p:spPr bwMode="auto">
            <a:xfrm rot="5400000">
              <a:off x="3968725" y="-28587"/>
              <a:ext cx="188909" cy="4103687"/>
            </a:xfrm>
            <a:prstGeom prst="leftBrace">
              <a:avLst>
                <a:gd name="adj1" fmla="val 468297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198818" y="1428736"/>
              <a:ext cx="2087562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：大问题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99" y="2786058"/>
            <a:ext cx="2951163" cy="800765"/>
            <a:chOff x="3235299" y="2786058"/>
            <a:chExt cx="2951163" cy="800765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78174" y="3155936"/>
              <a:ext cx="2808288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2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&gt;next)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：小问题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8" name="AutoShape 18"/>
            <p:cNvSpPr/>
            <p:nvPr/>
          </p:nvSpPr>
          <p:spPr bwMode="auto">
            <a:xfrm rot="-5400000">
              <a:off x="4537838" y="1483519"/>
              <a:ext cx="203210" cy="2808288"/>
            </a:xfrm>
            <a:prstGeom prst="leftBrace">
              <a:avLst>
                <a:gd name="adj1" fmla="val 32047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00100" y="3929066"/>
            <a:ext cx="750099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把“大问题”转化为若干个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相似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的“小问题”来求解。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为什么在这里设计单链表的递归算法时</a:t>
            </a:r>
            <a:r>
              <a:rPr lang="zh-CN" altLang="en-US">
                <a:solidFill>
                  <a:srgbClr val="CC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不带头结点？</a:t>
            </a:r>
            <a:endParaRPr lang="zh-CN" altLang="en-US" dirty="0">
              <a:solidFill>
                <a:srgbClr val="CC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66214" y="2285992"/>
            <a:ext cx="69180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714612" y="2500306"/>
            <a:ext cx="4500594" cy="1357322"/>
            <a:chOff x="2786050" y="2500306"/>
            <a:chExt cx="4500594" cy="135732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 bwMode="auto">
            <a:xfrm>
              <a:off x="2786050" y="2928934"/>
              <a:ext cx="4500594" cy="92869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2786050" y="2500306"/>
              <a:ext cx="1285884" cy="714380"/>
              <a:chOff x="2786050" y="2500306"/>
              <a:chExt cx="1285884" cy="714380"/>
            </a:xfrm>
            <a:grpFill/>
          </p:grpSpPr>
          <p:cxnSp>
            <p:nvCxnSpPr>
              <p:cNvPr id="31" name="直接箭头连接符 30"/>
              <p:cNvCxnSpPr/>
              <p:nvPr/>
            </p:nvCxnSpPr>
            <p:spPr bwMode="auto">
              <a:xfrm rot="5400000">
                <a:off x="3071802" y="3000372"/>
                <a:ext cx="357190" cy="71438"/>
              </a:xfrm>
              <a:prstGeom prst="straightConnector1">
                <a:avLst/>
              </a:prstGeom>
              <a:grpFill/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2786050" y="2500306"/>
                <a:ext cx="1285884" cy="40011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&gt;next)</a:t>
                </a:r>
                <a:endPara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 bwMode="auto">
          <a:xfrm>
            <a:off x="1357290" y="2928934"/>
            <a:ext cx="5715040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4535487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 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数据结点个数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28728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71736" y="4033541"/>
            <a:ext cx="14287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&gt;next) 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995341" y="3067051"/>
            <a:ext cx="5862675" cy="504825"/>
            <a:chOff x="995341" y="3067051"/>
            <a:chExt cx="5862675" cy="504825"/>
          </a:xfrm>
        </p:grpSpPr>
        <p:grpSp>
          <p:nvGrpSpPr>
            <p:cNvPr id="5" name="组合 36"/>
            <p:cNvGrpSpPr/>
            <p:nvPr/>
          </p:nvGrpSpPr>
          <p:grpSpPr>
            <a:xfrm>
              <a:off x="1577949" y="3211513"/>
              <a:ext cx="1009650" cy="360363"/>
              <a:chOff x="1577949" y="3211513"/>
              <a:chExt cx="1009650" cy="36036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577949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082774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3017812" y="3211513"/>
              <a:ext cx="1009650" cy="360363"/>
              <a:chOff x="3017812" y="3211513"/>
              <a:chExt cx="1009650" cy="36036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017812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22637" y="3211513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70112" y="3394076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1562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33937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530699" y="3068638"/>
              <a:ext cx="7207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...</a:t>
              </a:r>
              <a:endParaRPr lang="en-US" altLang="zh-CN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174" y="3427413"/>
              <a:ext cx="358775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95341" y="3067051"/>
              <a:ext cx="361949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39"/>
            <p:cNvGrpSpPr/>
            <p:nvPr/>
          </p:nvGrpSpPr>
          <p:grpSpPr>
            <a:xfrm>
              <a:off x="5680049" y="3205169"/>
              <a:ext cx="1177967" cy="360363"/>
              <a:chOff x="5680049" y="3205169"/>
              <a:chExt cx="1177967" cy="36036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680049" y="3205169"/>
                <a:ext cx="504825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166214" y="3205169"/>
                <a:ext cx="69180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lnSpc>
                    <a:spcPts val="2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endParaRPr lang="en-US" altLang="zh-CN" sz="20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71472" y="824195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i="1" dirty="0">
                <a:solidFill>
                  <a:srgbClr val="0000FF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solidFill>
                  <a:srgbClr val="0000FF"/>
                </a:solidFill>
              </a:rPr>
              <a:t>L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为单链表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中数据结点个数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42873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空单链表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的数据结点个数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643438" y="1500174"/>
            <a:ext cx="714380" cy="285752"/>
          </a:xfrm>
          <a:prstGeom prst="rightArrow">
            <a:avLst/>
          </a:prstGeom>
          <a:solidFill>
            <a:srgbClr val="99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142873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)=0	 </a:t>
            </a:r>
            <a:r>
              <a:rPr lang="zh-CN" altLang="en-US" sz="2000" dirty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33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472" y="2038641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对于非空单链表：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1670" y="400050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000496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+  1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77588" y="3000372"/>
            <a:ext cx="1285884" cy="7143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857224" y="4630994"/>
            <a:ext cx="4968875" cy="1603340"/>
            <a:chOff x="857224" y="4630994"/>
            <a:chExt cx="4968875" cy="160334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857224" y="4630994"/>
              <a:ext cx="2601904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递归模型如下：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Text Box 4" descr="羊皮纸"/>
            <p:cNvSpPr txBox="1">
              <a:spLocks noChangeArrowheads="1"/>
            </p:cNvSpPr>
            <p:nvPr/>
          </p:nvSpPr>
          <p:spPr bwMode="auto">
            <a:xfrm>
              <a:off x="1001687" y="5210432"/>
              <a:ext cx="4824412" cy="10239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0000" tIns="108000" bIns="1440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)=0		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=NULL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&gt;next)+1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19" grpId="0"/>
      <p:bldP spid="20" grpId="0"/>
      <p:bldP spid="23" grpId="0"/>
      <p:bldP spid="24" grpId="0"/>
      <p:bldP spid="25" grpId="0" animBg="1"/>
      <p:bldP spid="25" grpId="1" animBg="1"/>
      <p:bldP spid="26" grpId="0"/>
      <p:bldP spid="27" grpId="0"/>
      <p:bldP spid="36" grpId="0"/>
      <p:bldP spid="36" grpId="1"/>
      <p:bldP spid="38" grpId="0"/>
      <p:bldP spid="44" grpId="0" animBg="1"/>
      <p:bldP spid="44" grpId="1" animBg="1"/>
      <p:bldP spid="4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2910" y="538443"/>
            <a:ext cx="59293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求单链表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中数据结点个数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递归算法如下：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5786" y="1428736"/>
            <a:ext cx="5786478" cy="2064769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 eaLnBrk="1" hangingPunct="1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if (L==NULL)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 0;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else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(L-&gt;next)+1;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57422" y="142852"/>
            <a:ext cx="342902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不带头结点单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614346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正向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86314" y="642918"/>
            <a:ext cx="35719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反向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所有结点值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20759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25584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660622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165447" y="2205951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22859" y="2199607"/>
            <a:ext cx="504825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12922" y="2388514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3454372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676747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173509" y="2063076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...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1984" y="2421851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00034" y="2061489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15"/>
          <p:cNvSpPr/>
          <p:nvPr/>
        </p:nvSpPr>
        <p:spPr bwMode="auto">
          <a:xfrm rot="5400000">
            <a:off x="3611535" y="-114972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64347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大问题，输出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25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25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endParaRPr lang="zh-CN" altLang="en-US" sz="2200" i="1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143536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&gt;next)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小问题，输出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baseline="-25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endParaRPr lang="zh-CN" altLang="en-US" sz="2200" i="1" baseline="-25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18"/>
          <p:cNvSpPr/>
          <p:nvPr/>
        </p:nvSpPr>
        <p:spPr bwMode="auto">
          <a:xfrm rot="16200000">
            <a:off x="4180648" y="1397134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09024" y="2199607"/>
            <a:ext cx="69180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910" y="3741011"/>
            <a:ext cx="528641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&gt;next)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已求解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输出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</a:t>
            </a:r>
            <a:r>
              <a:rPr lang="en-US" altLang="zh-CN">
                <a:latin typeface="+mj-ea"/>
                <a:ea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&gt;data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；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&gt;next);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3798952"/>
            <a:ext cx="5286412" cy="113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&gt;next)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已求解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&gt;next);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输出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</a:t>
            </a:r>
            <a:r>
              <a:rPr lang="en-US" altLang="zh-CN">
                <a:latin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&gt;data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；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71490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大问题，输出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1</a:t>
            </a:r>
            <a:endParaRPr lang="zh-CN" altLang="en-US" sz="2200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42928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&gt;next)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小问题，输出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200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endParaRPr lang="zh-CN" altLang="en-US" sz="2200" i="1" baseline="-25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</a:fld>
            <a:r>
              <a:rPr lang="en-US" altLang="zh-CN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7" grpId="0"/>
      <p:bldP spid="37" grpId="1"/>
      <p:bldP spid="39" grpId="0"/>
      <p:bldP spid="39" grpId="1"/>
      <p:bldP spid="40" grpId="0" animBg="1"/>
      <p:bldP spid="42" grpId="0"/>
      <p:bldP spid="42" grpId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4955</Words>
  <Application>WPS 演示</Application>
  <PresentationFormat>全屏显示(4:3)</PresentationFormat>
  <Paragraphs>506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楷体_GB2312</vt:lpstr>
      <vt:lpstr>楷体</vt:lpstr>
      <vt:lpstr>隶书</vt:lpstr>
      <vt:lpstr>微软雅黑</vt:lpstr>
      <vt:lpstr>Wingdings</vt:lpstr>
      <vt:lpstr>Symbol</vt:lpstr>
      <vt:lpstr>Consolas</vt:lpstr>
      <vt:lpstr>Symbol</vt:lpstr>
      <vt:lpstr>Calibri</vt:lpstr>
      <vt:lpstr>Arial Unicode MS</vt:lpstr>
      <vt:lpstr>新宋体</vt:lpstr>
      <vt:lpstr>Verdana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474</cp:revision>
  <dcterms:created xsi:type="dcterms:W3CDTF">2005-02-07T01:01:00Z</dcterms:created>
  <dcterms:modified xsi:type="dcterms:W3CDTF">2018-10-29T07:18:46Z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