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8"/>
  </p:notesMasterIdLst>
  <p:sldIdLst>
    <p:sldId id="295" r:id="rId2"/>
    <p:sldId id="404" r:id="rId3"/>
    <p:sldId id="411" r:id="rId4"/>
    <p:sldId id="412" r:id="rId5"/>
    <p:sldId id="403" r:id="rId6"/>
    <p:sldId id="413" r:id="rId7"/>
    <p:sldId id="414" r:id="rId8"/>
    <p:sldId id="405" r:id="rId9"/>
    <p:sldId id="415" r:id="rId10"/>
    <p:sldId id="417" r:id="rId11"/>
    <p:sldId id="416" r:id="rId12"/>
    <p:sldId id="418" r:id="rId13"/>
    <p:sldId id="420" r:id="rId14"/>
    <p:sldId id="421" r:id="rId15"/>
    <p:sldId id="419" r:id="rId16"/>
    <p:sldId id="422" r:id="rId17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6600CC"/>
    <a:srgbClr val="0033CC"/>
    <a:srgbClr val="000000"/>
    <a:srgbClr val="669900"/>
    <a:srgbClr val="FF3300"/>
    <a:srgbClr val="808000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4581" autoAdjust="0"/>
  </p:normalViewPr>
  <p:slideViewPr>
    <p:cSldViewPr>
      <p:cViewPr varScale="1">
        <p:scale>
          <a:sx n="69" d="100"/>
          <a:sy n="69" d="100"/>
        </p:scale>
        <p:origin x="14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754-95A5-4CAA-868A-E72F053637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8F08-44BF-4642-A499-5689B8C372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DFA0-0457-4024-9E69-BF8CD5EB98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2CA-D34A-40E3-AFE0-26915C4FE1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E54D-1897-4669-84E7-A56C8EBBAB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A8-3A22-4C70-A2DB-AF31AD5E89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21CE-6942-4A43-A0A0-A8C59F9560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865-7BA5-48C5-94C2-CF738209C4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/>
              <a:t>/16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3F2697D7-8B65-4AA7-87D1-E0BE5D0914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99BF-7BD1-46F9-A3C3-BD773687F5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4371-229B-4F0D-9E69-97C7B50F0F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357422" y="285728"/>
            <a:ext cx="2857520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5</a:t>
            </a:r>
            <a:r>
              <a:rPr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章小结</a:t>
            </a:r>
            <a:r>
              <a:rPr lang="zh-CN" altLang="en-US" sz="40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785786" y="2005083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836617" y="2055627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7356" y="2095492"/>
            <a:ext cx="2571768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递归基础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1928794" y="3047998"/>
            <a:ext cx="4786346" cy="4696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 一个递归模型由哪两部分构成？</a:t>
            </a:r>
            <a:endParaRPr lang="en-US" altLang="zh-CN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571736" y="3810004"/>
            <a:ext cx="5137602" cy="1756284"/>
            <a:chOff x="2571736" y="2857502"/>
            <a:chExt cx="5137602" cy="1317213"/>
          </a:xfrm>
        </p:grpSpPr>
        <p:sp>
          <p:nvSpPr>
            <p:cNvPr id="25" name="下箭头 24"/>
            <p:cNvSpPr/>
            <p:nvPr/>
          </p:nvSpPr>
          <p:spPr>
            <a:xfrm>
              <a:off x="4214810" y="2857502"/>
              <a:ext cx="214314" cy="35719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71736" y="3357568"/>
              <a:ext cx="5137602" cy="817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buBlip>
                  <a:blip r:embed="rId5"/>
                </a:buBlip>
              </a:pPr>
              <a:r>
                <a:rPr lang="zh-CN" altLang="en-US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递归出口</a:t>
              </a:r>
              <a:r>
                <a:rPr lang="en-US" altLang="zh-CN">
                  <a:solidFill>
                    <a:srgbClr val="0000FF"/>
                  </a:solidFill>
                  <a:latin typeface="宋体"/>
                  <a:ea typeface="宋体"/>
                </a:rPr>
                <a:t>―</a:t>
              </a:r>
              <a:r>
                <a:rPr lang="zh-CN" altLang="en-US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确定递归结束情况</a:t>
              </a:r>
              <a:endParaRPr lang="en-US" altLang="zh-CN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  <a:p>
              <a:pPr marL="342900" indent="-342900" algn="l">
                <a:buBlip>
                  <a:blip r:embed="rId5"/>
                </a:buBlip>
              </a:pPr>
              <a:r>
                <a:rPr lang="zh-CN" altLang="en-US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递归体</a:t>
              </a:r>
              <a:r>
                <a:rPr lang="en-US" altLang="zh-CN">
                  <a:solidFill>
                    <a:srgbClr val="0000FF"/>
                  </a:solidFill>
                  <a:latin typeface="宋体"/>
                  <a:ea typeface="宋体"/>
                </a:rPr>
                <a:t>―</a:t>
              </a:r>
              <a:r>
                <a:rPr lang="zh-CN" altLang="en-US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确定大小问题的求解情况</a:t>
              </a: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/>
              <a:t>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85721" y="285728"/>
            <a:ext cx="7572427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假设</a:t>
            </a:r>
            <a:r>
              <a:rPr kumimoji="1" lang="en-US" altLang="zh-CN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>
                <a:solidFill>
                  <a:srgbClr val="FF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1)</a:t>
            </a: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可求，对于</a:t>
            </a:r>
            <a:r>
              <a:rPr kumimoji="1"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位置，可以取</a:t>
            </a:r>
            <a:r>
              <a:rPr kumimoji="1"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[0..</a:t>
            </a:r>
            <a:r>
              <a:rPr kumimoji="1"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任何元素值，再组合</a:t>
            </a:r>
            <a:r>
              <a:rPr kumimoji="1" lang="en-US" altLang="zh-CN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-1)</a:t>
            </a: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，则得到</a:t>
            </a:r>
            <a:r>
              <a:rPr kumimoji="1" lang="en-US" altLang="zh-CN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f(a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。      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5" name="Text Box 7" descr="羊皮纸"/>
          <p:cNvSpPr txBox="1">
            <a:spLocks noChangeArrowheads="1"/>
          </p:cNvSpPr>
          <p:nvPr/>
        </p:nvSpPr>
        <p:spPr bwMode="auto">
          <a:xfrm>
            <a:off x="714348" y="4095755"/>
            <a:ext cx="8072494" cy="140920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216000" tIns="108000" bIns="108000">
            <a:spAutoFit/>
          </a:bodyPr>
          <a:lstStyle/>
          <a:p>
            <a:pPr algn="l"/>
            <a:r>
              <a:rPr kumimoji="1" lang="en-US" altLang="zh-CN" sz="1800" i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1800" i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1800" i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1800" i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 </a:t>
            </a:r>
            <a:r>
              <a:rPr kumimoji="1" lang="en-US" altLang="zh-CN" sz="1800">
                <a:solidFill>
                  <a:srgbClr val="FFC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</a:t>
            </a:r>
            <a:r>
              <a:rPr kumimoji="1" lang="en-US" altLang="zh-CN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kumimoji="1" lang="zh-CN" altLang="en-US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</a:t>
            </a:r>
            <a:r>
              <a:rPr kumimoji="1" lang="en-US" altLang="zh-CN" sz="1800" i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		                 </a:t>
            </a:r>
            <a:r>
              <a:rPr kumimoji="1" lang="zh-CN" altLang="en-US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</a:t>
            </a:r>
            <a:r>
              <a:rPr kumimoji="1" lang="en-US" altLang="zh-CN" sz="1800" i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=0</a:t>
            </a:r>
            <a:r>
              <a:rPr kumimoji="1" lang="zh-CN" altLang="en-US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</a:t>
            </a:r>
            <a:r>
              <a:rPr kumimoji="1" lang="en-US" altLang="zh-CN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zh-CN" altLang="en-US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一个元素的全排列</a:t>
            </a:r>
            <a:r>
              <a:rPr kumimoji="1" lang="en-US" altLang="zh-CN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kumimoji="1" lang="zh-CN" altLang="en-US" sz="180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1800" i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1800" i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1800" i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1800" i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 </a:t>
            </a:r>
            <a:r>
              <a:rPr lang="en-US" altLang="zh-CN" sz="1800">
                <a:solidFill>
                  <a:srgbClr val="FFC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</a:t>
            </a:r>
            <a:r>
              <a:rPr lang="en-US" altLang="zh-CN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kumimoji="1" lang="en-US" altLang="zh-CN" sz="1800" i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1800" i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位置取</a:t>
            </a:r>
            <a:r>
              <a:rPr kumimoji="1" lang="en-US" altLang="zh-CN" sz="1800" i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[0..</a:t>
            </a:r>
            <a:r>
              <a:rPr kumimoji="1" lang="en-US" altLang="zh-CN" sz="1800" i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任何之值，</a:t>
            </a:r>
            <a:r>
              <a:rPr kumimoji="1" lang="en-US" altLang="zh-CN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其他情况</a:t>
            </a:r>
          </a:p>
          <a:p>
            <a:pPr algn="l"/>
            <a:r>
              <a:rPr kumimoji="1" lang="zh-CN" altLang="en-US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 并组合</a:t>
            </a:r>
            <a:r>
              <a:rPr kumimoji="1" lang="en-US" altLang="zh-CN" sz="1800" i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1800" i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1800" i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1800" i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-1)</a:t>
            </a:r>
            <a:r>
              <a:rPr kumimoji="1" lang="zh-CN" altLang="en-US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的结果</a:t>
            </a:r>
            <a:r>
              <a:rPr kumimoji="1" lang="en-US" altLang="zh-CN" sz="180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lang="en-US" altLang="zh-CN" sz="180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714876" y="1523987"/>
            <a:ext cx="4000528" cy="1261884"/>
            <a:chOff x="4714876" y="1142990"/>
            <a:chExt cx="4000528" cy="946413"/>
          </a:xfrm>
        </p:grpSpPr>
        <p:sp>
          <p:nvSpPr>
            <p:cNvPr id="6" name="Line 8"/>
            <p:cNvSpPr>
              <a:spLocks noChangeShapeType="1"/>
            </p:cNvSpPr>
            <p:nvPr/>
          </p:nvSpPr>
          <p:spPr bwMode="auto">
            <a:xfrm flipV="1">
              <a:off x="4714876" y="1500179"/>
              <a:ext cx="500066" cy="36194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 type="stealth" w="lg" len="lg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5143504" y="1142990"/>
              <a:ext cx="3571900" cy="946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此位置可以取</a:t>
              </a:r>
              <a:r>
                <a:rPr lang="en-US" altLang="zh-CN" sz="20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[0]</a:t>
              </a:r>
              <a:r>
                <a:rPr lang="zh-CN" altLang="en-US" sz="2000">
                  <a:solidFill>
                    <a:srgbClr val="0000FF"/>
                  </a:solidFill>
                  <a:latin typeface="宋体"/>
                  <a:ea typeface="宋体"/>
                  <a:cs typeface="Times New Roman" pitchFamily="18" charset="0"/>
                </a:rPr>
                <a:t>～</a:t>
              </a:r>
              <a:r>
                <a:rPr lang="en-US" altLang="zh-CN" sz="20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k</a:t>
              </a:r>
              <a:r>
                <a:rPr lang="en-US" altLang="zh-CN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]</a:t>
              </a: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中任何值，但不重复！</a:t>
              </a:r>
              <a:endPara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endParaRPr>
            </a:p>
            <a:p>
              <a:pPr algn="l">
                <a:spcBef>
                  <a:spcPct val="50000"/>
                </a:spcBef>
              </a:pP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采用循环</a:t>
              </a:r>
              <a:r>
                <a:rPr lang="en-US" altLang="zh-CN" sz="20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i</a:t>
              </a: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：</a:t>
              </a:r>
              <a:r>
                <a:rPr lang="en-US" altLang="zh-CN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0</a:t>
              </a:r>
              <a:r>
                <a:rPr lang="zh-CN" altLang="en-US" sz="2000">
                  <a:solidFill>
                    <a:srgbClr val="0000FF"/>
                  </a:solidFill>
                  <a:latin typeface="宋体"/>
                  <a:ea typeface="宋体"/>
                  <a:cs typeface="Times New Roman" pitchFamily="18" charset="0"/>
                  <a:sym typeface="Symbol" pitchFamily="18" charset="2"/>
                </a:rPr>
                <a:t>～</a:t>
              </a:r>
              <a:r>
                <a:rPr lang="en-US" altLang="zh-CN" sz="2000" i="1">
                  <a:solidFill>
                    <a:srgbClr val="0000FF"/>
                  </a:solidFill>
                  <a:ea typeface="宋体"/>
                  <a:cs typeface="Times New Roman" pitchFamily="18" charset="0"/>
                  <a:sym typeface="Symbol" pitchFamily="18" charset="2"/>
                </a:rPr>
                <a:t>k</a:t>
              </a:r>
              <a:r>
                <a:rPr lang="zh-CN" altLang="en-US" sz="2000">
                  <a:solidFill>
                    <a:srgbClr val="0000FF"/>
                  </a:solidFill>
                  <a:ea typeface="宋体"/>
                  <a:cs typeface="Times New Roman" pitchFamily="18" charset="0"/>
                  <a:sym typeface="Symbol" pitchFamily="18" charset="2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ea typeface="宋体"/>
                  <a:cs typeface="Times New Roman" pitchFamily="18" charset="0"/>
                  <a:sym typeface="Symbol" pitchFamily="18" charset="2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ea typeface="宋体"/>
                  <a:cs typeface="Times New Roman" pitchFamily="18" charset="0"/>
                  <a:sym typeface="Symbol" pitchFamily="18" charset="2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ea typeface="宋体"/>
                  <a:cs typeface="Times New Roman" pitchFamily="18" charset="0"/>
                  <a:sym typeface="Symbol" pitchFamily="18" charset="2"/>
                </a:rPr>
                <a:t>i</a:t>
              </a:r>
              <a:r>
                <a:rPr lang="en-US" altLang="zh-CN" sz="2000">
                  <a:solidFill>
                    <a:srgbClr val="0000FF"/>
                  </a:solidFill>
                  <a:ea typeface="宋体"/>
                  <a:cs typeface="Times New Roman" pitchFamily="18" charset="0"/>
                  <a:sym typeface="Symbol" pitchFamily="18" charset="2"/>
                </a:rPr>
                <a:t>]</a:t>
              </a:r>
              <a:r>
                <a:rPr lang="en-US" altLang="zh-CN" sz="2000">
                  <a:solidFill>
                    <a:srgbClr val="FF00FF"/>
                  </a:solidFill>
                  <a:ea typeface="宋体"/>
                  <a:cs typeface="Times New Roman" pitchFamily="18" charset="0"/>
                  <a:sym typeface="Wingdings"/>
                </a:rPr>
                <a:t></a:t>
              </a:r>
              <a:r>
                <a:rPr lang="en-US" altLang="zh-CN" sz="2000" i="1">
                  <a:solidFill>
                    <a:srgbClr val="0000FF"/>
                  </a:solidFill>
                  <a:ea typeface="宋体"/>
                  <a:cs typeface="Times New Roman" pitchFamily="18" charset="0"/>
                  <a:sym typeface="Wingdings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ea typeface="宋体"/>
                  <a:cs typeface="Times New Roman" pitchFamily="18" charset="0"/>
                  <a:sym typeface="Wingdings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ea typeface="宋体"/>
                  <a:cs typeface="Times New Roman" pitchFamily="18" charset="0"/>
                  <a:sym typeface="Wingdings"/>
                </a:rPr>
                <a:t>k</a:t>
              </a:r>
              <a:r>
                <a:rPr lang="en-US" altLang="zh-CN" sz="2000">
                  <a:solidFill>
                    <a:srgbClr val="0000FF"/>
                  </a:solidFill>
                  <a:ea typeface="宋体"/>
                  <a:cs typeface="Times New Roman" pitchFamily="18" charset="0"/>
                  <a:sym typeface="Wingdings"/>
                </a:rPr>
                <a:t>]</a:t>
              </a:r>
              <a:endPara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14414" y="2381243"/>
            <a:ext cx="4143404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i="1">
                <a:solidFill>
                  <a:srgbClr val="0000FF"/>
                </a:solidFill>
              </a:rPr>
              <a:t>a</a:t>
            </a:r>
            <a:r>
              <a:rPr lang="en-US" altLang="zh-CN" sz="2200">
                <a:solidFill>
                  <a:srgbClr val="0000FF"/>
                </a:solidFill>
              </a:rPr>
              <a:t>[0]    </a:t>
            </a:r>
            <a:r>
              <a:rPr lang="en-US" altLang="zh-CN" sz="2200" i="1">
                <a:solidFill>
                  <a:srgbClr val="0000FF"/>
                </a:solidFill>
              </a:rPr>
              <a:t>a</a:t>
            </a:r>
            <a:r>
              <a:rPr lang="en-US" altLang="zh-CN" sz="2200">
                <a:solidFill>
                  <a:srgbClr val="0000FF"/>
                </a:solidFill>
              </a:rPr>
              <a:t>[1]     </a:t>
            </a:r>
            <a:r>
              <a:rPr lang="en-US" altLang="zh-CN" sz="2200">
                <a:solidFill>
                  <a:srgbClr val="0000FF"/>
                </a:solidFill>
                <a:latin typeface="宋体"/>
                <a:ea typeface="宋体"/>
              </a:rPr>
              <a:t>… </a:t>
            </a:r>
            <a:r>
              <a:rPr lang="en-US" altLang="zh-CN" sz="2200" i="1">
                <a:solidFill>
                  <a:srgbClr val="0000FF"/>
                </a:solidFill>
                <a:ea typeface="宋体"/>
                <a:cs typeface="Times New Roman" pitchFamily="18" charset="0"/>
              </a:rPr>
              <a:t> a</a:t>
            </a:r>
            <a:r>
              <a:rPr lang="en-US" altLang="zh-CN" sz="2200">
                <a:solidFill>
                  <a:srgbClr val="0000FF"/>
                </a:solidFill>
                <a:ea typeface="宋体"/>
                <a:cs typeface="Times New Roman" pitchFamily="18" charset="0"/>
              </a:rPr>
              <a:t>[</a:t>
            </a:r>
            <a:r>
              <a:rPr lang="en-US" altLang="zh-CN" sz="2200" i="1">
                <a:solidFill>
                  <a:srgbClr val="0000FF"/>
                </a:solidFill>
                <a:ea typeface="宋体"/>
                <a:cs typeface="Times New Roman" pitchFamily="18" charset="0"/>
              </a:rPr>
              <a:t>k</a:t>
            </a:r>
            <a:r>
              <a:rPr lang="en-US" altLang="zh-CN" sz="2200">
                <a:solidFill>
                  <a:srgbClr val="0000FF"/>
                </a:solidFill>
                <a:ea typeface="宋体"/>
                <a:cs typeface="Times New Roman" pitchFamily="18" charset="0"/>
              </a:rPr>
              <a:t>-1]     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/>
                <a:cs typeface="Times New Roman" pitchFamily="18" charset="0"/>
              </a:rPr>
              <a:t>a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/>
                <a:cs typeface="Times New Roman" pitchFamily="18" charset="0"/>
              </a:rPr>
              <a:t>[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/>
                <a:cs typeface="Times New Roman" pitchFamily="18" charset="0"/>
              </a:rPr>
              <a:t>k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/>
                <a:cs typeface="Times New Roman" pitchFamily="18" charset="0"/>
              </a:rPr>
              <a:t>]</a:t>
            </a:r>
            <a:r>
              <a:rPr lang="en-US" altLang="zh-CN" sz="220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altLang="zh-CN" sz="2200">
                <a:solidFill>
                  <a:srgbClr val="0000FF"/>
                </a:solidFill>
              </a:rPr>
              <a:t>   </a:t>
            </a:r>
            <a:endParaRPr lang="zh-CN" altLang="en-US" sz="2200">
              <a:solidFill>
                <a:srgbClr val="0000FF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571604" y="1523987"/>
            <a:ext cx="2214578" cy="955504"/>
            <a:chOff x="1571604" y="1142990"/>
            <a:chExt cx="2214578" cy="716628"/>
          </a:xfrm>
        </p:grpSpPr>
        <p:sp>
          <p:nvSpPr>
            <p:cNvPr id="11" name="左大括号 10"/>
            <p:cNvSpPr/>
            <p:nvPr/>
          </p:nvSpPr>
          <p:spPr>
            <a:xfrm rot="5400000">
              <a:off x="2534893" y="608329"/>
              <a:ext cx="288000" cy="2214578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28794" y="1142990"/>
              <a:ext cx="185738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2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000" i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z="2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i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zh-CN" altLang="en-US" sz="2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i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2000">
                  <a:solidFill>
                    <a:srgbClr val="FF00FF"/>
                  </a:solidFill>
                  <a:latin typeface="+mj-ea"/>
                  <a:cs typeface="Times New Roman" pitchFamily="18" charset="0"/>
                </a:rPr>
                <a:t>-</a:t>
              </a:r>
              <a:r>
                <a:rPr lang="en-US" altLang="zh-CN" sz="2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1)</a:t>
              </a:r>
              <a:endParaRPr lang="zh-CN" altLang="en-US" sz="2000">
                <a:solidFill>
                  <a:srgbClr val="FF00FF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643041" y="3047996"/>
            <a:ext cx="3071836" cy="811889"/>
            <a:chOff x="1643041" y="2285998"/>
            <a:chExt cx="3071836" cy="608917"/>
          </a:xfrm>
        </p:grpSpPr>
        <p:sp>
          <p:nvSpPr>
            <p:cNvPr id="13" name="左大括号 12"/>
            <p:cNvSpPr/>
            <p:nvPr/>
          </p:nvSpPr>
          <p:spPr>
            <a:xfrm rot="16200000">
              <a:off x="3034959" y="894080"/>
              <a:ext cx="288000" cy="3071836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28860" y="2571750"/>
              <a:ext cx="150019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2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000" i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z="2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i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zh-CN" altLang="en-US" sz="2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i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2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)</a:t>
              </a:r>
              <a:endParaRPr lang="zh-CN" altLang="en-US" sz="2000">
                <a:solidFill>
                  <a:srgbClr val="FF00FF"/>
                </a:solidFill>
              </a:endParaRP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10</a:t>
            </a:fld>
            <a:r>
              <a:rPr lang="en-US" altLang="zh-CN"/>
              <a:t>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 descr="羊皮纸"/>
          <p:cNvSpPr txBox="1">
            <a:spLocks noChangeArrowheads="1"/>
          </p:cNvSpPr>
          <p:nvPr/>
        </p:nvSpPr>
        <p:spPr bwMode="auto">
          <a:xfrm>
            <a:off x="179388" y="285729"/>
            <a:ext cx="4106860" cy="4708981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perm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(int a[]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n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k)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int  i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if  (k==0)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     for (j=0;j&lt;n;j++)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printf("%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a[j]);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printf("\n");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else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{     for (i=0;i&lt;=k;i++)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{     swap(a[k]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a[i]);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</a:t>
            </a:r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perm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k-1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swap(a[k]</a:t>
            </a:r>
            <a:r>
              <a:rPr kumimoji="1"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a[i]);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}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</a:p>
        </p:txBody>
      </p:sp>
      <p:sp>
        <p:nvSpPr>
          <p:cNvPr id="4" name="Text Box 5" descr="新闻纸"/>
          <p:cNvSpPr txBox="1">
            <a:spLocks noChangeArrowheads="1"/>
          </p:cNvSpPr>
          <p:nvPr/>
        </p:nvSpPr>
        <p:spPr bwMode="auto">
          <a:xfrm>
            <a:off x="4833962" y="732364"/>
            <a:ext cx="3095625" cy="16312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main()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int n=3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k=2;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int a[]={1,2,3};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perm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429125" y="2476493"/>
            <a:ext cx="2012953" cy="3212598"/>
            <a:chOff x="4857752" y="1577956"/>
            <a:chExt cx="2012953" cy="2409448"/>
          </a:xfrm>
        </p:grpSpPr>
        <p:sp>
          <p:nvSpPr>
            <p:cNvPr id="5" name="Text Box 6" descr="蓝色面巾纸"/>
            <p:cNvSpPr txBox="1">
              <a:spLocks noChangeArrowheads="1"/>
            </p:cNvSpPr>
            <p:nvPr/>
          </p:nvSpPr>
          <p:spPr bwMode="auto">
            <a:xfrm>
              <a:off x="5286380" y="2000246"/>
              <a:ext cx="1584325" cy="198715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tIns="108000" bIns="108000">
              <a:spAutoFit/>
            </a:bodyPr>
            <a:lstStyle/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输出结果：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231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321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312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132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213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123</a:t>
              </a:r>
            </a:p>
          </p:txBody>
        </p:sp>
        <p:sp>
          <p:nvSpPr>
            <p:cNvPr id="6" name="左弧形箭头 5"/>
            <p:cNvSpPr/>
            <p:nvPr/>
          </p:nvSpPr>
          <p:spPr>
            <a:xfrm>
              <a:off x="4857752" y="1577956"/>
              <a:ext cx="357190" cy="785818"/>
            </a:xfrm>
            <a:prstGeom prst="curvedRightArrow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/>
              <a:t>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8"/>
          <p:cNvSpPr>
            <a:spLocks noChangeAspect="1" noChangeArrowheads="1"/>
          </p:cNvSpPr>
          <p:nvPr/>
        </p:nvSpPr>
        <p:spPr bwMode="auto">
          <a:xfrm>
            <a:off x="500034" y="476229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Oval 9"/>
          <p:cNvSpPr>
            <a:spLocks noChangeAspect="1" noChangeArrowheads="1"/>
          </p:cNvSpPr>
          <p:nvPr/>
        </p:nvSpPr>
        <p:spPr bwMode="auto">
          <a:xfrm>
            <a:off x="550865" y="526773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604" y="566638"/>
            <a:ext cx="464347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递归函数设计中几个问题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2976" y="1333486"/>
            <a:ext cx="6929486" cy="4985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  递归函数中的引用形参可以用全局变量代替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1538" y="2000240"/>
            <a:ext cx="3000396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例如，求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1+2+</a:t>
            </a:r>
            <a:r>
              <a:rPr lang="en-US" altLang="zh-CN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…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endParaRPr lang="zh-CN" altLang="en-US" i="1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7290" y="2762246"/>
            <a:ext cx="4929222" cy="263149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add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(int n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&amp;s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   </a:t>
            </a:r>
            <a:r>
              <a:rPr lang="en-US" altLang="zh-CN" sz="200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//s=1+2+</a:t>
            </a:r>
            <a:r>
              <a:rPr lang="en-US" altLang="zh-CN" sz="200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Times New Roman" pitchFamily="18" charset="0"/>
              </a:rPr>
              <a:t>…</a:t>
            </a:r>
            <a:r>
              <a:rPr lang="en-US" altLang="zh-CN" sz="200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</a:t>
            </a:r>
            <a:r>
              <a:rPr lang="en-US" altLang="zh-CN" sz="2000" i="1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endParaRPr lang="en-US" altLang="zh-CN" sz="2000">
              <a:solidFill>
                <a:srgbClr val="66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int s1;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if (n==1)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s=1;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else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{	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add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(n-1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s1);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s=s1+n;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/>
              <a:t>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71481"/>
            <a:ext cx="3500462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可以用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全局变量代替：</a:t>
            </a:r>
            <a:endParaRPr lang="zh-CN" altLang="en-US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238236"/>
            <a:ext cx="6858048" cy="309715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80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pt-BR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s</a:t>
            </a:r>
            <a:r>
              <a:rPr lang="pt-BR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=0;		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全局变量</a:t>
            </a:r>
            <a:endParaRPr lang="pt-BR" altLang="zh-CN" sz="200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add</a:t>
            </a:r>
            <a:r>
              <a:rPr lang="pt-BR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pt-BR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(int n)    </a:t>
            </a:r>
            <a:r>
              <a:rPr lang="pt-BR" altLang="zh-CN" sz="200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理解为</a:t>
            </a:r>
            <a:r>
              <a:rPr lang="en-US" altLang="zh-CN" sz="200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lang="pt-BR" altLang="zh-CN" sz="200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00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与</a:t>
            </a:r>
            <a:r>
              <a:rPr lang="en-US" altLang="zh-CN" sz="200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add(n)</a:t>
            </a:r>
            <a:r>
              <a:rPr lang="zh-CN" altLang="en-US" sz="200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绑定，</a:t>
            </a:r>
            <a:r>
              <a:rPr lang="en-US" altLang="zh-CN" sz="200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s=1+2+</a:t>
            </a:r>
            <a:r>
              <a:rPr lang="en-US" altLang="zh-CN" sz="200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Times New Roman" pitchFamily="18" charset="0"/>
              </a:rPr>
              <a:t>…</a:t>
            </a:r>
            <a:r>
              <a:rPr lang="en-US" altLang="zh-CN" sz="200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</a:t>
            </a:r>
            <a:r>
              <a:rPr lang="en-US" altLang="zh-CN" sz="2000" i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endParaRPr lang="pt-BR" altLang="zh-CN" sz="200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if (n==1)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pt-BR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pt-BR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=1;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else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	</a:t>
            </a:r>
            <a:r>
              <a:rPr lang="pt-BR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add1</a:t>
            </a:r>
            <a:r>
              <a:rPr lang="pt-BR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(n-1);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pt-BR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pt-BR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+=n;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13</a:t>
            </a:fld>
            <a:r>
              <a:rPr lang="en-US" altLang="zh-CN"/>
              <a:t>/16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956951"/>
            <a:ext cx="8286808" cy="4985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  递归函数中的非引用形参作为状态变量，可以自动回溯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571605" y="1817219"/>
            <a:ext cx="2893313" cy="2843724"/>
            <a:chOff x="1643042" y="1071552"/>
            <a:chExt cx="2893313" cy="2132793"/>
          </a:xfrm>
        </p:grpSpPr>
        <p:grpSp>
          <p:nvGrpSpPr>
            <p:cNvPr id="8" name="组合 7"/>
            <p:cNvGrpSpPr/>
            <p:nvPr/>
          </p:nvGrpSpPr>
          <p:grpSpPr>
            <a:xfrm>
              <a:off x="1643042" y="2368461"/>
              <a:ext cx="746476" cy="607360"/>
              <a:chOff x="1428728" y="3107398"/>
              <a:chExt cx="746476" cy="607360"/>
            </a:xfrm>
          </p:grpSpPr>
          <p:sp>
            <p:nvSpPr>
              <p:cNvPr id="9" name="Text Box 12"/>
              <p:cNvSpPr txBox="1">
                <a:spLocks noChangeArrowheads="1"/>
              </p:cNvSpPr>
              <p:nvPr/>
            </p:nvSpPr>
            <p:spPr bwMode="auto">
              <a:xfrm>
                <a:off x="1428728" y="3425216"/>
                <a:ext cx="683138" cy="28954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lnSpc>
                    <a:spcPts val="1800"/>
                  </a:lnSpc>
                  <a:spcBef>
                    <a:spcPts val="0"/>
                  </a:spcBef>
                </a:pPr>
                <a:r>
                  <a:rPr lang="en-US" altLang="zh-CN" sz="18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F(2)</a:t>
                </a:r>
              </a:p>
            </p:txBody>
          </p:sp>
          <p:sp>
            <p:nvSpPr>
              <p:cNvPr id="10" name="Freeform 14"/>
              <p:cNvSpPr>
                <a:spLocks/>
              </p:cNvSpPr>
              <p:nvPr/>
            </p:nvSpPr>
            <p:spPr bwMode="auto">
              <a:xfrm>
                <a:off x="1908283" y="3107398"/>
                <a:ext cx="266921" cy="311032"/>
              </a:xfrm>
              <a:custGeom>
                <a:avLst/>
                <a:gdLst/>
                <a:ahLst/>
                <a:cxnLst>
                  <a:cxn ang="0">
                    <a:pos x="177" y="0"/>
                  </a:cxn>
                  <a:cxn ang="0">
                    <a:pos x="0" y="275"/>
                  </a:cxn>
                </a:cxnLst>
                <a:rect l="0" t="0" r="r" b="b"/>
                <a:pathLst>
                  <a:path w="177" h="275">
                    <a:moveTo>
                      <a:pt x="177" y="0"/>
                    </a:moveTo>
                    <a:lnTo>
                      <a:pt x="0" y="275"/>
                    </a:ln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787638" y="2359413"/>
              <a:ext cx="769096" cy="616408"/>
              <a:chOff x="2573324" y="3098350"/>
              <a:chExt cx="769096" cy="616408"/>
            </a:xfrm>
          </p:grpSpPr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2659282" y="3425216"/>
                <a:ext cx="683138" cy="28954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lnSpc>
                    <a:spcPts val="1800"/>
                  </a:lnSpc>
                  <a:spcBef>
                    <a:spcPts val="0"/>
                  </a:spcBef>
                </a:pPr>
                <a:r>
                  <a:rPr lang="en-US" altLang="zh-CN" sz="18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F(1)</a:t>
                </a:r>
              </a:p>
            </p:txBody>
          </p:sp>
          <p:sp>
            <p:nvSpPr>
              <p:cNvPr id="13" name="Freeform 15"/>
              <p:cNvSpPr>
                <a:spLocks/>
              </p:cNvSpPr>
              <p:nvPr/>
            </p:nvSpPr>
            <p:spPr bwMode="auto">
              <a:xfrm>
                <a:off x="2573324" y="3098350"/>
                <a:ext cx="292558" cy="32008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4" y="283"/>
                  </a:cxn>
                </a:cxnLst>
                <a:rect l="0" t="0" r="r" b="b"/>
                <a:pathLst>
                  <a:path w="194" h="283">
                    <a:moveTo>
                      <a:pt x="0" y="0"/>
                    </a:moveTo>
                    <a:lnTo>
                      <a:pt x="194" y="283"/>
                    </a:ln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255303" y="1716991"/>
              <a:ext cx="785686" cy="642422"/>
              <a:chOff x="2040989" y="2455928"/>
              <a:chExt cx="785686" cy="642422"/>
            </a:xfrm>
          </p:grpSpPr>
          <p:sp>
            <p:nvSpPr>
              <p:cNvPr id="15" name="Text Box 10"/>
              <p:cNvSpPr txBox="1">
                <a:spLocks noChangeArrowheads="1"/>
              </p:cNvSpPr>
              <p:nvPr/>
            </p:nvSpPr>
            <p:spPr bwMode="auto">
              <a:xfrm>
                <a:off x="2040989" y="2808808"/>
                <a:ext cx="683138" cy="28954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lnSpc>
                    <a:spcPts val="1800"/>
                  </a:lnSpc>
                  <a:spcBef>
                    <a:spcPts val="0"/>
                  </a:spcBef>
                </a:pPr>
                <a:r>
                  <a:rPr lang="en-US" altLang="zh-CN" sz="18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F(3)</a:t>
                </a:r>
              </a:p>
            </p:txBody>
          </p:sp>
          <p:sp>
            <p:nvSpPr>
              <p:cNvPr id="16" name="Freeform 21"/>
              <p:cNvSpPr>
                <a:spLocks/>
              </p:cNvSpPr>
              <p:nvPr/>
            </p:nvSpPr>
            <p:spPr bwMode="auto">
              <a:xfrm>
                <a:off x="2499432" y="2455928"/>
                <a:ext cx="327243" cy="350618"/>
              </a:xfrm>
              <a:custGeom>
                <a:avLst/>
                <a:gdLst/>
                <a:ahLst/>
                <a:cxnLst>
                  <a:cxn ang="0">
                    <a:pos x="217" y="0"/>
                  </a:cxn>
                  <a:cxn ang="0">
                    <a:pos x="0" y="310"/>
                  </a:cxn>
                </a:cxnLst>
                <a:rect l="0" t="0" r="r" b="b"/>
                <a:pathLst>
                  <a:path w="217" h="310">
                    <a:moveTo>
                      <a:pt x="217" y="0"/>
                    </a:moveTo>
                    <a:lnTo>
                      <a:pt x="0" y="310"/>
                    </a:ln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3353151" y="1716991"/>
              <a:ext cx="683138" cy="660518"/>
              <a:chOff x="3138837" y="2455928"/>
              <a:chExt cx="683138" cy="660518"/>
            </a:xfrm>
          </p:grpSpPr>
          <p:sp>
            <p:nvSpPr>
              <p:cNvPr id="18" name="Text Box 11"/>
              <p:cNvSpPr txBox="1">
                <a:spLocks noChangeArrowheads="1"/>
              </p:cNvSpPr>
              <p:nvPr/>
            </p:nvSpPr>
            <p:spPr bwMode="auto">
              <a:xfrm>
                <a:off x="3138837" y="2826904"/>
                <a:ext cx="683138" cy="28954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lnSpc>
                    <a:spcPts val="1800"/>
                  </a:lnSpc>
                  <a:spcBef>
                    <a:spcPts val="0"/>
                  </a:spcBef>
                </a:pPr>
                <a:r>
                  <a:rPr lang="en-US" altLang="zh-CN" sz="18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F(2)</a:t>
                </a:r>
              </a:p>
            </p:txBody>
          </p:sp>
          <p:sp>
            <p:nvSpPr>
              <p:cNvPr id="19" name="Freeform 22"/>
              <p:cNvSpPr>
                <a:spLocks/>
              </p:cNvSpPr>
              <p:nvPr/>
            </p:nvSpPr>
            <p:spPr bwMode="auto">
              <a:xfrm>
                <a:off x="3140345" y="2455928"/>
                <a:ext cx="352121" cy="3633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0" y="310"/>
                  </a:cxn>
                </a:cxnLst>
                <a:rect l="0" t="0" r="r" b="b"/>
                <a:pathLst>
                  <a:path w="210" h="310">
                    <a:moveTo>
                      <a:pt x="0" y="0"/>
                    </a:moveTo>
                    <a:lnTo>
                      <a:pt x="210" y="310"/>
                    </a:ln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2838912" y="1433104"/>
              <a:ext cx="683139" cy="28954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ts val="18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F(4)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50273" y="2975821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</a:rPr>
                <a:t>n</a:t>
              </a:r>
              <a:r>
                <a:rPr lang="en-US" altLang="zh-CN" sz="1800">
                  <a:solidFill>
                    <a:srgbClr val="0000FF"/>
                  </a:solidFill>
                </a:rPr>
                <a:t>=1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64719" y="2975821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</a:rPr>
                <a:t>n</a:t>
              </a:r>
              <a:r>
                <a:rPr lang="en-US" altLang="zh-CN" sz="1800">
                  <a:solidFill>
                    <a:srgbClr val="0000FF"/>
                  </a:solidFill>
                </a:rPr>
                <a:t>=1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31235" y="2047127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</a:rPr>
                <a:t>n</a:t>
              </a:r>
              <a:r>
                <a:rPr lang="en-US" altLang="zh-CN" sz="1800">
                  <a:solidFill>
                    <a:srgbClr val="0000FF"/>
                  </a:solidFill>
                </a:rPr>
                <a:t>=2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07727" y="2047127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</a:rPr>
                <a:t>n</a:t>
              </a:r>
              <a:r>
                <a:rPr lang="en-US" altLang="zh-CN" sz="1800">
                  <a:solidFill>
                    <a:srgbClr val="0000FF"/>
                  </a:solidFill>
                </a:rPr>
                <a:t>=1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 rot="5400000" flipH="1" flipV="1">
              <a:off x="2829307" y="1785820"/>
              <a:ext cx="324482" cy="288000"/>
            </a:xfrm>
            <a:prstGeom prst="straightConnector1">
              <a:avLst/>
            </a:prstGeom>
            <a:ln w="28575">
              <a:solidFill>
                <a:srgbClr val="FF00FF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rot="5400000" flipH="1" flipV="1">
              <a:off x="2223225" y="2397080"/>
              <a:ext cx="324482" cy="288000"/>
            </a:xfrm>
            <a:prstGeom prst="straightConnector1">
              <a:avLst/>
            </a:prstGeom>
            <a:ln w="28575">
              <a:solidFill>
                <a:srgbClr val="FF00FF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16200000" flipV="1">
              <a:off x="2917813" y="2388926"/>
              <a:ext cx="281962" cy="286239"/>
            </a:xfrm>
            <a:prstGeom prst="straightConnector1">
              <a:avLst/>
            </a:prstGeom>
            <a:ln w="28575">
              <a:solidFill>
                <a:srgbClr val="FF00FF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rot="16200000" flipV="1">
              <a:off x="3502081" y="1757848"/>
              <a:ext cx="281962" cy="286239"/>
            </a:xfrm>
            <a:prstGeom prst="straightConnector1">
              <a:avLst/>
            </a:prstGeom>
            <a:ln w="28575">
              <a:solidFill>
                <a:srgbClr val="FF00FF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28926" y="1071552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</a:rPr>
                <a:t>n</a:t>
              </a:r>
              <a:r>
                <a:rPr lang="en-US" altLang="zh-CN" sz="1800">
                  <a:solidFill>
                    <a:srgbClr val="0000FF"/>
                  </a:solidFill>
                </a:rPr>
                <a:t>=4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000628" y="2579225"/>
            <a:ext cx="26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表示状态</a:t>
            </a:r>
            <a:endParaRPr lang="en-US" altLang="zh-CN" sz="20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状态自动回溯</a:t>
            </a:r>
            <a:endParaRPr lang="zh-CN" altLang="en-US" sz="20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14</a:t>
            </a:fld>
            <a:r>
              <a:rPr lang="en-US" altLang="zh-CN"/>
              <a:t>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580139"/>
            <a:ext cx="8786874" cy="4985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  递归调用后面的语句表示该子问题执行完毕后要完成的功能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1342144"/>
            <a:ext cx="4357718" cy="306080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144000" bIns="144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pt-BR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fun</a:t>
            </a:r>
            <a:r>
              <a:rPr lang="pt-BR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(int n)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if (n&gt;=1)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printf("n1=%d\n",n);  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//(1)</a:t>
            </a:r>
            <a:endParaRPr lang="pt-BR" altLang="zh-CN" sz="200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pt-BR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fun</a:t>
            </a:r>
            <a:r>
              <a:rPr lang="pt-BR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(n-1);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printf("n2=%d\n",n); </a:t>
            </a:r>
            <a:r>
              <a:rPr lang="pt-BR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//(2)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786314" y="1532645"/>
            <a:ext cx="1285884" cy="3082000"/>
            <a:chOff x="4786314" y="1428742"/>
            <a:chExt cx="1285884" cy="2311500"/>
          </a:xfrm>
        </p:grpSpPr>
        <p:sp>
          <p:nvSpPr>
            <p:cNvPr id="5" name="TextBox 4"/>
            <p:cNvSpPr txBox="1"/>
            <p:nvPr/>
          </p:nvSpPr>
          <p:spPr>
            <a:xfrm>
              <a:off x="5000628" y="2285998"/>
              <a:ext cx="857256" cy="145424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n1=3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n1=2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n1=1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n2=1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n2=2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n2=3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86314" y="1428742"/>
              <a:ext cx="1285884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fun(3)</a:t>
              </a: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的输出结果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429388" y="5057713"/>
            <a:ext cx="2357454" cy="992845"/>
            <a:chOff x="6429388" y="3715353"/>
            <a:chExt cx="2357454" cy="744634"/>
          </a:xfrm>
        </p:grpSpPr>
        <p:sp>
          <p:nvSpPr>
            <p:cNvPr id="23" name="TextBox 22"/>
            <p:cNvSpPr txBox="1"/>
            <p:nvPr/>
          </p:nvSpPr>
          <p:spPr>
            <a:xfrm>
              <a:off x="6429388" y="3929072"/>
              <a:ext cx="2357454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在</a:t>
              </a:r>
              <a:r>
                <a:rPr lang="en-US" altLang="zh-CN" sz="18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fun(2)</a:t>
              </a:r>
              <a:r>
                <a:rPr lang="zh-CN" altLang="en-US" sz="18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的全部功能执行后才执行</a:t>
              </a:r>
            </a:p>
          </p:txBody>
        </p:sp>
        <p:cxnSp>
          <p:nvCxnSpPr>
            <p:cNvPr id="25" name="直接箭头连接符 24"/>
            <p:cNvCxnSpPr>
              <a:stCxn id="23" idx="0"/>
              <a:endCxn id="10" idx="2"/>
            </p:cNvCxnSpPr>
            <p:nvPr/>
          </p:nvCxnSpPr>
          <p:spPr>
            <a:xfrm rot="5400000" flipH="1" flipV="1">
              <a:off x="7500958" y="3821716"/>
              <a:ext cx="214314" cy="1588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357950" y="1437395"/>
            <a:ext cx="2428892" cy="3619525"/>
            <a:chOff x="6357950" y="1000114"/>
            <a:chExt cx="2428892" cy="2714644"/>
          </a:xfrm>
        </p:grpSpPr>
        <p:sp>
          <p:nvSpPr>
            <p:cNvPr id="7" name="矩形 6"/>
            <p:cNvSpPr/>
            <p:nvPr/>
          </p:nvSpPr>
          <p:spPr>
            <a:xfrm>
              <a:off x="6357950" y="1000114"/>
              <a:ext cx="857256" cy="500066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fun(3)</a:t>
              </a:r>
              <a:endParaRPr lang="zh-CN" alt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072330" y="2500312"/>
              <a:ext cx="857256" cy="500066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fun(2)</a:t>
              </a:r>
              <a:endParaRPr lang="zh-CN" alt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072330" y="1785932"/>
              <a:ext cx="1071570" cy="500066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语句</a:t>
              </a:r>
              <a:r>
                <a:rPr lang="en-US" altLang="zh-CN" sz="18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(1)</a:t>
              </a:r>
              <a:endParaRPr lang="zh-CN" alt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072330" y="3214692"/>
              <a:ext cx="1071570" cy="500066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语句</a:t>
              </a:r>
              <a:r>
                <a:rPr lang="en-US" altLang="zh-CN" sz="18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(2)</a:t>
              </a:r>
              <a:endParaRPr lang="zh-CN" alt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4" name="直接连接符 13"/>
            <p:cNvCxnSpPr>
              <a:stCxn id="7" idx="2"/>
            </p:cNvCxnSpPr>
            <p:nvPr/>
          </p:nvCxnSpPr>
          <p:spPr>
            <a:xfrm rot="5400000">
              <a:off x="5786446" y="2500312"/>
              <a:ext cx="2000264" cy="15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6786578" y="2071684"/>
              <a:ext cx="2857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6786578" y="3523463"/>
              <a:ext cx="2857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6786578" y="2727326"/>
              <a:ext cx="2857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7929586" y="2740026"/>
              <a:ext cx="2857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215338" y="2528830"/>
              <a:ext cx="571504" cy="300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宋体"/>
                  <a:ea typeface="宋体"/>
                </a:rPr>
                <a:t>…</a:t>
              </a:r>
              <a:endPara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14282" y="5715016"/>
            <a:ext cx="650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en-US" b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掌握递归函数的执行过程有助于递归算法设计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15</a:t>
            </a:fld>
            <a:r>
              <a:rPr lang="en-US" altLang="zh-CN"/>
              <a:t>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103586" y="4702903"/>
            <a:ext cx="4897438" cy="65492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FF00FF"/>
                </a:solidFill>
              </a:rPr>
              <a:t> </a:t>
            </a:r>
            <a:r>
              <a:rPr lang="en-US" altLang="zh-CN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16</a:t>
            </a:fld>
            <a:r>
              <a:rPr lang="en-US" altLang="zh-CN"/>
              <a:t>/16</a:t>
            </a:r>
          </a:p>
        </p:txBody>
      </p:sp>
      <p:pic>
        <p:nvPicPr>
          <p:cNvPr id="1026" name="Picture 2" descr="https://ss3.bdstatic.com/70cFv8Sh_Q1YnxGkpoWK1HF6hhy/it/u=1074911595,3152631570&amp;fm=23&amp;gp=0.jpg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2500306"/>
            <a:ext cx="1857388" cy="1857390"/>
          </a:xfrm>
          <a:prstGeom prst="rect">
            <a:avLst/>
          </a:prstGeom>
          <a:noFill/>
        </p:spPr>
      </p:pic>
      <p:pic>
        <p:nvPicPr>
          <p:cNvPr id="2" name="Picture 2" descr="https://ss1.bdstatic.com/70cFvXSh_Q1YnxGkpoWK1HF6hhy/it/u=3321826891,3182210206&amp;fm=23&amp;gp=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642918"/>
            <a:ext cx="3143272" cy="34668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571481"/>
            <a:ext cx="5715040" cy="4696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  递归算法如何转换为非递归算法</a:t>
            </a: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？</a:t>
            </a:r>
            <a:endParaRPr lang="en-US" altLang="zh-CN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619237"/>
            <a:ext cx="7215238" cy="1056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对于尾递归，可以用循环递推方法来转换。</a:t>
            </a:r>
            <a:endParaRPr lang="en-US" altLang="zh-CN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buBlip>
                <a:blip r:embed="rId2"/>
              </a:buBlip>
            </a:pP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对于其他递归，可以用栈模拟执行过程来转换。</a:t>
            </a:r>
            <a:endParaRPr lang="en-US" altLang="zh-CN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/>
              <a:t>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428604"/>
            <a:ext cx="8001056" cy="876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  在</a:t>
            </a:r>
            <a:r>
              <a:rPr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Hanoi</a:t>
            </a: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问题的递归算法中，当移动</a:t>
            </a:r>
            <a:r>
              <a:rPr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6</a:t>
            </a: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个盘片时递归次数是多少</a:t>
            </a: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？</a:t>
            </a:r>
            <a:endParaRPr lang="en-US" altLang="zh-CN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2976" y="1523987"/>
            <a:ext cx="5005576" cy="12504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80000" rIns="180000" bIns="144000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m(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= 1			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=1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m(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= 2m(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-1)+1		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&gt;1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14348" y="2857496"/>
            <a:ext cx="5214974" cy="2914557"/>
            <a:chOff x="714348" y="2000246"/>
            <a:chExt cx="5214974" cy="2185918"/>
          </a:xfrm>
        </p:grpSpPr>
        <p:sp>
          <p:nvSpPr>
            <p:cNvPr id="5" name="TextBox 4"/>
            <p:cNvSpPr txBox="1"/>
            <p:nvPr/>
          </p:nvSpPr>
          <p:spPr>
            <a:xfrm>
              <a:off x="1142976" y="2385671"/>
              <a:ext cx="4786346" cy="1800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>
                  <a:solidFill>
                    <a:srgbClr val="0000FF"/>
                  </a:solidFill>
                  <a:cs typeface="Times New Roman" pitchFamily="18" charset="0"/>
                </a:rPr>
                <a:t>t(6) = 2t(5) + 1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>
                  <a:solidFill>
                    <a:srgbClr val="0000FF"/>
                  </a:solidFill>
                  <a:cs typeface="Times New Roman" pitchFamily="18" charset="0"/>
                </a:rPr>
                <a:t>       = 2</a:t>
              </a:r>
              <a:r>
                <a:rPr lang="en-US" altLang="zh-CN" sz="2000" baseline="30000">
                  <a:solidFill>
                    <a:srgbClr val="0000FF"/>
                  </a:solidFill>
                  <a:cs typeface="Times New Roman" pitchFamily="18" charset="0"/>
                </a:rPr>
                <a:t>2</a:t>
              </a:r>
              <a:r>
                <a:rPr lang="en-US" altLang="zh-CN" sz="2000">
                  <a:solidFill>
                    <a:srgbClr val="0000FF"/>
                  </a:solidFill>
                  <a:cs typeface="Times New Roman" pitchFamily="18" charset="0"/>
                </a:rPr>
                <a:t>t(4) + 1 + 2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>
                  <a:solidFill>
                    <a:srgbClr val="0000FF"/>
                  </a:solidFill>
                  <a:cs typeface="Times New Roman" pitchFamily="18" charset="0"/>
                </a:rPr>
                <a:t>       = 2</a:t>
              </a:r>
              <a:r>
                <a:rPr lang="en-US" altLang="zh-CN" sz="2000" baseline="30000">
                  <a:solidFill>
                    <a:srgbClr val="0000FF"/>
                  </a:solidFill>
                  <a:cs typeface="Times New Roman" pitchFamily="18" charset="0"/>
                </a:rPr>
                <a:t>3</a:t>
              </a:r>
              <a:r>
                <a:rPr lang="en-US" altLang="zh-CN" sz="2000">
                  <a:solidFill>
                    <a:srgbClr val="0000FF"/>
                  </a:solidFill>
                  <a:cs typeface="Times New Roman" pitchFamily="18" charset="0"/>
                </a:rPr>
                <a:t>t(3) + 1 + 2 + 2</a:t>
              </a:r>
              <a:r>
                <a:rPr lang="en-US" altLang="zh-CN" sz="2000" baseline="30000">
                  <a:solidFill>
                    <a:srgbClr val="0000FF"/>
                  </a:solidFill>
                  <a:cs typeface="Times New Roman" pitchFamily="18" charset="0"/>
                </a:rPr>
                <a:t>2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>
                  <a:solidFill>
                    <a:srgbClr val="0000FF"/>
                  </a:solidFill>
                  <a:cs typeface="Times New Roman" pitchFamily="18" charset="0"/>
                </a:rPr>
                <a:t>       = 2</a:t>
              </a:r>
              <a:r>
                <a:rPr lang="en-US" altLang="zh-CN" sz="2000" baseline="30000">
                  <a:solidFill>
                    <a:srgbClr val="0000FF"/>
                  </a:solidFill>
                  <a:cs typeface="Times New Roman" pitchFamily="18" charset="0"/>
                </a:rPr>
                <a:t>4</a:t>
              </a:r>
              <a:r>
                <a:rPr lang="en-US" altLang="zh-CN" sz="2000">
                  <a:solidFill>
                    <a:srgbClr val="0000FF"/>
                  </a:solidFill>
                  <a:cs typeface="Times New Roman" pitchFamily="18" charset="0"/>
                </a:rPr>
                <a:t>t(2) + 1 + 2 + 2</a:t>
              </a:r>
              <a:r>
                <a:rPr lang="en-US" altLang="zh-CN" sz="2000" baseline="30000">
                  <a:solidFill>
                    <a:srgbClr val="0000FF"/>
                  </a:solidFill>
                  <a:cs typeface="Times New Roman" pitchFamily="18" charset="0"/>
                </a:rPr>
                <a:t>2</a:t>
              </a:r>
              <a:r>
                <a:rPr lang="en-US" altLang="zh-CN" sz="2000">
                  <a:solidFill>
                    <a:srgbClr val="0000FF"/>
                  </a:solidFill>
                  <a:cs typeface="Times New Roman" pitchFamily="18" charset="0"/>
                </a:rPr>
                <a:t> + 2</a:t>
              </a:r>
              <a:r>
                <a:rPr lang="en-US" altLang="zh-CN" sz="2000" baseline="30000">
                  <a:solidFill>
                    <a:srgbClr val="0000FF"/>
                  </a:solidFill>
                  <a:cs typeface="Times New Roman" pitchFamily="18" charset="0"/>
                </a:rPr>
                <a:t>3</a:t>
              </a:r>
              <a:endParaRPr lang="en-US" altLang="zh-CN" sz="2000">
                <a:solidFill>
                  <a:srgbClr val="0000FF"/>
                </a:solidFill>
                <a:cs typeface="Times New Roman" pitchFamily="18" charset="0"/>
              </a:endParaRP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>
                  <a:solidFill>
                    <a:srgbClr val="0000FF"/>
                  </a:solidFill>
                  <a:cs typeface="Times New Roman" pitchFamily="18" charset="0"/>
                </a:rPr>
                <a:t>       = 2</a:t>
              </a:r>
              <a:r>
                <a:rPr lang="en-US" altLang="zh-CN" sz="2000" baseline="30000">
                  <a:solidFill>
                    <a:srgbClr val="0000FF"/>
                  </a:solidFill>
                  <a:cs typeface="Times New Roman" pitchFamily="18" charset="0"/>
                </a:rPr>
                <a:t>5</a:t>
              </a:r>
              <a:r>
                <a:rPr lang="en-US" altLang="zh-CN" sz="2000">
                  <a:solidFill>
                    <a:srgbClr val="0000FF"/>
                  </a:solidFill>
                  <a:cs typeface="Times New Roman" pitchFamily="18" charset="0"/>
                </a:rPr>
                <a:t>t(1) + 1 + 2 + 2</a:t>
              </a:r>
              <a:r>
                <a:rPr lang="en-US" altLang="zh-CN" sz="2000" baseline="30000">
                  <a:solidFill>
                    <a:srgbClr val="0000FF"/>
                  </a:solidFill>
                  <a:cs typeface="Times New Roman" pitchFamily="18" charset="0"/>
                </a:rPr>
                <a:t>2 </a:t>
              </a:r>
              <a:r>
                <a:rPr lang="en-US" altLang="zh-CN" sz="2000">
                  <a:solidFill>
                    <a:srgbClr val="0000FF"/>
                  </a:solidFill>
                  <a:cs typeface="Times New Roman" pitchFamily="18" charset="0"/>
                </a:rPr>
                <a:t>+ 2</a:t>
              </a:r>
              <a:r>
                <a:rPr lang="en-US" altLang="zh-CN" sz="2000" baseline="30000">
                  <a:solidFill>
                    <a:srgbClr val="0000FF"/>
                  </a:solidFill>
                  <a:cs typeface="Times New Roman" pitchFamily="18" charset="0"/>
                </a:rPr>
                <a:t>3</a:t>
              </a:r>
              <a:r>
                <a:rPr lang="en-US" altLang="zh-CN" sz="2000">
                  <a:solidFill>
                    <a:srgbClr val="0000FF"/>
                  </a:solidFill>
                  <a:cs typeface="Times New Roman" pitchFamily="18" charset="0"/>
                </a:rPr>
                <a:t> +2</a:t>
              </a:r>
              <a:r>
                <a:rPr lang="en-US" altLang="zh-CN" sz="2000" baseline="30000">
                  <a:solidFill>
                    <a:srgbClr val="0000FF"/>
                  </a:solidFill>
                  <a:cs typeface="Times New Roman" pitchFamily="18" charset="0"/>
                </a:rPr>
                <a:t>4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>
                  <a:solidFill>
                    <a:srgbClr val="0000FF"/>
                  </a:solidFill>
                  <a:cs typeface="Times New Roman" pitchFamily="18" charset="0"/>
                </a:rPr>
                <a:t>       = 1 +2 + 2</a:t>
              </a:r>
              <a:r>
                <a:rPr lang="en-US" altLang="zh-CN" sz="2000" baseline="30000">
                  <a:solidFill>
                    <a:srgbClr val="0000FF"/>
                  </a:solidFill>
                  <a:cs typeface="Times New Roman" pitchFamily="18" charset="0"/>
                </a:rPr>
                <a:t>2</a:t>
              </a:r>
              <a:r>
                <a:rPr lang="en-US" altLang="zh-CN" sz="2000">
                  <a:solidFill>
                    <a:srgbClr val="0000FF"/>
                  </a:solidFill>
                  <a:cs typeface="Times New Roman" pitchFamily="18" charset="0"/>
                </a:rPr>
                <a:t> + 2</a:t>
              </a:r>
              <a:r>
                <a:rPr lang="en-US" altLang="zh-CN" sz="2000" baseline="30000">
                  <a:solidFill>
                    <a:srgbClr val="0000FF"/>
                  </a:solidFill>
                  <a:cs typeface="Times New Roman" pitchFamily="18" charset="0"/>
                </a:rPr>
                <a:t>3</a:t>
              </a:r>
              <a:r>
                <a:rPr lang="en-US" altLang="zh-CN" sz="2000">
                  <a:solidFill>
                    <a:srgbClr val="0000FF"/>
                  </a:solidFill>
                  <a:cs typeface="Times New Roman" pitchFamily="18" charset="0"/>
                </a:rPr>
                <a:t>+2</a:t>
              </a:r>
              <a:r>
                <a:rPr lang="en-US" altLang="zh-CN" sz="2000" baseline="30000">
                  <a:solidFill>
                    <a:srgbClr val="0000FF"/>
                  </a:solidFill>
                  <a:cs typeface="Times New Roman" pitchFamily="18" charset="0"/>
                </a:rPr>
                <a:t>4</a:t>
              </a:r>
              <a:r>
                <a:rPr lang="en-US" altLang="zh-CN" sz="2000">
                  <a:solidFill>
                    <a:srgbClr val="0000FF"/>
                  </a:solidFill>
                  <a:cs typeface="Times New Roman" pitchFamily="18" charset="0"/>
                </a:rPr>
                <a:t> +2</a:t>
              </a:r>
              <a:r>
                <a:rPr lang="en-US" altLang="zh-CN" sz="2000" baseline="30000">
                  <a:solidFill>
                    <a:srgbClr val="0000FF"/>
                  </a:solidFill>
                  <a:cs typeface="Times New Roman" pitchFamily="18" charset="0"/>
                </a:rPr>
                <a:t>5</a:t>
              </a:r>
              <a:r>
                <a:rPr lang="en-US" altLang="zh-CN" sz="2000">
                  <a:solidFill>
                    <a:srgbClr val="0000FF"/>
                  </a:solidFill>
                  <a:cs typeface="Times New Roman" pitchFamily="18" charset="0"/>
                </a:rPr>
                <a:t> = 2</a:t>
              </a:r>
              <a:r>
                <a:rPr lang="en-US" altLang="zh-CN" sz="2000" baseline="30000">
                  <a:solidFill>
                    <a:srgbClr val="0000FF"/>
                  </a:solidFill>
                  <a:cs typeface="Times New Roman" pitchFamily="18" charset="0"/>
                </a:rPr>
                <a:t>6</a:t>
              </a:r>
              <a:r>
                <a:rPr lang="en-US" altLang="zh-CN" sz="2000">
                  <a:solidFill>
                    <a:srgbClr val="0000FF"/>
                  </a:solidFill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000">
                  <a:solidFill>
                    <a:srgbClr val="0000FF"/>
                  </a:solidFill>
                  <a:cs typeface="Times New Roman" pitchFamily="18" charset="0"/>
                </a:rPr>
                <a:t>1=63</a:t>
              </a:r>
              <a:endParaRPr lang="zh-CN" altLang="en-US" sz="20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6" name="左弧形箭头 5"/>
            <p:cNvSpPr/>
            <p:nvPr/>
          </p:nvSpPr>
          <p:spPr>
            <a:xfrm>
              <a:off x="714348" y="2000246"/>
              <a:ext cx="357190" cy="785818"/>
            </a:xfrm>
            <a:prstGeom prst="curvedRightArrow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/>
              <a:t>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28596" y="857232"/>
            <a:ext cx="3786214" cy="1277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F(1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)=1</a:t>
            </a:r>
          </a:p>
          <a:p>
            <a:pPr algn="l">
              <a:spcBef>
                <a:spcPts val="0"/>
              </a:spcBef>
            </a:pP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F(2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)=1</a:t>
            </a:r>
          </a:p>
          <a:p>
            <a:pPr algn="l"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F(</a:t>
            </a:r>
            <a:r>
              <a:rPr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)=F(</a:t>
            </a:r>
            <a:r>
              <a:rPr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1)+F(</a:t>
            </a:r>
            <a:r>
              <a:rPr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   </a:t>
            </a:r>
            <a:r>
              <a:rPr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&gt;2</a:t>
            </a:r>
            <a:endParaRPr lang="en-US" altLang="zh-CN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714612" y="3952696"/>
            <a:ext cx="746476" cy="809813"/>
            <a:chOff x="1428728" y="3107398"/>
            <a:chExt cx="746476" cy="607360"/>
          </a:xfrm>
        </p:grpSpPr>
        <p:sp>
          <p:nvSpPr>
            <p:cNvPr id="5" name="Text Box 12"/>
            <p:cNvSpPr txBox="1">
              <a:spLocks noChangeArrowheads="1"/>
            </p:cNvSpPr>
            <p:nvPr/>
          </p:nvSpPr>
          <p:spPr bwMode="auto">
            <a:xfrm>
              <a:off x="1428728" y="3425216"/>
              <a:ext cx="683138" cy="28954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ts val="18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F(2)</a:t>
              </a:r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1908283" y="3107398"/>
              <a:ext cx="266921" cy="311032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0" y="275"/>
                </a:cxn>
              </a:cxnLst>
              <a:rect l="0" t="0" r="r" b="b"/>
              <a:pathLst>
                <a:path w="177" h="275">
                  <a:moveTo>
                    <a:pt x="177" y="0"/>
                  </a:moveTo>
                  <a:lnTo>
                    <a:pt x="0" y="275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859208" y="3940632"/>
            <a:ext cx="769096" cy="821877"/>
            <a:chOff x="2573324" y="3098350"/>
            <a:chExt cx="769096" cy="616408"/>
          </a:xfrm>
        </p:grpSpPr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2659282" y="3425216"/>
              <a:ext cx="683138" cy="28954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ts val="18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F(1)</a:t>
              </a:r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2573324" y="3098350"/>
              <a:ext cx="292558" cy="3200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4" y="283"/>
                </a:cxn>
              </a:cxnLst>
              <a:rect l="0" t="0" r="r" b="b"/>
              <a:pathLst>
                <a:path w="194" h="283">
                  <a:moveTo>
                    <a:pt x="0" y="0"/>
                  </a:moveTo>
                  <a:lnTo>
                    <a:pt x="194" y="283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326873" y="3084069"/>
            <a:ext cx="785686" cy="856563"/>
            <a:chOff x="2040989" y="2455928"/>
            <a:chExt cx="785686" cy="642422"/>
          </a:xfrm>
        </p:grpSpPr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040989" y="2808808"/>
              <a:ext cx="683138" cy="28954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ts val="18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F(3)</a:t>
              </a:r>
            </a:p>
          </p:txBody>
        </p:sp>
        <p:sp>
          <p:nvSpPr>
            <p:cNvPr id="15" name="Freeform 21"/>
            <p:cNvSpPr>
              <a:spLocks/>
            </p:cNvSpPr>
            <p:nvPr/>
          </p:nvSpPr>
          <p:spPr bwMode="auto">
            <a:xfrm>
              <a:off x="2499432" y="2455928"/>
              <a:ext cx="327243" cy="350618"/>
            </a:xfrm>
            <a:custGeom>
              <a:avLst/>
              <a:gdLst/>
              <a:ahLst/>
              <a:cxnLst>
                <a:cxn ang="0">
                  <a:pos x="217" y="0"/>
                </a:cxn>
                <a:cxn ang="0">
                  <a:pos x="0" y="310"/>
                </a:cxn>
              </a:cxnLst>
              <a:rect l="0" t="0" r="r" b="b"/>
              <a:pathLst>
                <a:path w="217" h="310">
                  <a:moveTo>
                    <a:pt x="217" y="0"/>
                  </a:moveTo>
                  <a:lnTo>
                    <a:pt x="0" y="310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424721" y="3084069"/>
            <a:ext cx="683138" cy="880691"/>
            <a:chOff x="3138837" y="2455928"/>
            <a:chExt cx="683138" cy="660518"/>
          </a:xfrm>
        </p:grpSpPr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3138837" y="2826904"/>
              <a:ext cx="683138" cy="28954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ts val="18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F(2)</a:t>
              </a:r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3140345" y="2455928"/>
              <a:ext cx="352121" cy="3633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" y="310"/>
                </a:cxn>
              </a:cxnLst>
              <a:rect l="0" t="0" r="r" b="b"/>
              <a:pathLst>
                <a:path w="210" h="310">
                  <a:moveTo>
                    <a:pt x="0" y="0"/>
                  </a:moveTo>
                  <a:lnTo>
                    <a:pt x="210" y="310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3910483" y="2705553"/>
            <a:ext cx="683139" cy="386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F(4)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7126" y="214291"/>
            <a:ext cx="6929518" cy="4985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  分析递归求</a:t>
            </a:r>
            <a:r>
              <a:rPr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Fibonacci</a:t>
            </a: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数列时，栈的变化情况？</a:t>
            </a:r>
          </a:p>
        </p:txBody>
      </p:sp>
      <p:cxnSp>
        <p:nvCxnSpPr>
          <p:cNvPr id="67" name="直接连接符 66"/>
          <p:cNvCxnSpPr/>
          <p:nvPr/>
        </p:nvCxnSpPr>
        <p:spPr>
          <a:xfrm rot="5400000">
            <a:off x="5041554" y="3801715"/>
            <a:ext cx="1920000" cy="1588"/>
          </a:xfrm>
          <a:prstGeom prst="line">
            <a:avLst/>
          </a:prstGeom>
          <a:ln>
            <a:solidFill>
              <a:srgbClr val="0033CC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5400000">
            <a:off x="6113124" y="3800657"/>
            <a:ext cx="1920000" cy="1588"/>
          </a:xfrm>
          <a:prstGeom prst="line">
            <a:avLst/>
          </a:prstGeom>
          <a:ln>
            <a:solidFill>
              <a:srgbClr val="0033CC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6001554" y="4746464"/>
            <a:ext cx="1080000" cy="2117"/>
          </a:xfrm>
          <a:prstGeom prst="line">
            <a:avLst/>
          </a:prstGeom>
          <a:ln>
            <a:solidFill>
              <a:srgbClr val="0033CC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821843" y="4762510"/>
            <a:ext cx="428628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</a:rPr>
              <a:t>=1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036289" y="4762510"/>
            <a:ext cx="428628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</a:rPr>
              <a:t>=1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902805" y="3524251"/>
            <a:ext cx="428628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</a:rPr>
              <a:t>=2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179297" y="3581842"/>
            <a:ext cx="428628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</a:rPr>
              <a:t>=1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714876" y="2671143"/>
            <a:ext cx="428628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</a:rPr>
              <a:t>=3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28596" y="2422442"/>
            <a:ext cx="1428760" cy="465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求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F(4) = 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?</a:t>
            </a:r>
            <a:endParaRPr lang="zh-CN" altLang="en-US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072198" y="2028690"/>
            <a:ext cx="714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栈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143636" y="4191006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4</a:t>
            </a:r>
            <a:r>
              <a:rPr lang="zh-CN" altLang="en-US" sz="2000">
                <a:solidFill>
                  <a:schemeClr val="bg1"/>
                </a:solidFill>
              </a:rPr>
              <a:t>，</a:t>
            </a:r>
            <a:r>
              <a:rPr lang="en-US" altLang="zh-CN" sz="2000">
                <a:solidFill>
                  <a:schemeClr val="bg1"/>
                </a:solidFill>
              </a:rPr>
              <a:t>? 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143372" y="5429265"/>
            <a:ext cx="1714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求出</a:t>
            </a:r>
            <a:r>
              <a:rPr lang="en-US" altLang="zh-CN" sz="20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F(4)=3</a:t>
            </a:r>
            <a:endParaRPr lang="zh-CN" altLang="en-US" sz="2000">
              <a:solidFill>
                <a:srgbClr val="0000FF"/>
              </a:solidFill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15008" y="4857760"/>
            <a:ext cx="1571636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6600CC"/>
                </a:solidFill>
                <a:latin typeface="楷体" pitchFamily="49" charset="-122"/>
                <a:ea typeface="楷体" pitchFamily="49" charset="-122"/>
              </a:rPr>
              <a:t>参数，函数值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49818" y="3619502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3</a:t>
            </a:r>
            <a:r>
              <a:rPr lang="zh-CN" altLang="en-US" sz="2000">
                <a:solidFill>
                  <a:schemeClr val="bg1"/>
                </a:solidFill>
              </a:rPr>
              <a:t>，</a:t>
            </a:r>
            <a:r>
              <a:rPr lang="en-US" altLang="zh-CN" sz="2000">
                <a:solidFill>
                  <a:schemeClr val="bg1"/>
                </a:solidFill>
              </a:rPr>
              <a:t>? 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43636" y="3047998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2</a:t>
            </a:r>
            <a:r>
              <a:rPr lang="zh-CN" altLang="en-US" sz="2000">
                <a:solidFill>
                  <a:schemeClr val="bg1"/>
                </a:solidFill>
              </a:rPr>
              <a:t>，</a:t>
            </a:r>
            <a:r>
              <a:rPr lang="en-US" altLang="zh-CN" sz="2000">
                <a:solidFill>
                  <a:schemeClr val="bg1"/>
                </a:solidFill>
              </a:rPr>
              <a:t>? 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43636" y="3047998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2</a:t>
            </a:r>
            <a:r>
              <a:rPr lang="zh-CN" altLang="en-US" sz="2000">
                <a:solidFill>
                  <a:schemeClr val="bg1"/>
                </a:solidFill>
              </a:rPr>
              <a:t>，</a:t>
            </a:r>
            <a:r>
              <a:rPr lang="en-US" altLang="zh-CN" sz="2000">
                <a:solidFill>
                  <a:schemeClr val="bg1"/>
                </a:solidFill>
              </a:rPr>
              <a:t>1 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43636" y="3047998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1</a:t>
            </a:r>
            <a:r>
              <a:rPr lang="zh-CN" altLang="en-US" sz="2000">
                <a:solidFill>
                  <a:schemeClr val="bg1"/>
                </a:solidFill>
              </a:rPr>
              <a:t>，</a:t>
            </a:r>
            <a:r>
              <a:rPr lang="en-US" altLang="zh-CN" sz="2000">
                <a:solidFill>
                  <a:schemeClr val="bg1"/>
                </a:solidFill>
              </a:rPr>
              <a:t>? 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43636" y="3047998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1</a:t>
            </a:r>
            <a:r>
              <a:rPr lang="zh-CN" altLang="en-US" sz="2000">
                <a:solidFill>
                  <a:schemeClr val="bg1"/>
                </a:solidFill>
              </a:rPr>
              <a:t>，</a:t>
            </a:r>
            <a:r>
              <a:rPr lang="en-US" altLang="zh-CN" sz="2000">
                <a:solidFill>
                  <a:schemeClr val="bg1"/>
                </a:solidFill>
              </a:rPr>
              <a:t>1 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49818" y="3619502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3</a:t>
            </a:r>
            <a:r>
              <a:rPr lang="zh-CN" altLang="en-US" sz="2000">
                <a:solidFill>
                  <a:schemeClr val="bg1"/>
                </a:solidFill>
              </a:rPr>
              <a:t>，</a:t>
            </a:r>
            <a:r>
              <a:rPr lang="en-US" altLang="zh-CN" sz="2000">
                <a:solidFill>
                  <a:schemeClr val="bg1"/>
                </a:solidFill>
              </a:rPr>
              <a:t>2 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49818" y="3619502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2</a:t>
            </a:r>
            <a:r>
              <a:rPr lang="zh-CN" altLang="en-US" sz="2000">
                <a:solidFill>
                  <a:schemeClr val="bg1"/>
                </a:solidFill>
              </a:rPr>
              <a:t>，</a:t>
            </a:r>
            <a:r>
              <a:rPr lang="en-US" altLang="zh-CN" sz="2000">
                <a:solidFill>
                  <a:schemeClr val="bg1"/>
                </a:solidFill>
              </a:rPr>
              <a:t>? 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49818" y="3619502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2</a:t>
            </a:r>
            <a:r>
              <a:rPr lang="zh-CN" altLang="en-US" sz="2000">
                <a:solidFill>
                  <a:schemeClr val="bg1"/>
                </a:solidFill>
              </a:rPr>
              <a:t>，</a:t>
            </a:r>
            <a:r>
              <a:rPr lang="en-US" altLang="zh-CN" sz="2000">
                <a:solidFill>
                  <a:schemeClr val="bg1"/>
                </a:solidFill>
              </a:rPr>
              <a:t>1 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43636" y="4191006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4</a:t>
            </a:r>
            <a:r>
              <a:rPr lang="zh-CN" altLang="en-US" sz="2000">
                <a:solidFill>
                  <a:schemeClr val="bg1"/>
                </a:solidFill>
              </a:rPr>
              <a:t>，</a:t>
            </a:r>
            <a:r>
              <a:rPr lang="en-US" altLang="zh-CN" sz="2000">
                <a:solidFill>
                  <a:schemeClr val="bg1"/>
                </a:solidFill>
              </a:rPr>
              <a:t>3 </a:t>
            </a:r>
            <a:endParaRPr lang="zh-CN" altLang="en-US" sz="2000">
              <a:solidFill>
                <a:schemeClr val="bg1"/>
              </a:solidFill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rot="5400000" flipH="1" flipV="1">
            <a:off x="3859497" y="3189975"/>
            <a:ext cx="432643" cy="288000"/>
          </a:xfrm>
          <a:prstGeom prst="straightConnector1">
            <a:avLst/>
          </a:prstGeom>
          <a:ln>
            <a:solidFill>
              <a:srgbClr val="FF00FF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rot="5400000" flipH="1" flipV="1">
            <a:off x="3240715" y="4038855"/>
            <a:ext cx="432643" cy="288000"/>
          </a:xfrm>
          <a:prstGeom prst="straightConnector1">
            <a:avLst/>
          </a:prstGeom>
          <a:ln>
            <a:solidFill>
              <a:srgbClr val="FF00FF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rot="16200000" flipV="1">
            <a:off x="3942389" y="4027690"/>
            <a:ext cx="375949" cy="286239"/>
          </a:xfrm>
          <a:prstGeom prst="straightConnector1">
            <a:avLst/>
          </a:prstGeom>
          <a:ln>
            <a:solidFill>
              <a:srgbClr val="FF00FF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rot="16200000" flipV="1">
            <a:off x="4526658" y="3186253"/>
            <a:ext cx="375949" cy="286239"/>
          </a:xfrm>
          <a:prstGeom prst="straightConnector1">
            <a:avLst/>
          </a:prstGeom>
          <a:ln>
            <a:solidFill>
              <a:srgbClr val="FF00FF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rot="5400000">
            <a:off x="3833808" y="2429133"/>
            <a:ext cx="4762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rot="5400000" flipH="1" flipV="1">
            <a:off x="4100281" y="2448148"/>
            <a:ext cx="514812" cy="0"/>
          </a:xfrm>
          <a:prstGeom prst="straightConnector1">
            <a:avLst/>
          </a:prstGeom>
          <a:ln>
            <a:solidFill>
              <a:srgbClr val="FF00FF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/>
              <a:t>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3" grpId="0"/>
      <p:bldP spid="75" grpId="0"/>
      <p:bldP spid="76" grpId="0"/>
      <p:bldP spid="77" grpId="0"/>
      <p:bldP spid="78" grpId="0"/>
      <p:bldP spid="79" grpId="0"/>
      <p:bldP spid="94" grpId="0" animBg="1"/>
      <p:bldP spid="94" grpId="1" animBg="1"/>
      <p:bldP spid="96" grpId="0"/>
      <p:bldP spid="33" grpId="0" animBg="1"/>
      <p:bldP spid="33" grpId="1" animBg="1"/>
      <p:bldP spid="34" grpId="0" animBg="1"/>
      <p:bldP spid="34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" name="Oval 8"/>
          <p:cNvSpPr>
            <a:spLocks noChangeAspect="1" noChangeArrowheads="1"/>
          </p:cNvSpPr>
          <p:nvPr/>
        </p:nvSpPr>
        <p:spPr bwMode="auto">
          <a:xfrm>
            <a:off x="785786" y="862075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2" name="Oval 9"/>
          <p:cNvSpPr>
            <a:spLocks noChangeAspect="1" noChangeArrowheads="1"/>
          </p:cNvSpPr>
          <p:nvPr/>
        </p:nvSpPr>
        <p:spPr bwMode="auto">
          <a:xfrm>
            <a:off x="836617" y="912619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857356" y="952483"/>
            <a:ext cx="2571768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递归算法设计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785918" y="2000241"/>
            <a:ext cx="5643602" cy="4985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  基于递归数据结构的递归算法设计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071670" y="2952746"/>
            <a:ext cx="664373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3"/>
              </a:buBlip>
            </a:pPr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利用递归数据结构的递归特性建立递归模型</a:t>
            </a:r>
            <a:endParaRPr lang="en-US" altLang="zh-CN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buBlip>
                <a:blip r:embed="rId3"/>
              </a:buBlip>
            </a:pPr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编写对应的递归算法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/>
              <a:t>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1668484" y="1333486"/>
            <a:ext cx="5832475" cy="2638570"/>
            <a:chOff x="1330325" y="1196975"/>
            <a:chExt cx="5832475" cy="1978928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2051050" y="1989138"/>
              <a:ext cx="504825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555875" y="1989138"/>
              <a:ext cx="504825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490913" y="1989138"/>
              <a:ext cx="504825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95738" y="1989138"/>
              <a:ext cx="504825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153150" y="1989138"/>
              <a:ext cx="504825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657975" y="1989138"/>
              <a:ext cx="504825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1800">
                  <a:solidFill>
                    <a:srgbClr val="0000FF"/>
                  </a:solidFill>
                  <a:latin typeface="宋体"/>
                  <a:ea typeface="宋体"/>
                  <a:cs typeface="Times New Roman" pitchFamily="18" charset="0"/>
                </a:rPr>
                <a:t>∧</a:t>
              </a:r>
              <a:endParaRPr lang="zh-CN" alt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843213" y="2171700"/>
              <a:ext cx="6477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4284663" y="2179638"/>
              <a:ext cx="6477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5507038" y="2179638"/>
              <a:ext cx="6477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5003800" y="1846263"/>
              <a:ext cx="720725" cy="373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/>
                <a:t>...</a:t>
              </a: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692275" y="2205038"/>
              <a:ext cx="358775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330325" y="1844675"/>
              <a:ext cx="504825" cy="373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>
                  <a:solidFill>
                    <a:srgbClr val="0000FF"/>
                  </a:solidFill>
                </a:rPr>
                <a:t>L</a:t>
              </a:r>
            </a:p>
          </p:txBody>
        </p:sp>
        <p:sp>
          <p:nvSpPr>
            <p:cNvPr id="16" name="AutoShape 15"/>
            <p:cNvSpPr>
              <a:spLocks/>
            </p:cNvSpPr>
            <p:nvPr/>
          </p:nvSpPr>
          <p:spPr bwMode="auto">
            <a:xfrm rot="5400000">
              <a:off x="4435471" y="-236540"/>
              <a:ext cx="201619" cy="4103687"/>
            </a:xfrm>
            <a:prstGeom prst="leftBrace">
              <a:avLst>
                <a:gd name="adj1" fmla="val 468297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3563938" y="1196975"/>
              <a:ext cx="2087562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2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000" i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L</a:t>
              </a:r>
              <a:r>
                <a:rPr lang="en-US" altLang="zh-CN" sz="2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)</a:t>
              </a:r>
              <a:r>
                <a:rPr lang="zh-CN" altLang="en-US" sz="2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：大问题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3851275" y="2852738"/>
              <a:ext cx="2808288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2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000" i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L</a:t>
              </a:r>
              <a:r>
                <a:rPr lang="en-US" altLang="zh-CN" sz="2000">
                  <a:solidFill>
                    <a:srgbClr val="FF00FF"/>
                  </a:solidFill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&gt;next)</a:t>
              </a:r>
              <a:r>
                <a:rPr lang="zh-CN" altLang="en-US" sz="2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：小问题</a:t>
              </a:r>
            </a:p>
          </p:txBody>
        </p:sp>
        <p:sp>
          <p:nvSpPr>
            <p:cNvPr id="19" name="AutoShape 18"/>
            <p:cNvSpPr>
              <a:spLocks/>
            </p:cNvSpPr>
            <p:nvPr/>
          </p:nvSpPr>
          <p:spPr bwMode="auto">
            <a:xfrm rot="16200000">
              <a:off x="5037931" y="1235869"/>
              <a:ext cx="149225" cy="2808288"/>
            </a:xfrm>
            <a:prstGeom prst="leftBrace">
              <a:avLst>
                <a:gd name="adj1" fmla="val 320471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500166" y="571480"/>
            <a:ext cx="6143668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设计递归算法销毁一个不带头节点的单链表。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85852" y="4191005"/>
            <a:ext cx="5857916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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不做任何事件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		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当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L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为空</a:t>
            </a:r>
            <a:endParaRPr lang="en-US" altLang="zh-CN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  <a:sym typeface="Wingdings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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L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-&gt;next);  free(L);	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当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L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非空</a:t>
            </a:r>
            <a:endParaRPr lang="en-US" altLang="zh-CN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  <a:sym typeface="Wingdings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85728"/>
            <a:ext cx="803874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/>
              <a:t>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1238235"/>
            <a:ext cx="4000528" cy="363216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release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(LinkList *&amp;L)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if (L!=NULL)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{     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release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(L-&gt;next);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free(L);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}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380979"/>
            <a:ext cx="3929090" cy="44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算法如下：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/>
              <a:t>/16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571481"/>
            <a:ext cx="5357850" cy="4696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  基于递归方法的递归算法设计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28662" y="1500174"/>
            <a:ext cx="7715304" cy="2297970"/>
            <a:chOff x="1142976" y="1071552"/>
            <a:chExt cx="7715304" cy="1723478"/>
          </a:xfrm>
        </p:grpSpPr>
        <p:sp>
          <p:nvSpPr>
            <p:cNvPr id="9" name="TextBox 8"/>
            <p:cNvSpPr txBox="1"/>
            <p:nvPr/>
          </p:nvSpPr>
          <p:spPr>
            <a:xfrm>
              <a:off x="1928794" y="1071552"/>
              <a:ext cx="6929486" cy="373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如何将递归特性不明显的问题转化为递归问题求解</a:t>
              </a:r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42976" y="1643056"/>
              <a:ext cx="785818" cy="1078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TextBox 10"/>
            <p:cNvSpPr txBox="1"/>
            <p:nvPr/>
          </p:nvSpPr>
          <p:spPr>
            <a:xfrm>
              <a:off x="2214546" y="1571618"/>
              <a:ext cx="5715040" cy="122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确定问题的形式化描述</a:t>
              </a:r>
              <a:endPara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确定哪些是大问题，哪些是小问题</a:t>
              </a:r>
              <a:endPara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确定大、小问题的关系</a:t>
              </a:r>
              <a:endPara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确定特殊（递归结束）情况</a:t>
              </a: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/>
              <a:t>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85786" y="1951673"/>
            <a:ext cx="7286676" cy="21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   解：</a:t>
            </a: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设</a:t>
            </a:r>
            <a:r>
              <a:rPr kumimoji="1" lang="en-US" altLang="zh-CN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[0..</a:t>
            </a:r>
            <a:r>
              <a:rPr kumimoji="1"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个元素）的所有元素的全排序，为大问题。</a:t>
            </a:r>
            <a:endParaRPr kumimoji="1"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 则</a:t>
            </a:r>
            <a:r>
              <a:rPr lang="en-US" altLang="zh-CN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-1)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[0..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-1]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（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个元素）的所有元素的全排序，为小问题。</a:t>
            </a: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57290" y="999166"/>
            <a:ext cx="6715172" cy="465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假设</a:t>
            </a:r>
            <a:r>
              <a:rPr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数组含有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…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，求其全排列。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808665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/>
              <a:t>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stealth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ts val="2400"/>
          </a:lnSpc>
          <a:spcBef>
            <a:spcPts val="0"/>
          </a:spcBef>
          <a:defRPr sz="2000" smtClean="0">
            <a:solidFill>
              <a:srgbClr val="0000FF"/>
            </a:solidFill>
            <a:latin typeface="楷体" pitchFamily="49" charset="-122"/>
            <a:ea typeface="楷体" pitchFamily="49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2460</TotalTime>
  <Words>963</Words>
  <Application>Microsoft Office PowerPoint</Application>
  <PresentationFormat>全屏显示(4:3)</PresentationFormat>
  <Paragraphs>194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 Unicode MS</vt:lpstr>
      <vt:lpstr>仿宋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1065</cp:revision>
  <dcterms:created xsi:type="dcterms:W3CDTF">2004-03-31T23:50:14Z</dcterms:created>
  <dcterms:modified xsi:type="dcterms:W3CDTF">2018-10-15T02:12:13Z</dcterms:modified>
</cp:coreProperties>
</file>