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5"/>
  </p:notesMasterIdLst>
  <p:sldIdLst>
    <p:sldId id="256" r:id="rId2"/>
    <p:sldId id="257" r:id="rId3"/>
    <p:sldId id="336" r:id="rId4"/>
    <p:sldId id="334" r:id="rId5"/>
    <p:sldId id="258" r:id="rId6"/>
    <p:sldId id="259" r:id="rId7"/>
    <p:sldId id="262" r:id="rId8"/>
    <p:sldId id="341" r:id="rId9"/>
    <p:sldId id="338" r:id="rId10"/>
    <p:sldId id="264" r:id="rId11"/>
    <p:sldId id="265" r:id="rId12"/>
    <p:sldId id="266" r:id="rId13"/>
    <p:sldId id="337" r:id="rId14"/>
    <p:sldId id="267" r:id="rId15"/>
    <p:sldId id="339" r:id="rId16"/>
    <p:sldId id="268" r:id="rId17"/>
    <p:sldId id="342" r:id="rId18"/>
    <p:sldId id="276" r:id="rId19"/>
    <p:sldId id="340" r:id="rId20"/>
    <p:sldId id="277" r:id="rId21"/>
    <p:sldId id="279" r:id="rId22"/>
    <p:sldId id="330" r:id="rId23"/>
    <p:sldId id="335" r:id="rId2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00FF"/>
    <a:srgbClr val="00CC00"/>
    <a:srgbClr val="9900FF"/>
    <a:srgbClr val="0A0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685" autoAdjust="0"/>
  </p:normalViewPr>
  <p:slideViewPr>
    <p:cSldViewPr>
      <p:cViewPr varScale="1">
        <p:scale>
          <a:sx n="69" d="100"/>
          <a:sy n="69" d="100"/>
        </p:scale>
        <p:origin x="14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E68-AE7B-4074-8BED-5E7FC66C4757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64ECB-C0B2-419C-A265-EE7B55FD39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6929-6C77-4F8C-9726-BD10FE1D5A5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09E0-CFB6-4973-8937-EA367DA2C7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DD2D-A044-4D63-8F24-7A3F682E88E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8925-787E-4652-8AE0-B045051BCB3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D9B6-3395-41F7-9DAD-A79335960C2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2247-22D1-430F-BB6E-9F44B6B702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73A1-81C4-4BFE-ACBE-3B07F1464E4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5328-3E2F-435D-8286-3B0256F7B69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0B959BAE-FEC3-4F92-8031-993DEB8AE092}" type="slidenum">
              <a:rPr lang="en-US" altLang="zh-CN" smtClean="0"/>
              <a:pPr/>
              <a:t>‹#›</a:t>
            </a:fld>
            <a:r>
              <a:rPr lang="en-US" altLang="zh-CN"/>
              <a:t>/21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2748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B1A1-2198-4299-9A22-483957AB974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F22D-2A64-4906-8FD5-D401B1779A0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EAAA-50F3-496A-85BD-A6F45D960FB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1714480" y="642918"/>
            <a:ext cx="5592784" cy="70788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>
                <a:solidFill>
                  <a:srgbClr val="FF3300"/>
                </a:solidFill>
                <a:ea typeface="隶书" pitchFamily="49" charset="-122"/>
              </a:rPr>
              <a:t>第</a:t>
            </a:r>
            <a:r>
              <a:rPr kumimoji="1" lang="en-US" altLang="zh-CN" sz="4000">
                <a:solidFill>
                  <a:srgbClr val="FF3300"/>
                </a:solidFill>
                <a:ea typeface="隶书" pitchFamily="49" charset="-122"/>
              </a:rPr>
              <a:t>6</a:t>
            </a:r>
            <a:r>
              <a:rPr kumimoji="1" lang="zh-CN" altLang="en-US" sz="4000">
                <a:solidFill>
                  <a:srgbClr val="FF3300"/>
                </a:solidFill>
                <a:ea typeface="隶书" pitchFamily="49" charset="-122"/>
              </a:rPr>
              <a:t>章  数组和广义表</a:t>
            </a:r>
            <a:endParaRPr kumimoji="1" lang="zh-CN" altLang="en-US" b="0">
              <a:solidFill>
                <a:schemeClr val="tx1"/>
              </a:solidFill>
              <a:ea typeface="隶书" pitchFamily="49" charset="-122"/>
            </a:endParaRPr>
          </a:p>
        </p:txBody>
      </p:sp>
      <p:sp>
        <p:nvSpPr>
          <p:cNvPr id="2059" name="Text Box 11" descr="羊皮纸"/>
          <p:cNvSpPr txBox="1">
            <a:spLocks noChangeArrowheads="1"/>
          </p:cNvSpPr>
          <p:nvPr/>
        </p:nvSpPr>
        <p:spPr bwMode="auto">
          <a:xfrm>
            <a:off x="2571736" y="2143116"/>
            <a:ext cx="3692525" cy="5794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6.1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数　组</a:t>
            </a:r>
          </a:p>
        </p:txBody>
      </p:sp>
      <p:sp>
        <p:nvSpPr>
          <p:cNvPr id="5" name="Text Box 11" descr="羊皮纸"/>
          <p:cNvSpPr txBox="1">
            <a:spLocks noChangeArrowheads="1"/>
          </p:cNvSpPr>
          <p:nvPr/>
        </p:nvSpPr>
        <p:spPr bwMode="auto">
          <a:xfrm>
            <a:off x="2571736" y="3135314"/>
            <a:ext cx="3692525" cy="5794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6.2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稀疏矩阵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</a:t>
            </a:fld>
            <a:r>
              <a:rPr lang="en-US" altLang="zh-CN"/>
              <a:t>/21</a:t>
            </a:r>
          </a:p>
        </p:txBody>
      </p:sp>
      <p:sp>
        <p:nvSpPr>
          <p:cNvPr id="7" name="Text Box 11" descr="羊皮纸"/>
          <p:cNvSpPr txBox="1">
            <a:spLocks noChangeArrowheads="1"/>
          </p:cNvSpPr>
          <p:nvPr/>
        </p:nvSpPr>
        <p:spPr bwMode="auto">
          <a:xfrm>
            <a:off x="2571736" y="4135446"/>
            <a:ext cx="3692525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6.3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广义表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11188" y="857232"/>
            <a:ext cx="746127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同理可推出在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以列序为主序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的计算机系统中有）：</a:t>
            </a:r>
            <a:r>
              <a:rPr kumimoji="1" lang="zh-CN" altLang="en-US">
                <a:solidFill>
                  <a:srgbClr val="99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endParaRPr kumimoji="1" lang="en-US" altLang="zh-CN">
              <a:solidFill>
                <a:srgbClr val="99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10</a:t>
            </a:fld>
            <a:r>
              <a:rPr lang="en-US" altLang="zh-CN"/>
              <a:t>/21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66726" y="285728"/>
            <a:ext cx="4176712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</a:t>
            </a:r>
            <a:r>
              <a:rPr kumimoji="1"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以列序为主序的存储方式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00166" y="1571612"/>
            <a:ext cx="578647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LOC(</a:t>
            </a:r>
            <a:r>
              <a:rPr kumimoji="1" lang="en-US" altLang="zh-CN" i="1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30000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i,j</a:t>
            </a:r>
            <a:r>
              <a:rPr kumimoji="1" lang="en-US" altLang="zh-CN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)=LOC(</a:t>
            </a:r>
            <a:r>
              <a:rPr kumimoji="1" lang="en-US" altLang="zh-CN" i="1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30000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1,1</a:t>
            </a:r>
            <a:r>
              <a:rPr kumimoji="1" lang="en-US" altLang="zh-CN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)+[(</a:t>
            </a:r>
            <a:r>
              <a:rPr kumimoji="1" lang="en-US" altLang="zh-CN" i="1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1" lang="en-US" altLang="zh-CN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1)</a:t>
            </a:r>
            <a:r>
              <a:rPr lang="en-US" altLang="zh-CN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×</a:t>
            </a:r>
            <a:r>
              <a:rPr kumimoji="1" lang="en-US" altLang="zh-CN" i="1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+(</a:t>
            </a:r>
            <a:r>
              <a:rPr kumimoji="1" lang="en-US" altLang="zh-CN" i="1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1" lang="en-US" altLang="zh-CN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1)]</a:t>
            </a:r>
            <a:r>
              <a:rPr lang="en-US" altLang="zh-CN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×</a:t>
            </a:r>
            <a:r>
              <a:rPr kumimoji="1" lang="en-US" altLang="zh-CN" i="1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55650" y="2357430"/>
            <a:ext cx="8180390" cy="2071700"/>
            <a:chOff x="755650" y="2357430"/>
            <a:chExt cx="8180390" cy="2071700"/>
          </a:xfrm>
        </p:grpSpPr>
        <p:sp>
          <p:nvSpPr>
            <p:cNvPr id="10243" name="Text Box 3"/>
            <p:cNvSpPr txBox="1">
              <a:spLocks noChangeArrowheads="1"/>
            </p:cNvSpPr>
            <p:nvPr/>
          </p:nvSpPr>
          <p:spPr bwMode="auto">
            <a:xfrm>
              <a:off x="755650" y="2895897"/>
              <a:ext cx="738825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二维数组采用顺序存储结构时，也</a:t>
              </a:r>
              <a:r>
                <a:rPr lang="zh-CN" altLang="en-US">
                  <a:solidFill>
                    <a:srgbClr val="99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具有随机存取特性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。</a:t>
              </a:r>
            </a:p>
          </p:txBody>
        </p:sp>
        <p:grpSp>
          <p:nvGrpSpPr>
            <p:cNvPr id="10246" name="Group 6"/>
            <p:cNvGrpSpPr>
              <a:grpSpLocks/>
            </p:cNvGrpSpPr>
            <p:nvPr/>
          </p:nvGrpSpPr>
          <p:grpSpPr bwMode="auto">
            <a:xfrm>
              <a:off x="4929190" y="3394080"/>
              <a:ext cx="4006850" cy="1035050"/>
              <a:chOff x="3146" y="2408"/>
              <a:chExt cx="2524" cy="652"/>
            </a:xfrm>
          </p:grpSpPr>
          <p:sp>
            <p:nvSpPr>
              <p:cNvPr id="10244" name="Line 4"/>
              <p:cNvSpPr>
                <a:spLocks noChangeShapeType="1"/>
              </p:cNvSpPr>
              <p:nvPr/>
            </p:nvSpPr>
            <p:spPr bwMode="auto">
              <a:xfrm flipV="1">
                <a:off x="4361" y="2408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0245" name="Text Box 5"/>
              <p:cNvSpPr txBox="1">
                <a:spLocks noChangeArrowheads="1"/>
              </p:cNvSpPr>
              <p:nvPr/>
            </p:nvSpPr>
            <p:spPr bwMode="auto">
              <a:xfrm>
                <a:off x="3146" y="2614"/>
                <a:ext cx="2524" cy="446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ea typeface="楷体" pitchFamily="49" charset="-122"/>
                    <a:cs typeface="Times New Roman" pitchFamily="18" charset="0"/>
                  </a:rPr>
                  <a:t>是指给定序号</a:t>
                </a:r>
                <a:r>
                  <a:rPr lang="en-US" altLang="zh-CN" sz="2000" i="1" err="1">
                    <a:ea typeface="楷体" pitchFamily="49" charset="-122"/>
                    <a:cs typeface="Times New Roman" pitchFamily="18" charset="0"/>
                  </a:rPr>
                  <a:t>i</a:t>
                </a:r>
                <a:r>
                  <a:rPr lang="zh-CN" altLang="en-US" sz="2000">
                    <a:ea typeface="楷体" pitchFamily="49" charset="-122"/>
                    <a:cs typeface="Times New Roman" pitchFamily="18" charset="0"/>
                  </a:rPr>
                  <a:t>（下标），可以在</a:t>
                </a:r>
                <a:r>
                  <a:rPr lang="en-US" altLang="zh-CN" sz="2000">
                    <a:ea typeface="楷体" pitchFamily="49" charset="-122"/>
                    <a:cs typeface="Times New Roman" pitchFamily="18" charset="0"/>
                  </a:rPr>
                  <a:t>O(1)</a:t>
                </a:r>
                <a:r>
                  <a:rPr lang="zh-CN" altLang="en-US" sz="2000">
                    <a:ea typeface="楷体" pitchFamily="49" charset="-122"/>
                    <a:cs typeface="Times New Roman" pitchFamily="18" charset="0"/>
                  </a:rPr>
                  <a:t>的时间内找到相应的元素值。</a:t>
                </a:r>
              </a:p>
            </p:txBody>
          </p:sp>
        </p:grpSp>
        <p:sp>
          <p:nvSpPr>
            <p:cNvPr id="11" name="下箭头 10"/>
            <p:cNvSpPr/>
            <p:nvPr/>
          </p:nvSpPr>
          <p:spPr>
            <a:xfrm>
              <a:off x="3786182" y="2357430"/>
              <a:ext cx="285752" cy="500066"/>
            </a:xfrm>
            <a:prstGeom prst="downArrow">
              <a:avLst/>
            </a:prstGeom>
            <a:ln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14414" y="4714884"/>
            <a:ext cx="6643734" cy="675979"/>
            <a:chOff x="1214414" y="4714884"/>
            <a:chExt cx="6643734" cy="675979"/>
          </a:xfrm>
        </p:grpSpPr>
        <p:sp>
          <p:nvSpPr>
            <p:cNvPr id="7" name="TextBox 6"/>
            <p:cNvSpPr txBox="1"/>
            <p:nvPr/>
          </p:nvSpPr>
          <p:spPr>
            <a:xfrm>
              <a:off x="1500166" y="4929198"/>
              <a:ext cx="6357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多维数组采用顺序存储时具有随机存储特性。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Picture 2" descr="节能灯泡"/>
            <p:cNvPicPr>
              <a:picLocks noChangeAspect="1" noChangeArrowheads="1"/>
            </p:cNvPicPr>
            <p:nvPr/>
          </p:nvPicPr>
          <p:blipFill>
            <a:blip r:embed="rId2" cstate="print"/>
            <a:srcRect l="23592" t="8272" r="16447" b="2959"/>
            <a:stretch>
              <a:fillRect/>
            </a:stretch>
          </p:blipFill>
          <p:spPr bwMode="auto">
            <a:xfrm>
              <a:off x="1214414" y="4714884"/>
              <a:ext cx="434556" cy="64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 descr="蓝色面巾纸"/>
          <p:cNvSpPr txBox="1">
            <a:spLocks noChangeArrowheads="1"/>
          </p:cNvSpPr>
          <p:nvPr/>
        </p:nvSpPr>
        <p:spPr bwMode="auto">
          <a:xfrm>
            <a:off x="323850" y="476250"/>
            <a:ext cx="4605340" cy="55989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FF3300"/>
                </a:solidFill>
                <a:ea typeface="隶书" pitchFamily="49" charset="-122"/>
              </a:rPr>
              <a:t>6.1.3   </a:t>
            </a:r>
            <a:r>
              <a:rPr kumimoji="1" lang="zh-CN" altLang="en-US" sz="2800">
                <a:solidFill>
                  <a:srgbClr val="FF3300"/>
                </a:solidFill>
                <a:ea typeface="隶书" pitchFamily="49" charset="-122"/>
              </a:rPr>
              <a:t>特殊矩阵的压缩存储</a:t>
            </a:r>
            <a:r>
              <a:rPr kumimoji="1" lang="zh-CN" altLang="en-US" sz="2800">
                <a:solidFill>
                  <a:srgbClr val="FF3300"/>
                </a:solidFill>
              </a:rPr>
              <a:t>       </a:t>
            </a:r>
            <a:endParaRPr kumimoji="1" lang="zh-CN" altLang="en-US">
              <a:solidFill>
                <a:srgbClr val="FF3300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11188" y="1484313"/>
            <a:ext cx="5889638" cy="272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特殊矩阵的主要形式有：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）对称矩阵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）上三角矩阵／下三角矩阵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）对角矩阵</a:t>
            </a:r>
          </a:p>
          <a:p>
            <a:pPr algn="l">
              <a:lnSpc>
                <a:spcPct val="150000"/>
              </a:lnSpc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它们都是方阵，即行数和列数相同。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11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714480" y="285728"/>
            <a:ext cx="3357586" cy="461665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对称矩阵的压缩存储</a:t>
            </a:r>
            <a:r>
              <a:rPr kumimoji="1"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77801" y="1240681"/>
            <a:ext cx="889479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　若一个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阶方阵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中的元素满足</a:t>
            </a:r>
            <a:r>
              <a:rPr kumimoji="1" lang="en-US" altLang="zh-CN" i="1" err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25000" err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i,j</a:t>
            </a: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i="1" err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25000" err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j,i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err="1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err="1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err="1"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），则称其为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阶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对称矩阵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3267104" y="2873387"/>
            <a:ext cx="4968875" cy="2413001"/>
            <a:chOff x="2843213" y="2578092"/>
            <a:chExt cx="4968875" cy="2413001"/>
          </a:xfrm>
        </p:grpSpPr>
        <p:sp>
          <p:nvSpPr>
            <p:cNvPr id="12293" name="Line 5"/>
            <p:cNvSpPr>
              <a:spLocks noChangeShapeType="1"/>
            </p:cNvSpPr>
            <p:nvPr/>
          </p:nvSpPr>
          <p:spPr bwMode="auto">
            <a:xfrm>
              <a:off x="2843213" y="2578092"/>
              <a:ext cx="2728919" cy="1708163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5580063" y="4137018"/>
              <a:ext cx="2232025" cy="85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i="1" baseline="-25000" err="1">
                  <a:ea typeface="楷体" pitchFamily="49" charset="-122"/>
                  <a:cs typeface="Times New Roman" pitchFamily="18" charset="0"/>
                </a:rPr>
                <a:t>i,i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err="1"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en-US" altLang="zh-CN" sz="2000" err="1">
                  <a:latin typeface="+mn-ea"/>
                  <a:ea typeface="+mn-ea"/>
                  <a:cs typeface="Times New Roman" pitchFamily="18" charset="0"/>
                </a:rPr>
                <a:t>≤</a:t>
              </a: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err="1">
                  <a:latin typeface="+mn-ea"/>
                  <a:ea typeface="+mn-ea"/>
                  <a:cs typeface="Times New Roman" pitchFamily="18" charset="0"/>
                </a:rPr>
                <a:t>≤</a:t>
              </a: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）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主对角线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395441" y="3062298"/>
            <a:ext cx="4033815" cy="1581148"/>
            <a:chOff x="971550" y="2714620"/>
            <a:chExt cx="4033815" cy="1581148"/>
          </a:xfrm>
        </p:grpSpPr>
        <p:sp>
          <p:nvSpPr>
            <p:cNvPr id="12297" name="Text Box 9"/>
            <p:cNvSpPr txBox="1">
              <a:spLocks noChangeArrowheads="1"/>
            </p:cNvSpPr>
            <p:nvPr/>
          </p:nvSpPr>
          <p:spPr bwMode="auto">
            <a:xfrm>
              <a:off x="971550" y="3441693"/>
              <a:ext cx="1439863" cy="85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i="1" baseline="-25000" err="1">
                  <a:ea typeface="楷体" pitchFamily="49" charset="-122"/>
                  <a:cs typeface="Times New Roman" pitchFamily="18" charset="0"/>
                </a:rPr>
                <a:t>i,j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＞</a:t>
              </a: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）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下三角</a:t>
              </a:r>
            </a:p>
          </p:txBody>
        </p:sp>
        <p:sp>
          <p:nvSpPr>
            <p:cNvPr id="12298" name="Freeform 10"/>
            <p:cNvSpPr>
              <a:spLocks/>
            </p:cNvSpPr>
            <p:nvPr/>
          </p:nvSpPr>
          <p:spPr bwMode="auto">
            <a:xfrm>
              <a:off x="2195513" y="3360730"/>
              <a:ext cx="827087" cy="442913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521" y="0"/>
                </a:cxn>
              </a:cxnLst>
              <a:rect l="0" t="0" r="r" b="b"/>
              <a:pathLst>
                <a:path w="521" h="279">
                  <a:moveTo>
                    <a:pt x="0" y="279"/>
                  </a:moveTo>
                  <a:lnTo>
                    <a:pt x="521" y="0"/>
                  </a:lnTo>
                </a:path>
              </a:pathLst>
            </a:custGeom>
            <a:noFill/>
            <a:ln w="28575" cap="flat" cmpd="sng">
              <a:solidFill>
                <a:srgbClr val="00CC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直角三角形 13"/>
            <p:cNvSpPr/>
            <p:nvPr/>
          </p:nvSpPr>
          <p:spPr>
            <a:xfrm>
              <a:off x="2786050" y="2714620"/>
              <a:ext cx="2219315" cy="1509710"/>
            </a:xfrm>
            <a:prstGeom prst="rtTriangle">
              <a:avLst/>
            </a:prstGeom>
            <a:solidFill>
              <a:schemeClr val="accent1"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567131" y="2860684"/>
            <a:ext cx="5291149" cy="1571636"/>
            <a:chOff x="3143240" y="2513006"/>
            <a:chExt cx="5173673" cy="1571636"/>
          </a:xfrm>
        </p:grpSpPr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>
              <a:off x="5292725" y="2938455"/>
              <a:ext cx="719138" cy="21590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6" name="Text Box 8"/>
            <p:cNvSpPr txBox="1">
              <a:spLocks noChangeArrowheads="1"/>
            </p:cNvSpPr>
            <p:nvPr/>
          </p:nvSpPr>
          <p:spPr bwMode="auto">
            <a:xfrm>
              <a:off x="6084888" y="2649530"/>
              <a:ext cx="2232025" cy="85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i="1" baseline="-25000" err="1">
                  <a:ea typeface="楷体" pitchFamily="49" charset="-122"/>
                  <a:cs typeface="Times New Roman" pitchFamily="18" charset="0"/>
                </a:rPr>
                <a:t>i,j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＜</a:t>
              </a: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）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上三角</a:t>
              </a:r>
            </a:p>
          </p:txBody>
        </p:sp>
        <p:sp>
          <p:nvSpPr>
            <p:cNvPr id="16" name="直角三角形 15"/>
            <p:cNvSpPr/>
            <p:nvPr/>
          </p:nvSpPr>
          <p:spPr>
            <a:xfrm rot="10800000">
              <a:off x="3143240" y="2513006"/>
              <a:ext cx="2500330" cy="1571636"/>
            </a:xfrm>
            <a:prstGeom prst="rtTriangle">
              <a:avLst/>
            </a:prstGeom>
            <a:solidFill>
              <a:schemeClr val="accent1"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214678" y="2819396"/>
            <a:ext cx="2857520" cy="1752612"/>
            <a:chOff x="3214678" y="2214554"/>
            <a:chExt cx="2837977" cy="1752612"/>
          </a:xfrm>
        </p:grpSpPr>
        <p:cxnSp>
          <p:nvCxnSpPr>
            <p:cNvPr id="22" name="直接连接符 21"/>
            <p:cNvCxnSpPr/>
            <p:nvPr/>
          </p:nvCxnSpPr>
          <p:spPr>
            <a:xfrm rot="5400000">
              <a:off x="2358216" y="30710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3216266" y="22272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214678" y="39243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359142" y="225859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0,0</a:t>
              </a:r>
              <a:endParaRPr lang="zh-CN" altLang="en-US" sz="2200" baseline="-250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02084" y="225859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0,1</a:t>
              </a:r>
              <a:endParaRPr lang="zh-CN" altLang="en-US" sz="2200" baseline="-250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16530" y="225859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0,</a:t>
              </a:r>
              <a:r>
                <a:rPr lang="en-US" altLang="zh-CN" sz="2200" i="1" baseline="-25000" err="1"/>
                <a:t>n</a:t>
              </a:r>
              <a:r>
                <a:rPr lang="en-US" altLang="zh-CN" sz="2200" baseline="-25000"/>
                <a:t>-1</a:t>
              </a:r>
              <a:endParaRPr lang="zh-CN" altLang="en-US" sz="2200" baseline="-250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45026" y="2239954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9142" y="2687218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1,0</a:t>
              </a:r>
              <a:endParaRPr lang="zh-CN" altLang="en-US" sz="2200" baseline="-250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02084" y="2687218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1,1</a:t>
              </a:r>
              <a:endParaRPr lang="zh-CN" altLang="en-US" sz="2200" baseline="-250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16530" y="2687218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</a:t>
              </a:r>
              <a:r>
                <a:rPr lang="en-US" altLang="zh-CN" sz="2200" i="1" baseline="-25000" err="1"/>
                <a:t>n</a:t>
              </a:r>
              <a:r>
                <a:rPr lang="en-US" altLang="zh-CN" sz="2200" baseline="-25000"/>
                <a:t>-1</a:t>
              </a:r>
              <a:endParaRPr lang="zh-CN" altLang="en-US" sz="2200" baseline="-250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45026" y="2668582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59142" y="3549236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/>
                <a:t>a</a:t>
              </a:r>
              <a:r>
                <a:rPr lang="en-US" altLang="zh-CN" sz="2200" i="1" baseline="-25000"/>
                <a:t>n</a:t>
              </a:r>
              <a:r>
                <a:rPr lang="en-US" altLang="zh-CN" sz="2200" baseline="-25000"/>
                <a:t>-1,0</a:t>
              </a:r>
              <a:endParaRPr lang="zh-CN" altLang="en-US" sz="2200" baseline="-250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02084" y="3549236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/>
                <a:t>a</a:t>
              </a:r>
              <a:r>
                <a:rPr lang="en-US" altLang="zh-CN" sz="2200" i="1" baseline="-25000"/>
                <a:t>n</a:t>
              </a:r>
              <a:r>
                <a:rPr lang="en-US" altLang="zh-CN" sz="2200" baseline="-25000"/>
                <a:t>-1,1</a:t>
              </a:r>
              <a:endParaRPr lang="zh-CN" altLang="en-US" sz="2200" baseline="-250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16530" y="3549236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/>
                <a:t>a</a:t>
              </a:r>
              <a:r>
                <a:rPr lang="en-US" altLang="zh-CN" sz="2200" i="1" baseline="-25000"/>
                <a:t>n</a:t>
              </a:r>
              <a:r>
                <a:rPr lang="en-US" altLang="zh-CN" sz="2200" baseline="-25000"/>
                <a:t>-</a:t>
              </a:r>
              <a:r>
                <a:rPr lang="en-US" altLang="zh-CN" sz="2200" baseline="-25000" err="1"/>
                <a:t>1,</a:t>
              </a:r>
              <a:r>
                <a:rPr lang="en-US" altLang="zh-CN" sz="2200" i="1" baseline="-25000" err="1"/>
                <a:t>n</a:t>
              </a:r>
              <a:r>
                <a:rPr lang="en-US" altLang="zh-CN" sz="2200" baseline="-25000"/>
                <a:t>-1</a:t>
              </a:r>
              <a:endParaRPr lang="zh-CN" altLang="en-US" sz="2200" baseline="-250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45026" y="3530600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 rot="5400000">
              <a:off x="5180781" y="31091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5908655" y="22653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907067" y="39624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502018" y="3097210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</p:grp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12</a:t>
            </a:fld>
            <a:r>
              <a:rPr lang="en-US" altLang="zh-CN"/>
              <a:t>/21</a:t>
            </a:r>
          </a:p>
        </p:txBody>
      </p:sp>
      <p:grpSp>
        <p:nvGrpSpPr>
          <p:cNvPr id="43" name="组合 7"/>
          <p:cNvGrpSpPr/>
          <p:nvPr/>
        </p:nvGrpSpPr>
        <p:grpSpPr>
          <a:xfrm>
            <a:off x="692765" y="142853"/>
            <a:ext cx="807401" cy="785817"/>
            <a:chOff x="535940" y="314960"/>
            <a:chExt cx="1021715" cy="1021715"/>
          </a:xfrm>
        </p:grpSpPr>
        <p:grpSp>
          <p:nvGrpSpPr>
            <p:cNvPr id="44" name="组合 24"/>
            <p:cNvGrpSpPr/>
            <p:nvPr/>
          </p:nvGrpSpPr>
          <p:grpSpPr>
            <a:xfrm>
              <a:off x="535940" y="314960"/>
              <a:ext cx="1021715" cy="102171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45" name="TextBox 13"/>
            <p:cNvSpPr txBox="1"/>
            <p:nvPr/>
          </p:nvSpPr>
          <p:spPr>
            <a:xfrm>
              <a:off x="817777" y="555363"/>
              <a:ext cx="537845" cy="5135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C00002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altLang="zh-CN" sz="2800" b="1" dirty="0">
                <a:solidFill>
                  <a:srgbClr val="C0000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直角三角形 24"/>
          <p:cNvSpPr/>
          <p:nvPr/>
        </p:nvSpPr>
        <p:spPr>
          <a:xfrm>
            <a:off x="3214678" y="1000108"/>
            <a:ext cx="2786082" cy="1857388"/>
          </a:xfrm>
          <a:prstGeom prst="rtTriangl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857224" y="324129"/>
            <a:ext cx="6715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以行序为主序存储其下三角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+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主对角线的元素。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500034" y="3214686"/>
            <a:ext cx="7143800" cy="2000264"/>
            <a:chOff x="500034" y="3214686"/>
            <a:chExt cx="7143800" cy="2000264"/>
          </a:xfrm>
        </p:grpSpPr>
        <p:sp>
          <p:nvSpPr>
            <p:cNvPr id="14" name="TextBox 13"/>
            <p:cNvSpPr txBox="1"/>
            <p:nvPr/>
          </p:nvSpPr>
          <p:spPr>
            <a:xfrm>
              <a:off x="1142976" y="3967467"/>
              <a:ext cx="6500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i="1" err="1">
                  <a:cs typeface="Times New Roman" pitchFamily="18" charset="0"/>
                </a:rPr>
                <a:t>a</a:t>
              </a:r>
              <a:r>
                <a:rPr lang="en-US" altLang="zh-CN" baseline="-25000" err="1">
                  <a:cs typeface="Times New Roman" pitchFamily="18" charset="0"/>
                </a:rPr>
                <a:t>0,0</a:t>
              </a:r>
              <a:r>
                <a:rPr lang="zh-CN" altLang="en-US">
                  <a:cs typeface="Times New Roman" pitchFamily="18" charset="0"/>
                </a:rPr>
                <a:t>，</a:t>
              </a:r>
              <a:r>
                <a:rPr lang="en-US" altLang="zh-CN" i="1" err="1">
                  <a:cs typeface="Times New Roman" pitchFamily="18" charset="0"/>
                </a:rPr>
                <a:t>a</a:t>
              </a:r>
              <a:r>
                <a:rPr lang="en-US" altLang="zh-CN" baseline="-25000" err="1">
                  <a:cs typeface="Times New Roman" pitchFamily="18" charset="0"/>
                </a:rPr>
                <a:t>1,0</a:t>
              </a:r>
              <a:r>
                <a:rPr lang="zh-CN" altLang="en-US">
                  <a:cs typeface="Times New Roman" pitchFamily="18" charset="0"/>
                </a:rPr>
                <a:t>，</a:t>
              </a:r>
              <a:r>
                <a:rPr lang="en-US" altLang="zh-CN" i="1" err="1">
                  <a:cs typeface="Times New Roman" pitchFamily="18" charset="0"/>
                </a:rPr>
                <a:t>a</a:t>
              </a:r>
              <a:r>
                <a:rPr lang="en-US" altLang="zh-CN" baseline="-25000" err="1">
                  <a:cs typeface="Times New Roman" pitchFamily="18" charset="0"/>
                </a:rPr>
                <a:t>1,1</a:t>
              </a:r>
              <a:r>
                <a:rPr lang="zh-CN" altLang="en-US">
                  <a:cs typeface="Times New Roman" pitchFamily="18" charset="0"/>
                </a:rPr>
                <a:t>，</a:t>
              </a:r>
              <a:r>
                <a:rPr lang="zh-CN" altLang="en-US">
                  <a:cs typeface="Times New Roman" pitchFamily="18" charset="0"/>
                  <a:sym typeface="Symbol"/>
                </a:rPr>
                <a:t>，</a:t>
              </a:r>
              <a:r>
                <a:rPr lang="en-US" altLang="zh-CN" i="1">
                  <a:cs typeface="Times New Roman" pitchFamily="18" charset="0"/>
                  <a:sym typeface="Symbol"/>
                </a:rPr>
                <a:t>a</a:t>
              </a:r>
              <a:r>
                <a:rPr lang="en-US" altLang="zh-CN" i="1" baseline="-25000">
                  <a:cs typeface="Times New Roman" pitchFamily="18" charset="0"/>
                  <a:sym typeface="Symbol"/>
                </a:rPr>
                <a:t>n</a:t>
              </a:r>
              <a:r>
                <a:rPr lang="en-US" altLang="zh-CN" baseline="-25000">
                  <a:cs typeface="Times New Roman" pitchFamily="18" charset="0"/>
                  <a:sym typeface="Symbol"/>
                </a:rPr>
                <a:t>-1,0</a:t>
              </a:r>
              <a:r>
                <a:rPr lang="zh-CN" altLang="en-US">
                  <a:cs typeface="Times New Roman" pitchFamily="18" charset="0"/>
                  <a:sym typeface="Symbol"/>
                </a:rPr>
                <a:t>，</a:t>
              </a:r>
              <a:r>
                <a:rPr lang="en-US" altLang="zh-CN" i="1">
                  <a:cs typeface="Times New Roman" pitchFamily="18" charset="0"/>
                  <a:sym typeface="Symbol"/>
                </a:rPr>
                <a:t>a</a:t>
              </a:r>
              <a:r>
                <a:rPr lang="en-US" altLang="zh-CN" i="1" baseline="-25000">
                  <a:cs typeface="Times New Roman" pitchFamily="18" charset="0"/>
                  <a:sym typeface="Symbol"/>
                </a:rPr>
                <a:t>n</a:t>
              </a:r>
              <a:r>
                <a:rPr lang="en-US" altLang="zh-CN" baseline="-25000">
                  <a:cs typeface="Times New Roman" pitchFamily="18" charset="0"/>
                  <a:sym typeface="Symbol"/>
                </a:rPr>
                <a:t>-1,1</a:t>
              </a:r>
              <a:r>
                <a:rPr lang="zh-CN" altLang="en-US">
                  <a:cs typeface="Times New Roman" pitchFamily="18" charset="0"/>
                  <a:sym typeface="Symbol"/>
                </a:rPr>
                <a:t>， ，</a:t>
              </a:r>
              <a:r>
                <a:rPr lang="en-US" altLang="zh-CN" i="1">
                  <a:cs typeface="Times New Roman" pitchFamily="18" charset="0"/>
                  <a:sym typeface="Symbol"/>
                </a:rPr>
                <a:t>a</a:t>
              </a:r>
              <a:r>
                <a:rPr lang="en-US" altLang="zh-CN" i="1" baseline="-25000">
                  <a:cs typeface="Times New Roman" pitchFamily="18" charset="0"/>
                  <a:sym typeface="Symbol"/>
                </a:rPr>
                <a:t>n</a:t>
              </a:r>
              <a:r>
                <a:rPr lang="en-US" altLang="zh-CN" baseline="-25000">
                  <a:cs typeface="Times New Roman" pitchFamily="18" charset="0"/>
                  <a:sym typeface="Symbol"/>
                </a:rPr>
                <a:t>-</a:t>
              </a:r>
              <a:r>
                <a:rPr lang="en-US" altLang="zh-CN" baseline="-25000" err="1">
                  <a:cs typeface="Times New Roman" pitchFamily="18" charset="0"/>
                  <a:sym typeface="Symbol"/>
                </a:rPr>
                <a:t>1,</a:t>
              </a:r>
              <a:r>
                <a:rPr lang="en-US" altLang="zh-CN" i="1" baseline="-25000" err="1">
                  <a:cs typeface="Times New Roman" pitchFamily="18" charset="0"/>
                  <a:sym typeface="Symbol"/>
                </a:rPr>
                <a:t>n</a:t>
              </a:r>
              <a:r>
                <a:rPr lang="en-US" altLang="zh-CN" baseline="-25000">
                  <a:cs typeface="Times New Roman" pitchFamily="18" charset="0"/>
                  <a:sym typeface="Symbol"/>
                </a:rPr>
                <a:t>-1</a:t>
              </a:r>
              <a:endParaRPr lang="zh-CN" altLang="en-US" baseline="-25000">
                <a:cs typeface="Times New Roman" pitchFamily="18" charset="0"/>
              </a:endParaRPr>
            </a:p>
          </p:txBody>
        </p:sp>
        <p:sp>
          <p:nvSpPr>
            <p:cNvPr id="15" name="下箭头 14"/>
            <p:cNvSpPr/>
            <p:nvPr/>
          </p:nvSpPr>
          <p:spPr>
            <a:xfrm>
              <a:off x="4071934" y="3214686"/>
              <a:ext cx="285752" cy="500066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0034" y="4753285"/>
              <a:ext cx="67866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i="1"/>
                <a:t>B</a:t>
              </a:r>
              <a:r>
                <a:rPr lang="en-US" altLang="zh-CN"/>
                <a:t>=</a:t>
              </a:r>
              <a:r>
                <a:rPr lang="zh-CN" altLang="en-US"/>
                <a:t>（</a:t>
              </a:r>
              <a:r>
                <a:rPr lang="en-US" altLang="zh-CN" i="1" err="1"/>
                <a:t>b</a:t>
              </a:r>
              <a:r>
                <a:rPr lang="en-US" altLang="zh-CN" baseline="-25000" err="1"/>
                <a:t>0</a:t>
              </a:r>
              <a:r>
                <a:rPr lang="zh-CN" altLang="en-US"/>
                <a:t>，  </a:t>
              </a:r>
              <a:r>
                <a:rPr lang="en-US" altLang="zh-CN" i="1" err="1"/>
                <a:t>b</a:t>
              </a:r>
              <a:r>
                <a:rPr lang="en-US" altLang="zh-CN" baseline="-25000" err="1"/>
                <a:t>1</a:t>
              </a:r>
              <a:r>
                <a:rPr lang="zh-CN" altLang="en-US"/>
                <a:t>，  </a:t>
              </a:r>
              <a:r>
                <a:rPr lang="en-US" altLang="zh-CN" i="1" err="1"/>
                <a:t>b</a:t>
              </a:r>
              <a:r>
                <a:rPr lang="en-US" altLang="zh-CN" baseline="-25000" err="1"/>
                <a:t>2</a:t>
              </a:r>
              <a:r>
                <a:rPr lang="zh-CN" altLang="en-US"/>
                <a:t>，       </a:t>
              </a:r>
              <a:r>
                <a:rPr lang="zh-CN" altLang="en-US">
                  <a:sym typeface="Symbol"/>
                </a:rPr>
                <a:t>  ， ，         </a:t>
              </a:r>
              <a:r>
                <a:rPr lang="en-US" altLang="zh-CN" i="1" err="1">
                  <a:sym typeface="Symbol"/>
                </a:rPr>
                <a:t>b</a:t>
              </a:r>
              <a:r>
                <a:rPr lang="en-US" altLang="zh-CN" i="1" baseline="-25000" err="1">
                  <a:sym typeface="Symbol"/>
                </a:rPr>
                <a:t>s</a:t>
              </a:r>
              <a:r>
                <a:rPr lang="zh-CN" altLang="en-US"/>
                <a:t>）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 rot="5400000">
              <a:off x="1247752" y="4630746"/>
              <a:ext cx="285752" cy="1588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5400000">
              <a:off x="1929588" y="4642652"/>
              <a:ext cx="285752" cy="1588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5400000">
              <a:off x="2675718" y="4642652"/>
              <a:ext cx="285752" cy="1588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>
              <a:off x="6501620" y="4642652"/>
              <a:ext cx="285752" cy="1588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4500562" y="3214686"/>
              <a:ext cx="238600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下三角</a:t>
              </a:r>
              <a:r>
                <a:rPr kumimoji="1" lang="en-US" altLang="zh-CN" sz="2000">
                  <a:ea typeface="楷体" pitchFamily="49" charset="-122"/>
                  <a:cs typeface="Times New Roman" pitchFamily="18" charset="0"/>
                </a:rPr>
                <a:t>+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主对角线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071802" y="1071546"/>
            <a:ext cx="2857520" cy="1752612"/>
            <a:chOff x="3214676" y="2214554"/>
            <a:chExt cx="2837975" cy="1752612"/>
          </a:xfrm>
        </p:grpSpPr>
        <p:cxnSp>
          <p:nvCxnSpPr>
            <p:cNvPr id="30" name="直接连接符 29"/>
            <p:cNvCxnSpPr/>
            <p:nvPr/>
          </p:nvCxnSpPr>
          <p:spPr>
            <a:xfrm rot="5400000">
              <a:off x="2358214" y="30710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216264" y="22272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214676" y="39243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359140" y="2258590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0,0</a:t>
              </a:r>
              <a:endParaRPr lang="zh-CN" altLang="en-US" sz="2200" baseline="-250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02081" y="2258590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0,1</a:t>
              </a:r>
              <a:endParaRPr lang="zh-CN" altLang="en-US" sz="2200" baseline="-250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16526" y="2258590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0,</a:t>
              </a:r>
              <a:r>
                <a:rPr lang="en-US" altLang="zh-CN" sz="2200" i="1" baseline="-25000" err="1"/>
                <a:t>n</a:t>
              </a:r>
              <a:r>
                <a:rPr lang="en-US" altLang="zh-CN" sz="2200" baseline="-25000"/>
                <a:t>-1</a:t>
              </a:r>
              <a:endParaRPr lang="zh-CN" altLang="en-US" sz="2200" baseline="-250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45023" y="2239954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59140" y="2687218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1,0</a:t>
              </a:r>
              <a:endParaRPr lang="zh-CN" altLang="en-US" sz="2200" baseline="-250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02081" y="2687218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1,1</a:t>
              </a:r>
              <a:endParaRPr lang="zh-CN" altLang="en-US" sz="2200" baseline="-250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16526" y="2687218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</a:t>
              </a:r>
              <a:r>
                <a:rPr lang="en-US" altLang="zh-CN" sz="2200" i="1" baseline="-25000" err="1"/>
                <a:t>n</a:t>
              </a:r>
              <a:r>
                <a:rPr lang="en-US" altLang="zh-CN" sz="2200" baseline="-25000"/>
                <a:t>-1</a:t>
              </a:r>
              <a:endParaRPr lang="zh-CN" altLang="en-US" sz="2200" baseline="-250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45023" y="2668582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359140" y="3549236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/>
                <a:t>a</a:t>
              </a:r>
              <a:r>
                <a:rPr lang="en-US" altLang="zh-CN" sz="2200" i="1" baseline="-25000"/>
                <a:t>n</a:t>
              </a:r>
              <a:r>
                <a:rPr lang="en-US" altLang="zh-CN" sz="2200" baseline="-25000"/>
                <a:t>-1,0</a:t>
              </a:r>
              <a:endParaRPr lang="zh-CN" altLang="en-US" sz="2200" baseline="-250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02081" y="3549236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/>
                <a:t>a</a:t>
              </a:r>
              <a:r>
                <a:rPr lang="en-US" altLang="zh-CN" sz="2200" i="1" baseline="-25000"/>
                <a:t>n</a:t>
              </a:r>
              <a:r>
                <a:rPr lang="en-US" altLang="zh-CN" sz="2200" baseline="-25000"/>
                <a:t>-1,1</a:t>
              </a:r>
              <a:endParaRPr lang="zh-CN" altLang="en-US" sz="2200" baseline="-250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216526" y="3549236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/>
                <a:t>a</a:t>
              </a:r>
              <a:r>
                <a:rPr lang="en-US" altLang="zh-CN" sz="2200" i="1" baseline="-25000"/>
                <a:t>n</a:t>
              </a:r>
              <a:r>
                <a:rPr lang="en-US" altLang="zh-CN" sz="2200" baseline="-25000"/>
                <a:t>-</a:t>
              </a:r>
              <a:r>
                <a:rPr lang="en-US" altLang="zh-CN" sz="2200" baseline="-25000" err="1"/>
                <a:t>1,</a:t>
              </a:r>
              <a:r>
                <a:rPr lang="en-US" altLang="zh-CN" sz="2200" i="1" baseline="-25000" err="1"/>
                <a:t>n</a:t>
              </a:r>
              <a:r>
                <a:rPr lang="en-US" altLang="zh-CN" sz="2200" baseline="-25000"/>
                <a:t>-1</a:t>
              </a:r>
              <a:endParaRPr lang="zh-CN" altLang="en-US" sz="2200" baseline="-250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645023" y="3530600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 rot="5400000">
              <a:off x="5180777" y="31091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5908651" y="22653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907061" y="39624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502018" y="3097210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428728" y="5357826"/>
            <a:ext cx="5357850" cy="614424"/>
            <a:chOff x="1428728" y="5357826"/>
            <a:chExt cx="5357850" cy="614424"/>
          </a:xfrm>
        </p:grpSpPr>
        <p:sp>
          <p:nvSpPr>
            <p:cNvPr id="23" name="TextBox 22"/>
            <p:cNvSpPr txBox="1"/>
            <p:nvPr/>
          </p:nvSpPr>
          <p:spPr>
            <a:xfrm>
              <a:off x="3071802" y="5572140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000" i="1" err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 err="1">
                  <a:ea typeface="楷体" pitchFamily="49" charset="-122"/>
                  <a:cs typeface="Times New Roman" pitchFamily="18" charset="0"/>
                </a:rPr>
                <a:t>+1</a:t>
              </a:r>
              <a:r>
                <a:rPr kumimoji="1" lang="en-US" altLang="zh-CN" sz="2000">
                  <a:ea typeface="楷体" pitchFamily="49" charset="-122"/>
                  <a:cs typeface="Times New Roman" pitchFamily="18" charset="0"/>
                </a:rPr>
                <a:t>)/2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个元素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9" name="左大括号 48"/>
            <p:cNvSpPr/>
            <p:nvPr/>
          </p:nvSpPr>
          <p:spPr>
            <a:xfrm rot="16200000">
              <a:off x="4036215" y="2750339"/>
              <a:ext cx="142876" cy="5357850"/>
            </a:xfrm>
            <a:prstGeom prst="leftBrac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3" name="直接箭头连接符 52"/>
          <p:cNvCxnSpPr/>
          <p:nvPr/>
        </p:nvCxnSpPr>
        <p:spPr>
          <a:xfrm rot="10800000" flipV="1">
            <a:off x="2643174" y="1928802"/>
            <a:ext cx="785818" cy="142876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857356" y="1928802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err="1">
                <a:latin typeface="+mn-ea"/>
                <a:cs typeface="Times New Roman" pitchFamily="18" charset="0"/>
              </a:rPr>
              <a:t>≥</a:t>
            </a:r>
            <a:r>
              <a:rPr kumimoji="1" lang="en-US" altLang="zh-CN" sz="2000" i="1" err="1">
                <a:ea typeface="楷体" pitchFamily="49" charset="-122"/>
                <a:cs typeface="Times New Roman" pitchFamily="18" charset="0"/>
              </a:rPr>
              <a:t>j</a:t>
            </a:r>
            <a:endParaRPr lang="zh-CN" altLang="en-US" sz="2000"/>
          </a:p>
        </p:txBody>
      </p:sp>
      <p:grpSp>
        <p:nvGrpSpPr>
          <p:cNvPr id="55" name="组合 54"/>
          <p:cNvGrpSpPr/>
          <p:nvPr/>
        </p:nvGrpSpPr>
        <p:grpSpPr>
          <a:xfrm>
            <a:off x="6643702" y="2500306"/>
            <a:ext cx="785818" cy="1428760"/>
            <a:chOff x="6143636" y="1369085"/>
            <a:chExt cx="785818" cy="1428760"/>
          </a:xfrm>
        </p:grpSpPr>
        <p:sp>
          <p:nvSpPr>
            <p:cNvPr id="56" name="右弧形箭头 55"/>
            <p:cNvSpPr/>
            <p:nvPr/>
          </p:nvSpPr>
          <p:spPr>
            <a:xfrm>
              <a:off x="6143636" y="1797713"/>
              <a:ext cx="285752" cy="1000132"/>
            </a:xfrm>
            <a:prstGeom prst="curvedLef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286512" y="1369085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err="1">
                  <a:solidFill>
                    <a:srgbClr val="FF0000"/>
                  </a:solidFill>
                </a:rPr>
                <a:t>a</a:t>
              </a:r>
              <a:r>
                <a:rPr lang="en-US" altLang="zh-CN" i="1" baseline="-25000" err="1">
                  <a:solidFill>
                    <a:srgbClr val="FF0000"/>
                  </a:solidFill>
                </a:rPr>
                <a:t>i,j</a:t>
              </a:r>
              <a:endParaRPr lang="zh-CN" altLang="en-US" i="1" baseline="-25000">
                <a:solidFill>
                  <a:srgbClr val="FF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357950" y="2285992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err="1"/>
                <a:t>b</a:t>
              </a:r>
              <a:r>
                <a:rPr lang="en-US" altLang="zh-CN" i="1" baseline="-25000" err="1"/>
                <a:t>k</a:t>
              </a:r>
              <a:endParaRPr lang="zh-CN" altLang="en-US" i="1" baseline="-2500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500958" y="3000372"/>
            <a:ext cx="1000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/>
              <a:t>k </a:t>
            </a:r>
            <a:r>
              <a:rPr lang="en-US" altLang="zh-CN"/>
              <a:t>= </a:t>
            </a:r>
            <a:r>
              <a:rPr lang="en-US" altLang="zh-CN" sz="3200">
                <a:solidFill>
                  <a:srgbClr val="FF0000"/>
                </a:solidFill>
              </a:rPr>
              <a:t>?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13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643042" y="3378210"/>
            <a:ext cx="7215238" cy="2408244"/>
            <a:chOff x="1643042" y="3378210"/>
            <a:chExt cx="7215238" cy="2408244"/>
          </a:xfrm>
        </p:grpSpPr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1643042" y="4787916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i="1">
                  <a:ea typeface="宋体" pitchFamily="2" charset="-122"/>
                </a:rPr>
                <a:t>k</a:t>
              </a:r>
              <a:r>
                <a:rPr kumimoji="1" lang="en-US" altLang="zh-CN">
                  <a:ea typeface="宋体" pitchFamily="2" charset="-122"/>
                </a:rPr>
                <a:t>=</a:t>
              </a:r>
            </a:p>
          </p:txBody>
        </p:sp>
        <p:sp>
          <p:nvSpPr>
            <p:cNvPr id="13323" name="Text Box 11"/>
            <p:cNvSpPr txBox="1">
              <a:spLocks noChangeArrowheads="1"/>
            </p:cNvSpPr>
            <p:nvPr/>
          </p:nvSpPr>
          <p:spPr bwMode="auto">
            <a:xfrm>
              <a:off x="4552920" y="4406916"/>
              <a:ext cx="430536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当 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200" err="1">
                  <a:latin typeface="+mn-ea"/>
                  <a:ea typeface="+mn-ea"/>
                  <a:cs typeface="Times New Roman" pitchFamily="18" charset="0"/>
                </a:rPr>
                <a:t>≥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时（下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三角</a:t>
              </a:r>
              <a:r>
                <a:rPr kumimoji="1" lang="en-US" altLang="zh-CN" sz="2000">
                  <a:ea typeface="楷体" pitchFamily="49" charset="-122"/>
                  <a:cs typeface="Times New Roman" pitchFamily="18" charset="0"/>
                </a:rPr>
                <a:t>+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主对角线的元素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）</a:t>
              </a: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4552920" y="5092716"/>
              <a:ext cx="271939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当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＜</a:t>
              </a:r>
              <a:r>
                <a:rPr kumimoji="1" lang="en-US" altLang="zh-CN" sz="2200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时（</a:t>
              </a:r>
              <a:r>
                <a:rPr kumimoji="1" lang="en-US" altLang="zh-CN" sz="2200" i="1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200" i="1" baseline="-250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i,j</a:t>
              </a:r>
              <a:r>
                <a:rPr kumimoji="1" lang="en-US" altLang="zh-CN" sz="22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=</a:t>
              </a:r>
              <a:r>
                <a:rPr kumimoji="1" lang="en-US" altLang="zh-CN" sz="2200" i="1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200" i="1" baseline="-250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j,i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）</a:t>
              </a:r>
            </a:p>
          </p:txBody>
        </p:sp>
        <p:sp>
          <p:nvSpPr>
            <p:cNvPr id="13327" name="AutoShape 15"/>
            <p:cNvSpPr>
              <a:spLocks/>
            </p:cNvSpPr>
            <p:nvPr/>
          </p:nvSpPr>
          <p:spPr bwMode="auto">
            <a:xfrm>
              <a:off x="2252642" y="4445016"/>
              <a:ext cx="228600" cy="11430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下箭头 13"/>
            <p:cNvSpPr/>
            <p:nvPr/>
          </p:nvSpPr>
          <p:spPr>
            <a:xfrm>
              <a:off x="3338474" y="3378210"/>
              <a:ext cx="324000" cy="500066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624094" y="4214818"/>
              <a:ext cx="1500198" cy="714380"/>
              <a:chOff x="500034" y="3571876"/>
              <a:chExt cx="1500198" cy="714380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00034" y="3571876"/>
                <a:ext cx="107157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/>
                  <a:t>i</a:t>
                </a:r>
                <a:r>
                  <a:rPr lang="en-US" altLang="zh-CN" sz="2200"/>
                  <a:t>(</a:t>
                </a:r>
                <a:r>
                  <a:rPr lang="en-US" altLang="zh-CN" sz="2200" i="1" err="1"/>
                  <a:t>i</a:t>
                </a:r>
                <a:r>
                  <a:rPr lang="en-US" altLang="zh-CN" sz="2200" err="1"/>
                  <a:t>+1</a:t>
                </a:r>
                <a:r>
                  <a:rPr lang="en-US" altLang="zh-CN" sz="2200"/>
                  <a:t>)</a:t>
                </a:r>
                <a:endParaRPr lang="zh-CN" altLang="en-US" sz="2200"/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>
                <a:off x="571472" y="3929066"/>
                <a:ext cx="928694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739748" y="3947702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/>
                  <a:t>2</a:t>
                </a:r>
                <a:endParaRPr lang="zh-CN" altLang="en-US" sz="220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500166" y="3786190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/>
                  <a:t>+</a:t>
                </a:r>
                <a:r>
                  <a:rPr lang="en-US" altLang="zh-CN" sz="2200" i="1"/>
                  <a:t>j</a:t>
                </a:r>
                <a:endParaRPr lang="zh-CN" altLang="en-US" sz="2200" i="1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2624094" y="5072074"/>
              <a:ext cx="1500198" cy="714380"/>
              <a:chOff x="652434" y="5500702"/>
              <a:chExt cx="1500198" cy="71438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652434" y="5500702"/>
                <a:ext cx="107157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/>
                  <a:t>j</a:t>
                </a:r>
                <a:r>
                  <a:rPr lang="en-US" altLang="zh-CN" sz="2200"/>
                  <a:t>(</a:t>
                </a:r>
                <a:r>
                  <a:rPr lang="en-US" altLang="zh-CN" sz="2200" i="1" err="1"/>
                  <a:t>j</a:t>
                </a:r>
                <a:r>
                  <a:rPr lang="en-US" altLang="zh-CN" sz="2200" err="1"/>
                  <a:t>+1</a:t>
                </a:r>
                <a:r>
                  <a:rPr lang="en-US" altLang="zh-CN" sz="2200"/>
                  <a:t>)</a:t>
                </a:r>
                <a:endParaRPr lang="zh-CN" altLang="en-US" sz="2200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723872" y="5857892"/>
                <a:ext cx="928694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892148" y="5876528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/>
                  <a:t>2</a:t>
                </a:r>
                <a:endParaRPr lang="zh-CN" altLang="en-US" sz="220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652566" y="5715016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/>
                  <a:t>+</a:t>
                </a:r>
                <a:r>
                  <a:rPr lang="en-US" altLang="zh-CN" sz="2200" i="1" err="1"/>
                  <a:t>i</a:t>
                </a:r>
                <a:endParaRPr lang="zh-CN" altLang="en-US" sz="2200" i="1"/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714348" y="885750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>
                <a:cs typeface="Times New Roman" pitchFamily="18" charset="0"/>
              </a:rPr>
              <a:t>B</a:t>
            </a:r>
            <a:r>
              <a:rPr lang="en-US" altLang="zh-CN">
                <a:cs typeface="Times New Roman" pitchFamily="18" charset="0"/>
              </a:rPr>
              <a:t>=(</a:t>
            </a:r>
            <a:r>
              <a:rPr lang="en-US" altLang="zh-CN" i="1" err="1">
                <a:cs typeface="Times New Roman" pitchFamily="18" charset="0"/>
              </a:rPr>
              <a:t>a</a:t>
            </a:r>
            <a:r>
              <a:rPr lang="en-US" altLang="zh-CN" baseline="-25000" err="1">
                <a:cs typeface="Times New Roman" pitchFamily="18" charset="0"/>
              </a:rPr>
              <a:t>0,0</a:t>
            </a:r>
            <a:r>
              <a:rPr lang="en-US" altLang="zh-CN" err="1">
                <a:cs typeface="Times New Roman" pitchFamily="18" charset="0"/>
              </a:rPr>
              <a:t>,</a:t>
            </a:r>
            <a:r>
              <a:rPr lang="en-US" altLang="zh-CN" i="1" err="1">
                <a:cs typeface="Times New Roman" pitchFamily="18" charset="0"/>
              </a:rPr>
              <a:t>a</a:t>
            </a:r>
            <a:r>
              <a:rPr lang="en-US" altLang="zh-CN" baseline="-25000" err="1">
                <a:cs typeface="Times New Roman" pitchFamily="18" charset="0"/>
              </a:rPr>
              <a:t>1,0</a:t>
            </a:r>
            <a:r>
              <a:rPr lang="en-US" altLang="zh-CN" err="1">
                <a:cs typeface="Times New Roman" pitchFamily="18" charset="0"/>
              </a:rPr>
              <a:t>,</a:t>
            </a:r>
            <a:r>
              <a:rPr lang="en-US" altLang="zh-CN" i="1" err="1">
                <a:cs typeface="Times New Roman" pitchFamily="18" charset="0"/>
              </a:rPr>
              <a:t>a</a:t>
            </a:r>
            <a:r>
              <a:rPr lang="en-US" altLang="zh-CN" baseline="-25000" err="1">
                <a:cs typeface="Times New Roman" pitchFamily="18" charset="0"/>
              </a:rPr>
              <a:t>1,1</a:t>
            </a:r>
            <a:r>
              <a:rPr lang="en-US" altLang="zh-CN">
                <a:cs typeface="Times New Roman" pitchFamily="18" charset="0"/>
              </a:rPr>
              <a:t>,</a:t>
            </a:r>
            <a:r>
              <a:rPr lang="zh-CN" altLang="en-US">
                <a:cs typeface="Times New Roman" pitchFamily="18" charset="0"/>
                <a:sym typeface="Symbol"/>
              </a:rPr>
              <a:t></a:t>
            </a:r>
            <a:r>
              <a:rPr lang="en-US" altLang="zh-CN">
                <a:cs typeface="Times New Roman" pitchFamily="18" charset="0"/>
                <a:sym typeface="Symbol"/>
              </a:rPr>
              <a:t>,</a:t>
            </a:r>
            <a:r>
              <a:rPr lang="en-US" altLang="zh-CN" i="1" err="1">
                <a:cs typeface="Times New Roman" pitchFamily="18" charset="0"/>
                <a:sym typeface="Symbol"/>
              </a:rPr>
              <a:t>a</a:t>
            </a:r>
            <a:r>
              <a:rPr lang="en-US" altLang="zh-CN" i="1" baseline="-25000" err="1">
                <a:cs typeface="Times New Roman" pitchFamily="18" charset="0"/>
                <a:sym typeface="Symbol"/>
              </a:rPr>
              <a:t>i</a:t>
            </a:r>
            <a:r>
              <a:rPr lang="en-US" altLang="zh-CN" baseline="-25000">
                <a:cs typeface="Times New Roman" pitchFamily="18" charset="0"/>
                <a:sym typeface="Symbol"/>
              </a:rPr>
              <a:t>-1,0</a:t>
            </a:r>
            <a:r>
              <a:rPr lang="en-US" altLang="zh-CN">
                <a:cs typeface="Times New Roman" pitchFamily="18" charset="0"/>
                <a:sym typeface="Symbol"/>
              </a:rPr>
              <a:t>,</a:t>
            </a:r>
            <a:r>
              <a:rPr lang="zh-CN" altLang="en-US">
                <a:cs typeface="Times New Roman" pitchFamily="18" charset="0"/>
                <a:sym typeface="Symbol"/>
              </a:rPr>
              <a:t>  </a:t>
            </a:r>
            <a:r>
              <a:rPr lang="en-US" altLang="zh-CN">
                <a:cs typeface="Times New Roman" pitchFamily="18" charset="0"/>
                <a:sym typeface="Symbol"/>
              </a:rPr>
              <a:t>,</a:t>
            </a:r>
            <a:r>
              <a:rPr lang="en-US" altLang="zh-CN" i="1" err="1">
                <a:cs typeface="Times New Roman" pitchFamily="18" charset="0"/>
                <a:sym typeface="Symbol"/>
              </a:rPr>
              <a:t>a</a:t>
            </a:r>
            <a:r>
              <a:rPr lang="en-US" altLang="zh-CN" i="1" baseline="-25000" err="1">
                <a:cs typeface="Times New Roman" pitchFamily="18" charset="0"/>
                <a:sym typeface="Symbol"/>
              </a:rPr>
              <a:t>i</a:t>
            </a:r>
            <a:r>
              <a:rPr lang="en-US" altLang="zh-CN" baseline="-25000">
                <a:cs typeface="Times New Roman" pitchFamily="18" charset="0"/>
                <a:sym typeface="Symbol"/>
              </a:rPr>
              <a:t>-</a:t>
            </a:r>
            <a:r>
              <a:rPr lang="en-US" altLang="zh-CN" baseline="-25000" err="1">
                <a:cs typeface="Times New Roman" pitchFamily="18" charset="0"/>
                <a:sym typeface="Symbol"/>
              </a:rPr>
              <a:t>1,</a:t>
            </a:r>
            <a:r>
              <a:rPr lang="en-US" altLang="zh-CN" i="1" baseline="-25000" err="1">
                <a:cs typeface="Times New Roman" pitchFamily="18" charset="0"/>
                <a:sym typeface="Symbol"/>
              </a:rPr>
              <a:t>i</a:t>
            </a:r>
            <a:r>
              <a:rPr lang="en-US" altLang="zh-CN" baseline="-25000">
                <a:cs typeface="Times New Roman" pitchFamily="18" charset="0"/>
                <a:sym typeface="Symbol"/>
              </a:rPr>
              <a:t>-1</a:t>
            </a:r>
            <a:r>
              <a:rPr lang="zh-CN" altLang="en-US">
                <a:cs typeface="Times New Roman" pitchFamily="18" charset="0"/>
                <a:sym typeface="Symbol"/>
              </a:rPr>
              <a:t>，</a:t>
            </a:r>
            <a:r>
              <a:rPr lang="en-US" altLang="zh-CN" i="1" err="1">
                <a:cs typeface="Times New Roman" pitchFamily="18" charset="0"/>
                <a:sym typeface="Symbol"/>
              </a:rPr>
              <a:t>a</a:t>
            </a:r>
            <a:r>
              <a:rPr lang="en-US" altLang="zh-CN" i="1" baseline="-25000" err="1">
                <a:cs typeface="Times New Roman" pitchFamily="18" charset="0"/>
                <a:sym typeface="Symbol"/>
              </a:rPr>
              <a:t>i</a:t>
            </a:r>
            <a:r>
              <a:rPr lang="en-US" altLang="zh-CN" baseline="-25000" err="1">
                <a:cs typeface="Times New Roman" pitchFamily="18" charset="0"/>
                <a:sym typeface="Symbol"/>
              </a:rPr>
              <a:t>,0</a:t>
            </a:r>
            <a:r>
              <a:rPr lang="zh-CN" altLang="en-US">
                <a:cs typeface="Times New Roman" pitchFamily="18" charset="0"/>
                <a:sym typeface="Symbol"/>
              </a:rPr>
              <a:t> </a:t>
            </a:r>
            <a:r>
              <a:rPr lang="en-US" altLang="zh-CN">
                <a:cs typeface="Times New Roman" pitchFamily="18" charset="0"/>
                <a:sym typeface="Symbol"/>
              </a:rPr>
              <a:t>, </a:t>
            </a:r>
            <a:r>
              <a:rPr lang="zh-CN" altLang="en-US">
                <a:cs typeface="Times New Roman" pitchFamily="18" charset="0"/>
                <a:sym typeface="Symbol"/>
              </a:rPr>
              <a:t></a:t>
            </a:r>
            <a:r>
              <a:rPr lang="en-US" altLang="zh-CN">
                <a:cs typeface="Times New Roman" pitchFamily="18" charset="0"/>
                <a:sym typeface="Symbol"/>
              </a:rPr>
              <a:t>,</a:t>
            </a:r>
            <a:r>
              <a:rPr lang="en-US" altLang="zh-CN" i="1">
                <a:solidFill>
                  <a:srgbClr val="FF0000"/>
                </a:solidFill>
                <a:cs typeface="Times New Roman" pitchFamily="18" charset="0"/>
                <a:sym typeface="Symbol"/>
              </a:rPr>
              <a:t> </a:t>
            </a:r>
            <a:r>
              <a:rPr lang="en-US" altLang="zh-CN" i="1" err="1">
                <a:cs typeface="Times New Roman" pitchFamily="18" charset="0"/>
                <a:sym typeface="Symbol"/>
              </a:rPr>
              <a:t>a</a:t>
            </a:r>
            <a:r>
              <a:rPr lang="en-US" altLang="zh-CN" i="1" baseline="-25000" err="1">
                <a:cs typeface="Times New Roman" pitchFamily="18" charset="0"/>
                <a:sym typeface="Symbol"/>
              </a:rPr>
              <a:t>i</a:t>
            </a:r>
            <a:r>
              <a:rPr lang="en-US" altLang="zh-CN" baseline="-25000" err="1">
                <a:cs typeface="Times New Roman" pitchFamily="18" charset="0"/>
                <a:sym typeface="Symbol"/>
              </a:rPr>
              <a:t>,</a:t>
            </a:r>
            <a:r>
              <a:rPr lang="en-US" altLang="zh-CN" i="1" baseline="-25000" err="1">
                <a:cs typeface="Times New Roman" pitchFamily="18" charset="0"/>
                <a:sym typeface="Symbol"/>
              </a:rPr>
              <a:t>j</a:t>
            </a:r>
            <a:r>
              <a:rPr lang="en-US" altLang="zh-CN" baseline="-25000">
                <a:cs typeface="Times New Roman" pitchFamily="18" charset="0"/>
                <a:sym typeface="Symbol"/>
              </a:rPr>
              <a:t>-1</a:t>
            </a:r>
            <a:r>
              <a:rPr lang="en-US" altLang="zh-CN">
                <a:cs typeface="Times New Roman" pitchFamily="18" charset="0"/>
                <a:sym typeface="Symbol"/>
              </a:rPr>
              <a:t>, </a:t>
            </a:r>
            <a:r>
              <a:rPr lang="en-US" altLang="zh-CN" i="1" err="1">
                <a:solidFill>
                  <a:srgbClr val="FF0000"/>
                </a:solidFill>
                <a:cs typeface="Times New Roman" pitchFamily="18" charset="0"/>
                <a:sym typeface="Symbol"/>
              </a:rPr>
              <a:t>a</a:t>
            </a:r>
            <a:r>
              <a:rPr lang="en-US" altLang="zh-CN" i="1" baseline="-25000" err="1">
                <a:solidFill>
                  <a:srgbClr val="FF0000"/>
                </a:solidFill>
                <a:cs typeface="Times New Roman" pitchFamily="18" charset="0"/>
                <a:sym typeface="Symbol"/>
              </a:rPr>
              <a:t>i</a:t>
            </a:r>
            <a:r>
              <a:rPr lang="en-US" altLang="zh-CN" baseline="-25000" err="1">
                <a:solidFill>
                  <a:srgbClr val="FF0000"/>
                </a:solidFill>
                <a:cs typeface="Times New Roman" pitchFamily="18" charset="0"/>
                <a:sym typeface="Symbol"/>
              </a:rPr>
              <a:t>,</a:t>
            </a:r>
            <a:r>
              <a:rPr lang="en-US" altLang="zh-CN" i="1" baseline="-25000" err="1">
                <a:solidFill>
                  <a:srgbClr val="FF0000"/>
                </a:solidFill>
                <a:cs typeface="Times New Roman" pitchFamily="18" charset="0"/>
                <a:sym typeface="Symbol"/>
              </a:rPr>
              <a:t>j</a:t>
            </a:r>
            <a:r>
              <a:rPr lang="en-US" altLang="zh-CN">
                <a:cs typeface="Times New Roman" pitchFamily="18" charset="0"/>
                <a:sym typeface="Symbol"/>
              </a:rPr>
              <a:t>,</a:t>
            </a:r>
            <a:r>
              <a:rPr lang="zh-CN" altLang="en-US">
                <a:cs typeface="Times New Roman" pitchFamily="18" charset="0"/>
                <a:sym typeface="Symbol"/>
              </a:rPr>
              <a:t> </a:t>
            </a:r>
            <a:r>
              <a:rPr lang="en-US" altLang="zh-CN">
                <a:cs typeface="Times New Roman" pitchFamily="18" charset="0"/>
                <a:sym typeface="Symbol"/>
              </a:rPr>
              <a:t>,</a:t>
            </a:r>
            <a:r>
              <a:rPr lang="en-US" altLang="zh-CN" i="1">
                <a:cs typeface="Times New Roman" pitchFamily="18" charset="0"/>
                <a:sym typeface="Symbol"/>
              </a:rPr>
              <a:t> a</a:t>
            </a:r>
            <a:r>
              <a:rPr lang="en-US" altLang="zh-CN" i="1" baseline="-25000">
                <a:cs typeface="Times New Roman" pitchFamily="18" charset="0"/>
                <a:sym typeface="Symbol"/>
              </a:rPr>
              <a:t>n</a:t>
            </a:r>
            <a:r>
              <a:rPr lang="en-US" altLang="zh-CN" baseline="-25000">
                <a:cs typeface="Times New Roman" pitchFamily="18" charset="0"/>
                <a:sym typeface="Symbol"/>
              </a:rPr>
              <a:t>-</a:t>
            </a:r>
            <a:r>
              <a:rPr lang="en-US" altLang="zh-CN" baseline="-25000" err="1">
                <a:cs typeface="Times New Roman" pitchFamily="18" charset="0"/>
                <a:sym typeface="Symbol"/>
              </a:rPr>
              <a:t>1,</a:t>
            </a:r>
            <a:r>
              <a:rPr lang="en-US" altLang="zh-CN" i="1" baseline="-25000" err="1">
                <a:cs typeface="Times New Roman" pitchFamily="18" charset="0"/>
                <a:sym typeface="Symbol"/>
              </a:rPr>
              <a:t>n</a:t>
            </a:r>
            <a:r>
              <a:rPr lang="en-US" altLang="zh-CN" baseline="-25000">
                <a:cs typeface="Times New Roman" pitchFamily="18" charset="0"/>
                <a:sym typeface="Symbol"/>
              </a:rPr>
              <a:t>-1</a:t>
            </a:r>
            <a:r>
              <a:rPr lang="en-US" altLang="zh-CN">
                <a:cs typeface="Times New Roman" pitchFamily="18" charset="0"/>
                <a:sym typeface="Symbol"/>
              </a:rPr>
              <a:t>)</a:t>
            </a:r>
            <a:endParaRPr lang="zh-CN" altLang="en-US">
              <a:cs typeface="Times New Roman" pitchFamily="18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142976" y="1384692"/>
            <a:ext cx="785818" cy="929818"/>
            <a:chOff x="1142976" y="856108"/>
            <a:chExt cx="785818" cy="929818"/>
          </a:xfrm>
        </p:grpSpPr>
        <p:sp>
          <p:nvSpPr>
            <p:cNvPr id="36" name="左中括号 35"/>
            <p:cNvSpPr/>
            <p:nvPr/>
          </p:nvSpPr>
          <p:spPr>
            <a:xfrm rot="16200000">
              <a:off x="1443918" y="658108"/>
              <a:ext cx="144000" cy="540000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42976" y="1078040"/>
              <a:ext cx="7858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个</a:t>
              </a:r>
              <a:endParaRPr lang="en-US" altLang="zh-CN" sz="2000">
                <a:ea typeface="楷体" pitchFamily="49" charset="-122"/>
                <a:cs typeface="Times New Roman" pitchFamily="18" charset="0"/>
              </a:endParaRPr>
            </a:p>
            <a:p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元素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857356" y="1385817"/>
            <a:ext cx="785818" cy="929818"/>
            <a:chOff x="1857356" y="857233"/>
            <a:chExt cx="785818" cy="929818"/>
          </a:xfrm>
        </p:grpSpPr>
        <p:sp>
          <p:nvSpPr>
            <p:cNvPr id="38" name="左中括号 37"/>
            <p:cNvSpPr/>
            <p:nvPr/>
          </p:nvSpPr>
          <p:spPr>
            <a:xfrm rot="16200000">
              <a:off x="2198794" y="587233"/>
              <a:ext cx="144000" cy="684000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857356" y="1079165"/>
              <a:ext cx="7858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个</a:t>
              </a:r>
              <a:endParaRPr lang="en-US" altLang="zh-CN" sz="2000">
                <a:ea typeface="楷体" pitchFamily="49" charset="-122"/>
                <a:cs typeface="Times New Roman" pitchFamily="18" charset="0"/>
              </a:endParaRPr>
            </a:p>
            <a:p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元素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286116" y="1385817"/>
            <a:ext cx="1512000" cy="785817"/>
            <a:chOff x="3286116" y="857233"/>
            <a:chExt cx="1512000" cy="785817"/>
          </a:xfrm>
        </p:grpSpPr>
        <p:sp>
          <p:nvSpPr>
            <p:cNvPr id="40" name="左中括号 39"/>
            <p:cNvSpPr/>
            <p:nvPr/>
          </p:nvSpPr>
          <p:spPr>
            <a:xfrm rot="16200000">
              <a:off x="3970116" y="173233"/>
              <a:ext cx="144000" cy="1512000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28992" y="1242940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个元素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215840" y="1385816"/>
            <a:ext cx="1512000" cy="785817"/>
            <a:chOff x="5215840" y="857232"/>
            <a:chExt cx="1512000" cy="785817"/>
          </a:xfrm>
        </p:grpSpPr>
        <p:sp>
          <p:nvSpPr>
            <p:cNvPr id="42" name="左中括号 41"/>
            <p:cNvSpPr/>
            <p:nvPr/>
          </p:nvSpPr>
          <p:spPr>
            <a:xfrm rot="16200000">
              <a:off x="5899840" y="173232"/>
              <a:ext cx="144000" cy="1512000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58716" y="1242939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个元素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207140" y="2385949"/>
            <a:ext cx="5508000" cy="614423"/>
            <a:chOff x="1207140" y="1857365"/>
            <a:chExt cx="5508000" cy="614423"/>
          </a:xfrm>
        </p:grpSpPr>
        <p:sp>
          <p:nvSpPr>
            <p:cNvPr id="45" name="左中括号 44"/>
            <p:cNvSpPr/>
            <p:nvPr/>
          </p:nvSpPr>
          <p:spPr>
            <a:xfrm rot="16200000">
              <a:off x="3889702" y="-825197"/>
              <a:ext cx="142876" cy="5508000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71736" y="2071678"/>
              <a:ext cx="28575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共计</a:t>
              </a: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err="1">
                  <a:ea typeface="楷体" pitchFamily="49" charset="-122"/>
                  <a:cs typeface="Times New Roman" pitchFamily="18" charset="0"/>
                </a:rPr>
                <a:t>+1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)/</a:t>
              </a:r>
              <a:r>
                <a:rPr lang="en-US" altLang="zh-CN" sz="2000" err="1">
                  <a:ea typeface="楷体" pitchFamily="49" charset="-122"/>
                  <a:cs typeface="Times New Roman" pitchFamily="18" charset="0"/>
                </a:rPr>
                <a:t>2+</a:t>
              </a: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个元素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715140" y="214290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err="1"/>
              <a:t>b</a:t>
            </a:r>
            <a:r>
              <a:rPr lang="en-US" altLang="zh-CN" i="1" baseline="-25000" err="1"/>
              <a:t>k</a:t>
            </a:r>
            <a:endParaRPr lang="zh-CN" altLang="en-US" i="1" baseline="-25000"/>
          </a:p>
        </p:txBody>
      </p:sp>
      <p:cxnSp>
        <p:nvCxnSpPr>
          <p:cNvPr id="54" name="直接连接符 53"/>
          <p:cNvCxnSpPr/>
          <p:nvPr/>
        </p:nvCxnSpPr>
        <p:spPr>
          <a:xfrm rot="16200000" flipH="1">
            <a:off x="6831211" y="866144"/>
            <a:ext cx="360000" cy="0"/>
          </a:xfrm>
          <a:prstGeom prst="line">
            <a:avLst/>
          </a:prstGeom>
          <a:ln w="28575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14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214414" y="358181"/>
            <a:ext cx="6243654" cy="227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baseline="30000" err="1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个元素   </a:t>
            </a:r>
            <a:r>
              <a:rPr kumimoji="1" lang="en-US" altLang="zh-CN">
                <a:ea typeface="楷体" pitchFamily="49" charset="-122"/>
                <a:cs typeface="Times New Roman" pitchFamily="18" charset="0"/>
                <a:sym typeface="Symbol"/>
              </a:rPr>
              <a:t> 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               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err="1"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)/2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个元素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err="1">
                <a:ea typeface="楷体" pitchFamily="49" charset="-122"/>
                <a:cs typeface="Times New Roman" pitchFamily="18" charset="0"/>
              </a:rPr>
              <a:t>0..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err="1">
                <a:ea typeface="楷体" pitchFamily="49" charset="-122"/>
                <a:cs typeface="Times New Roman" pitchFamily="18" charset="0"/>
              </a:rPr>
              <a:t>1,0..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1]                 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err="1">
                <a:ea typeface="楷体" pitchFamily="49" charset="-122"/>
                <a:cs typeface="Times New Roman" pitchFamily="18" charset="0"/>
              </a:rPr>
              <a:t>0..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err="1"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)/2</a:t>
            </a:r>
            <a:r>
              <a:rPr kumimoji="1" lang="en-US" altLang="zh-CN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1]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]                    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]   </a:t>
            </a:r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>
            <a:off x="3054355" y="807430"/>
            <a:ext cx="0" cy="215900"/>
          </a:xfrm>
          <a:prstGeom prst="line">
            <a:avLst/>
          </a:prstGeom>
          <a:noFill/>
          <a:ln w="38100" cmpd="dbl">
            <a:solidFill>
              <a:srgbClr val="9900FF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5857884" y="807430"/>
            <a:ext cx="0" cy="215900"/>
          </a:xfrm>
          <a:prstGeom prst="line">
            <a:avLst/>
          </a:prstGeom>
          <a:noFill/>
          <a:ln w="38100" cmpd="dbl">
            <a:solidFill>
              <a:srgbClr val="9900FF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左右箭头 15"/>
          <p:cNvSpPr/>
          <p:nvPr/>
        </p:nvSpPr>
        <p:spPr>
          <a:xfrm>
            <a:off x="3886168" y="609881"/>
            <a:ext cx="714380" cy="1080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右箭头 16"/>
          <p:cNvSpPr/>
          <p:nvPr/>
        </p:nvSpPr>
        <p:spPr>
          <a:xfrm>
            <a:off x="3898868" y="1157523"/>
            <a:ext cx="714380" cy="1080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右箭头 17"/>
          <p:cNvSpPr/>
          <p:nvPr/>
        </p:nvSpPr>
        <p:spPr>
          <a:xfrm>
            <a:off x="4029044" y="2324393"/>
            <a:ext cx="714380" cy="1080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3171788" y="1467137"/>
            <a:ext cx="71438" cy="642942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5386366" y="1467137"/>
            <a:ext cx="71438" cy="642942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4214810" y="2824459"/>
            <a:ext cx="324000" cy="50006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2305064" y="3357562"/>
            <a:ext cx="5629268" cy="1571636"/>
            <a:chOff x="2305064" y="4143380"/>
            <a:chExt cx="5629268" cy="1571636"/>
          </a:xfrm>
        </p:grpSpPr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2305064" y="4716478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i="1">
                  <a:ea typeface="宋体" pitchFamily="2" charset="-122"/>
                </a:rPr>
                <a:t>k</a:t>
              </a:r>
              <a:r>
                <a:rPr kumimoji="1" lang="en-US" altLang="zh-CN">
                  <a:ea typeface="宋体" pitchFamily="2" charset="-122"/>
                </a:rPr>
                <a:t>=</a:t>
              </a:r>
            </a:p>
          </p:txBody>
        </p:sp>
        <p:sp>
          <p:nvSpPr>
            <p:cNvPr id="13323" name="Text Box 11"/>
            <p:cNvSpPr txBox="1">
              <a:spLocks noChangeArrowheads="1"/>
            </p:cNvSpPr>
            <p:nvPr/>
          </p:nvSpPr>
          <p:spPr bwMode="auto">
            <a:xfrm>
              <a:off x="5214942" y="4335478"/>
              <a:ext cx="1362068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当 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200" err="1">
                  <a:latin typeface="+mn-ea"/>
                  <a:ea typeface="+mn-ea"/>
                  <a:cs typeface="Times New Roman" pitchFamily="18" charset="0"/>
                </a:rPr>
                <a:t>≥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时</a:t>
              </a: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5214942" y="5021278"/>
              <a:ext cx="271939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当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＜</a:t>
              </a:r>
              <a:r>
                <a:rPr kumimoji="1" lang="en-US" altLang="zh-CN" sz="2200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时</a:t>
              </a:r>
              <a:r>
                <a:rPr kumimoji="1" lang="en-US" altLang="zh-CN" sz="220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200" i="1" baseline="-25000" err="1">
                  <a:ea typeface="楷体" pitchFamily="49" charset="-122"/>
                  <a:cs typeface="Times New Roman" pitchFamily="18" charset="0"/>
                </a:rPr>
                <a:t>i,j</a:t>
              </a:r>
              <a:r>
                <a:rPr kumimoji="1" lang="en-US" altLang="zh-CN" sz="2200">
                  <a:ea typeface="楷体" pitchFamily="49" charset="-122"/>
                  <a:cs typeface="Times New Roman" pitchFamily="18" charset="0"/>
                </a:rPr>
                <a:t>=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200" i="1" baseline="-25000" err="1">
                  <a:ea typeface="楷体" pitchFamily="49" charset="-122"/>
                  <a:cs typeface="Times New Roman" pitchFamily="18" charset="0"/>
                </a:rPr>
                <a:t>j,i</a:t>
              </a:r>
              <a:r>
                <a:rPr kumimoji="1" lang="en-US" altLang="zh-CN" sz="2200">
                  <a:ea typeface="楷体" pitchFamily="49" charset="-122"/>
                  <a:cs typeface="Times New Roman" pitchFamily="18" charset="0"/>
                </a:rPr>
                <a:t>)</a:t>
              </a:r>
              <a:endParaRPr kumimoji="1"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3327" name="AutoShape 15"/>
            <p:cNvSpPr>
              <a:spLocks/>
            </p:cNvSpPr>
            <p:nvPr/>
          </p:nvSpPr>
          <p:spPr bwMode="auto">
            <a:xfrm>
              <a:off x="2914664" y="4373578"/>
              <a:ext cx="228600" cy="11430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组合 30"/>
            <p:cNvGrpSpPr/>
            <p:nvPr/>
          </p:nvGrpSpPr>
          <p:grpSpPr>
            <a:xfrm>
              <a:off x="3286116" y="4143380"/>
              <a:ext cx="1500198" cy="714380"/>
              <a:chOff x="500034" y="3571876"/>
              <a:chExt cx="1500198" cy="714380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00034" y="3571876"/>
                <a:ext cx="107157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/>
                  <a:t>i</a:t>
                </a:r>
                <a:r>
                  <a:rPr lang="en-US" altLang="zh-CN" sz="2200"/>
                  <a:t>(</a:t>
                </a:r>
                <a:r>
                  <a:rPr lang="en-US" altLang="zh-CN" sz="2200" i="1" err="1"/>
                  <a:t>i</a:t>
                </a:r>
                <a:r>
                  <a:rPr lang="en-US" altLang="zh-CN" sz="2200" err="1"/>
                  <a:t>+1</a:t>
                </a:r>
                <a:r>
                  <a:rPr lang="en-US" altLang="zh-CN" sz="2200"/>
                  <a:t>)</a:t>
                </a:r>
                <a:endParaRPr lang="zh-CN" altLang="en-US" sz="2200"/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>
                <a:off x="571472" y="3929066"/>
                <a:ext cx="928694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739748" y="3947702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/>
                  <a:t>2</a:t>
                </a:r>
                <a:endParaRPr lang="zh-CN" altLang="en-US" sz="220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500166" y="3786190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/>
                  <a:t>+</a:t>
                </a:r>
                <a:r>
                  <a:rPr lang="en-US" altLang="zh-CN" sz="2200" i="1"/>
                  <a:t>j</a:t>
                </a:r>
                <a:endParaRPr lang="zh-CN" altLang="en-US" sz="2200" i="1"/>
              </a:p>
            </p:txBody>
          </p:sp>
        </p:grpSp>
        <p:grpSp>
          <p:nvGrpSpPr>
            <p:cNvPr id="4" name="组合 31"/>
            <p:cNvGrpSpPr/>
            <p:nvPr/>
          </p:nvGrpSpPr>
          <p:grpSpPr>
            <a:xfrm>
              <a:off x="3286116" y="5000636"/>
              <a:ext cx="1500198" cy="714380"/>
              <a:chOff x="652434" y="5500702"/>
              <a:chExt cx="1500198" cy="71438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652434" y="5500702"/>
                <a:ext cx="107157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/>
                  <a:t>j</a:t>
                </a:r>
                <a:r>
                  <a:rPr lang="en-US" altLang="zh-CN" sz="2200"/>
                  <a:t>(</a:t>
                </a:r>
                <a:r>
                  <a:rPr lang="en-US" altLang="zh-CN" sz="2200" i="1" err="1"/>
                  <a:t>j</a:t>
                </a:r>
                <a:r>
                  <a:rPr lang="en-US" altLang="zh-CN" sz="2200" err="1"/>
                  <a:t>+1</a:t>
                </a:r>
                <a:r>
                  <a:rPr lang="en-US" altLang="zh-CN" sz="2200"/>
                  <a:t>)</a:t>
                </a:r>
                <a:endParaRPr lang="zh-CN" altLang="en-US" sz="2200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723872" y="5857892"/>
                <a:ext cx="928694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892148" y="5876528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/>
                  <a:t>2</a:t>
                </a:r>
                <a:endParaRPr lang="zh-CN" altLang="en-US" sz="220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652566" y="5715016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/>
                  <a:t>+</a:t>
                </a:r>
                <a:r>
                  <a:rPr lang="en-US" altLang="zh-CN" sz="2200" i="1" err="1"/>
                  <a:t>i</a:t>
                </a:r>
                <a:endParaRPr lang="zh-CN" altLang="en-US" sz="2200" i="1"/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857224" y="5039037"/>
            <a:ext cx="7715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        对于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对称矩阵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，采用一维数组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存储，并提供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的所有运算。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15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3071770" y="1926543"/>
            <a:ext cx="2857520" cy="1752612"/>
            <a:chOff x="3214676" y="2214554"/>
            <a:chExt cx="2837975" cy="1752612"/>
          </a:xfrm>
        </p:grpSpPr>
        <p:cxnSp>
          <p:nvCxnSpPr>
            <p:cNvPr id="39" name="直接连接符 38"/>
            <p:cNvCxnSpPr/>
            <p:nvPr/>
          </p:nvCxnSpPr>
          <p:spPr>
            <a:xfrm rot="5400000">
              <a:off x="2358214" y="30710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3216264" y="22272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214676" y="39243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359140" y="2258590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0,0</a:t>
              </a:r>
              <a:endParaRPr lang="zh-CN" altLang="en-US" sz="2200" baseline="-250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02081" y="2258590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0,1</a:t>
              </a:r>
              <a:endParaRPr lang="zh-CN" altLang="en-US" sz="2200" baseline="-250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16526" y="2258590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0,</a:t>
              </a:r>
              <a:r>
                <a:rPr lang="en-US" altLang="zh-CN" sz="2200" i="1" baseline="-25000" err="1"/>
                <a:t>n</a:t>
              </a:r>
              <a:r>
                <a:rPr lang="en-US" altLang="zh-CN" sz="2200" baseline="-25000"/>
                <a:t>-1</a:t>
              </a:r>
              <a:endParaRPr lang="zh-CN" altLang="en-US" sz="2200" baseline="-250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45023" y="2239954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59140" y="2687218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1,0</a:t>
              </a:r>
              <a:endParaRPr lang="zh-CN" altLang="en-US" sz="2200" baseline="-250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002081" y="2687218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1,1</a:t>
              </a:r>
              <a:endParaRPr lang="zh-CN" altLang="en-US" sz="2200" baseline="-250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16526" y="2687218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</a:t>
              </a:r>
              <a:r>
                <a:rPr lang="en-US" altLang="zh-CN" sz="2200" i="1" baseline="-25000" err="1"/>
                <a:t>n</a:t>
              </a:r>
              <a:r>
                <a:rPr lang="en-US" altLang="zh-CN" sz="2200" baseline="-25000"/>
                <a:t>-1</a:t>
              </a:r>
              <a:endParaRPr lang="zh-CN" altLang="en-US" sz="2200" baseline="-250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645023" y="2668582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59140" y="3549236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/>
                <a:t>a</a:t>
              </a:r>
              <a:r>
                <a:rPr lang="en-US" altLang="zh-CN" sz="2200" i="1" baseline="-25000"/>
                <a:t>n</a:t>
              </a:r>
              <a:r>
                <a:rPr lang="en-US" altLang="zh-CN" sz="2200" baseline="-25000"/>
                <a:t>-1,0</a:t>
              </a:r>
              <a:endParaRPr lang="zh-CN" altLang="en-US" sz="2200" baseline="-250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02081" y="3549236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/>
                <a:t>a</a:t>
              </a:r>
              <a:r>
                <a:rPr lang="en-US" altLang="zh-CN" sz="2200" i="1" baseline="-25000"/>
                <a:t>n</a:t>
              </a:r>
              <a:r>
                <a:rPr lang="en-US" altLang="zh-CN" sz="2200" baseline="-25000"/>
                <a:t>-1,1</a:t>
              </a:r>
              <a:endParaRPr lang="zh-CN" altLang="en-US" sz="2200" baseline="-250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16526" y="3549236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/>
                <a:t>a</a:t>
              </a:r>
              <a:r>
                <a:rPr lang="en-US" altLang="zh-CN" sz="2200" i="1" baseline="-25000"/>
                <a:t>n</a:t>
              </a:r>
              <a:r>
                <a:rPr lang="en-US" altLang="zh-CN" sz="2200" baseline="-25000"/>
                <a:t>-</a:t>
              </a:r>
              <a:r>
                <a:rPr lang="en-US" altLang="zh-CN" sz="2200" baseline="-25000" err="1"/>
                <a:t>1,</a:t>
              </a:r>
              <a:r>
                <a:rPr lang="en-US" altLang="zh-CN" sz="2200" i="1" baseline="-25000" err="1"/>
                <a:t>n</a:t>
              </a:r>
              <a:r>
                <a:rPr lang="en-US" altLang="zh-CN" sz="2200" baseline="-25000"/>
                <a:t>-1</a:t>
              </a:r>
              <a:endParaRPr lang="zh-CN" altLang="en-US" sz="2200" baseline="-250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45023" y="3530600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 rot="5400000">
              <a:off x="5180777" y="31091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5908651" y="22653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5907061" y="39624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502018" y="3097210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</p:grp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9720" y="1881418"/>
            <a:ext cx="2301875" cy="603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上三角矩阵：</a:t>
            </a:r>
            <a:r>
              <a:rPr kumimoji="1" lang="zh-CN" altLang="en-US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</a:t>
            </a:r>
            <a:endParaRPr kumimoji="1" lang="zh-CN" altLang="en-US" b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233863" y="3155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1827220" y="609881"/>
            <a:ext cx="3244846" cy="461665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三角矩阵的压缩存储 </a:t>
            </a:r>
            <a:endParaRPr kumimoji="1" lang="zh-CN" altLang="en-US" b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406" y="3855369"/>
            <a:ext cx="90011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i="1">
                <a:cs typeface="Times New Roman" pitchFamily="18" charset="0"/>
              </a:rPr>
              <a:t>B=</a:t>
            </a:r>
            <a:r>
              <a:rPr lang="zh-CN" altLang="en-US" sz="2200">
                <a:cs typeface="Times New Roman" pitchFamily="18" charset="0"/>
              </a:rPr>
              <a:t>（</a:t>
            </a:r>
            <a:r>
              <a:rPr lang="en-US" altLang="zh-CN" sz="2200" i="1" err="1">
                <a:cs typeface="Times New Roman" pitchFamily="18" charset="0"/>
              </a:rPr>
              <a:t>a</a:t>
            </a:r>
            <a:r>
              <a:rPr lang="en-US" altLang="zh-CN" sz="2200" baseline="-25000" err="1">
                <a:cs typeface="Times New Roman" pitchFamily="18" charset="0"/>
              </a:rPr>
              <a:t>0,0</a:t>
            </a:r>
            <a:r>
              <a:rPr lang="en-US" altLang="zh-CN" sz="2200" err="1">
                <a:cs typeface="Times New Roman" pitchFamily="18" charset="0"/>
              </a:rPr>
              <a:t>,</a:t>
            </a:r>
            <a:r>
              <a:rPr lang="en-US" altLang="zh-CN" sz="2200" i="1" err="1">
                <a:cs typeface="Times New Roman" pitchFamily="18" charset="0"/>
              </a:rPr>
              <a:t>a</a:t>
            </a:r>
            <a:r>
              <a:rPr lang="en-US" altLang="zh-CN" sz="2200" baseline="-25000" err="1">
                <a:cs typeface="Times New Roman" pitchFamily="18" charset="0"/>
              </a:rPr>
              <a:t>0,1</a:t>
            </a:r>
            <a:r>
              <a:rPr lang="en-US" altLang="zh-CN" sz="2200">
                <a:cs typeface="Times New Roman" pitchFamily="18" charset="0"/>
              </a:rPr>
              <a:t>,</a:t>
            </a:r>
            <a:r>
              <a:rPr lang="zh-CN" altLang="en-US" sz="2200">
                <a:cs typeface="Times New Roman" pitchFamily="18" charset="0"/>
                <a:sym typeface="Symbol"/>
              </a:rPr>
              <a:t> </a:t>
            </a:r>
            <a:r>
              <a:rPr lang="en-US" altLang="zh-CN" sz="2200">
                <a:cs typeface="Times New Roman" pitchFamily="18" charset="0"/>
                <a:sym typeface="Symbol"/>
              </a:rPr>
              <a:t>,</a:t>
            </a:r>
            <a:r>
              <a:rPr lang="zh-CN" altLang="en-US" sz="2200">
                <a:cs typeface="Times New Roman" pitchFamily="18" charset="0"/>
                <a:sym typeface="Symbol"/>
              </a:rPr>
              <a:t> </a:t>
            </a:r>
            <a:r>
              <a:rPr lang="en-US" altLang="zh-CN" sz="2200" i="1" err="1">
                <a:cs typeface="Times New Roman" pitchFamily="18" charset="0"/>
              </a:rPr>
              <a:t>a</a:t>
            </a:r>
            <a:r>
              <a:rPr lang="en-US" altLang="zh-CN" sz="2200" baseline="-25000" err="1">
                <a:cs typeface="Times New Roman" pitchFamily="18" charset="0"/>
              </a:rPr>
              <a:t>0,</a:t>
            </a:r>
            <a:r>
              <a:rPr lang="en-US" altLang="zh-CN" sz="2200" i="1" baseline="-25000" err="1">
                <a:cs typeface="Times New Roman" pitchFamily="18" charset="0"/>
              </a:rPr>
              <a:t>n</a:t>
            </a:r>
            <a:r>
              <a:rPr lang="en-US" altLang="zh-CN" sz="2200" baseline="-25000" err="1">
                <a:cs typeface="Times New Roman" pitchFamily="18" charset="0"/>
              </a:rPr>
              <a:t>-1</a:t>
            </a:r>
            <a:r>
              <a:rPr lang="en-US" altLang="zh-CN" sz="2200" err="1">
                <a:cs typeface="Times New Roman" pitchFamily="18" charset="0"/>
              </a:rPr>
              <a:t>,</a:t>
            </a:r>
            <a:r>
              <a:rPr lang="en-US" altLang="zh-CN" sz="2200" i="1" err="1">
                <a:cs typeface="Times New Roman" pitchFamily="18" charset="0"/>
                <a:sym typeface="Symbol"/>
              </a:rPr>
              <a:t>a</a:t>
            </a:r>
            <a:r>
              <a:rPr lang="en-US" altLang="zh-CN" sz="2200" baseline="-25000" err="1">
                <a:cs typeface="Times New Roman" pitchFamily="18" charset="0"/>
                <a:sym typeface="Symbol"/>
              </a:rPr>
              <a:t>1,1</a:t>
            </a:r>
            <a:r>
              <a:rPr lang="en-US" altLang="zh-CN" sz="2200">
                <a:cs typeface="Times New Roman" pitchFamily="18" charset="0"/>
                <a:sym typeface="Symbol"/>
              </a:rPr>
              <a:t>,</a:t>
            </a:r>
            <a:r>
              <a:rPr lang="zh-CN" altLang="en-US" sz="2200">
                <a:cs typeface="Times New Roman" pitchFamily="18" charset="0"/>
                <a:sym typeface="Symbol"/>
              </a:rPr>
              <a:t> </a:t>
            </a:r>
            <a:r>
              <a:rPr lang="en-US" altLang="zh-CN" sz="2200">
                <a:cs typeface="Times New Roman" pitchFamily="18" charset="0"/>
                <a:sym typeface="Symbol"/>
              </a:rPr>
              <a:t>,</a:t>
            </a:r>
            <a:r>
              <a:rPr lang="zh-CN" altLang="en-US" sz="2200">
                <a:cs typeface="Times New Roman" pitchFamily="18" charset="0"/>
                <a:sym typeface="Symbol"/>
              </a:rPr>
              <a:t> </a:t>
            </a:r>
            <a:r>
              <a:rPr lang="en-US" altLang="zh-CN" sz="2200" i="1" err="1">
                <a:cs typeface="Times New Roman" pitchFamily="18" charset="0"/>
                <a:sym typeface="Symbol"/>
              </a:rPr>
              <a:t>a</a:t>
            </a:r>
            <a:r>
              <a:rPr lang="en-US" altLang="zh-CN" sz="2200" i="1" baseline="-25000" err="1">
                <a:cs typeface="Times New Roman" pitchFamily="18" charset="0"/>
                <a:sym typeface="Symbol"/>
              </a:rPr>
              <a:t>i</a:t>
            </a:r>
            <a:r>
              <a:rPr lang="en-US" altLang="zh-CN" sz="2200" baseline="-25000">
                <a:cs typeface="Times New Roman" pitchFamily="18" charset="0"/>
                <a:sym typeface="Symbol"/>
              </a:rPr>
              <a:t>-</a:t>
            </a:r>
            <a:r>
              <a:rPr lang="en-US" altLang="zh-CN" sz="2200" baseline="-25000" err="1">
                <a:cs typeface="Times New Roman" pitchFamily="18" charset="0"/>
                <a:sym typeface="Symbol"/>
              </a:rPr>
              <a:t>1,</a:t>
            </a:r>
            <a:r>
              <a:rPr lang="en-US" altLang="zh-CN" sz="2200" i="1" baseline="-25000" err="1">
                <a:cs typeface="Times New Roman" pitchFamily="18" charset="0"/>
                <a:sym typeface="Symbol"/>
              </a:rPr>
              <a:t>n</a:t>
            </a:r>
            <a:r>
              <a:rPr lang="en-US" altLang="zh-CN" sz="2200" baseline="-25000">
                <a:cs typeface="Times New Roman" pitchFamily="18" charset="0"/>
                <a:sym typeface="Symbol"/>
              </a:rPr>
              <a:t>-1</a:t>
            </a:r>
            <a:r>
              <a:rPr lang="zh-CN" altLang="en-US" sz="2200">
                <a:cs typeface="Times New Roman" pitchFamily="18" charset="0"/>
                <a:sym typeface="Symbol"/>
              </a:rPr>
              <a:t> </a:t>
            </a:r>
            <a:r>
              <a:rPr lang="en-US" altLang="zh-CN" sz="2200">
                <a:cs typeface="Times New Roman" pitchFamily="18" charset="0"/>
                <a:sym typeface="Symbol"/>
              </a:rPr>
              <a:t>,</a:t>
            </a:r>
            <a:r>
              <a:rPr lang="zh-CN" altLang="en-US" sz="2200">
                <a:cs typeface="Times New Roman" pitchFamily="18" charset="0"/>
                <a:sym typeface="Symbol"/>
              </a:rPr>
              <a:t> </a:t>
            </a:r>
            <a:r>
              <a:rPr lang="en-US" altLang="zh-CN" sz="2200">
                <a:cs typeface="Times New Roman" pitchFamily="18" charset="0"/>
                <a:sym typeface="Symbol"/>
              </a:rPr>
              <a:t>,</a:t>
            </a:r>
            <a:r>
              <a:rPr lang="en-US" altLang="zh-CN" sz="2200" i="1" err="1">
                <a:cs typeface="Times New Roman" pitchFamily="18" charset="0"/>
                <a:sym typeface="Symbol"/>
              </a:rPr>
              <a:t>a</a:t>
            </a:r>
            <a:r>
              <a:rPr lang="en-US" altLang="zh-CN" sz="2200" i="1" baseline="-25000" err="1">
                <a:cs typeface="Times New Roman" pitchFamily="18" charset="0"/>
                <a:sym typeface="Symbol"/>
              </a:rPr>
              <a:t>i</a:t>
            </a:r>
            <a:r>
              <a:rPr lang="en-US" altLang="zh-CN" sz="2200" baseline="-25000">
                <a:cs typeface="Times New Roman" pitchFamily="18" charset="0"/>
                <a:sym typeface="Symbol"/>
              </a:rPr>
              <a:t>-</a:t>
            </a:r>
            <a:r>
              <a:rPr lang="en-US" altLang="zh-CN" sz="2200" baseline="-25000" err="1">
                <a:cs typeface="Times New Roman" pitchFamily="18" charset="0"/>
                <a:sym typeface="Symbol"/>
              </a:rPr>
              <a:t>1,</a:t>
            </a:r>
            <a:r>
              <a:rPr lang="en-US" altLang="zh-CN" sz="2200" i="1" baseline="-25000" err="1">
                <a:cs typeface="Times New Roman" pitchFamily="18" charset="0"/>
                <a:sym typeface="Symbol"/>
              </a:rPr>
              <a:t>i</a:t>
            </a:r>
            <a:r>
              <a:rPr lang="en-US" altLang="zh-CN" sz="2200" baseline="-25000">
                <a:cs typeface="Times New Roman" pitchFamily="18" charset="0"/>
                <a:sym typeface="Symbol"/>
              </a:rPr>
              <a:t>-1</a:t>
            </a:r>
            <a:r>
              <a:rPr lang="en-US" altLang="zh-CN" sz="2200">
                <a:cs typeface="Times New Roman" pitchFamily="18" charset="0"/>
                <a:sym typeface="Symbol"/>
              </a:rPr>
              <a:t>,</a:t>
            </a:r>
            <a:r>
              <a:rPr lang="zh-CN" altLang="en-US" sz="2200">
                <a:cs typeface="Times New Roman" pitchFamily="18" charset="0"/>
                <a:sym typeface="Symbol"/>
              </a:rPr>
              <a:t> </a:t>
            </a:r>
            <a:r>
              <a:rPr lang="en-US" altLang="zh-CN" sz="2200">
                <a:cs typeface="Times New Roman" pitchFamily="18" charset="0"/>
                <a:sym typeface="Symbol"/>
              </a:rPr>
              <a:t>, </a:t>
            </a:r>
            <a:r>
              <a:rPr lang="en-US" altLang="zh-CN" sz="2200" i="1" err="1">
                <a:cs typeface="Times New Roman" pitchFamily="18" charset="0"/>
                <a:sym typeface="Symbol"/>
              </a:rPr>
              <a:t>a</a:t>
            </a:r>
            <a:r>
              <a:rPr lang="en-US" altLang="zh-CN" sz="2200" i="1" baseline="-25000" err="1">
                <a:cs typeface="Times New Roman" pitchFamily="18" charset="0"/>
                <a:sym typeface="Symbol"/>
              </a:rPr>
              <a:t>i</a:t>
            </a:r>
            <a:r>
              <a:rPr lang="en-US" altLang="zh-CN" sz="2200" baseline="-25000" err="1">
                <a:cs typeface="Times New Roman" pitchFamily="18" charset="0"/>
                <a:sym typeface="Symbol"/>
              </a:rPr>
              <a:t>-1,</a:t>
            </a:r>
            <a:r>
              <a:rPr lang="en-US" altLang="zh-CN" sz="2200" i="1" baseline="-25000" err="1">
                <a:cs typeface="Times New Roman" pitchFamily="18" charset="0"/>
                <a:sym typeface="Symbol"/>
              </a:rPr>
              <a:t>n</a:t>
            </a:r>
            <a:r>
              <a:rPr lang="en-US" altLang="zh-CN" sz="2200" baseline="-25000" err="1">
                <a:cs typeface="Times New Roman" pitchFamily="18" charset="0"/>
                <a:sym typeface="Symbol"/>
              </a:rPr>
              <a:t>-1</a:t>
            </a:r>
            <a:r>
              <a:rPr lang="en-US" altLang="zh-CN" sz="2200" err="1">
                <a:cs typeface="Times New Roman" pitchFamily="18" charset="0"/>
                <a:sym typeface="Symbol"/>
              </a:rPr>
              <a:t>,</a:t>
            </a:r>
            <a:r>
              <a:rPr lang="en-US" altLang="zh-CN" sz="2200" i="1" err="1">
                <a:cs typeface="Times New Roman" pitchFamily="18" charset="0"/>
                <a:sym typeface="Symbol"/>
              </a:rPr>
              <a:t>a</a:t>
            </a:r>
            <a:r>
              <a:rPr lang="en-US" altLang="zh-CN" sz="2200" i="1" baseline="-25000" err="1">
                <a:cs typeface="Times New Roman" pitchFamily="18" charset="0"/>
                <a:sym typeface="Symbol"/>
              </a:rPr>
              <a:t>i,i</a:t>
            </a:r>
            <a:r>
              <a:rPr lang="zh-CN" altLang="en-US" sz="2200">
                <a:cs typeface="Times New Roman" pitchFamily="18" charset="0"/>
                <a:sym typeface="Symbol"/>
              </a:rPr>
              <a:t> </a:t>
            </a:r>
            <a:r>
              <a:rPr lang="en-US" altLang="zh-CN" sz="2200">
                <a:cs typeface="Times New Roman" pitchFamily="18" charset="0"/>
                <a:sym typeface="Symbol"/>
              </a:rPr>
              <a:t>,</a:t>
            </a:r>
            <a:r>
              <a:rPr lang="zh-CN" altLang="en-US" sz="2200">
                <a:cs typeface="Times New Roman" pitchFamily="18" charset="0"/>
                <a:sym typeface="Symbol"/>
              </a:rPr>
              <a:t> </a:t>
            </a:r>
            <a:r>
              <a:rPr lang="en-US" altLang="zh-CN" sz="2200">
                <a:cs typeface="Times New Roman" pitchFamily="18" charset="0"/>
                <a:sym typeface="Symbol"/>
              </a:rPr>
              <a:t>,</a:t>
            </a:r>
            <a:r>
              <a:rPr lang="en-US" altLang="zh-CN" sz="2200" i="1" err="1">
                <a:cs typeface="Times New Roman" pitchFamily="18" charset="0"/>
                <a:sym typeface="Symbol"/>
              </a:rPr>
              <a:t>a</a:t>
            </a:r>
            <a:r>
              <a:rPr lang="en-US" altLang="zh-CN" sz="2200" i="1" baseline="-25000" err="1">
                <a:cs typeface="Times New Roman" pitchFamily="18" charset="0"/>
                <a:sym typeface="Symbol"/>
              </a:rPr>
              <a:t>i,j-</a:t>
            </a:r>
            <a:r>
              <a:rPr lang="en-US" altLang="zh-CN" sz="2200" baseline="-25000" err="1">
                <a:cs typeface="Times New Roman" pitchFamily="18" charset="0"/>
                <a:sym typeface="Symbol"/>
              </a:rPr>
              <a:t>1</a:t>
            </a:r>
            <a:r>
              <a:rPr lang="en-US" altLang="zh-CN" sz="2200" err="1">
                <a:cs typeface="Times New Roman" pitchFamily="18" charset="0"/>
                <a:sym typeface="Symbol"/>
              </a:rPr>
              <a:t>,</a:t>
            </a:r>
            <a:r>
              <a:rPr lang="en-US" altLang="zh-CN" sz="2200" i="1" err="1">
                <a:solidFill>
                  <a:srgbClr val="FF0000"/>
                </a:solidFill>
                <a:cs typeface="Times New Roman" pitchFamily="18" charset="0"/>
                <a:sym typeface="Symbol"/>
              </a:rPr>
              <a:t>a</a:t>
            </a:r>
            <a:r>
              <a:rPr lang="en-US" altLang="zh-CN" sz="2200" i="1" baseline="-25000" err="1">
                <a:solidFill>
                  <a:srgbClr val="FF0000"/>
                </a:solidFill>
                <a:cs typeface="Times New Roman" pitchFamily="18" charset="0"/>
                <a:sym typeface="Symbol"/>
              </a:rPr>
              <a:t>i,j</a:t>
            </a:r>
            <a:r>
              <a:rPr lang="en-US" altLang="zh-CN" sz="2200">
                <a:cs typeface="Times New Roman" pitchFamily="18" charset="0"/>
                <a:sym typeface="Symbol"/>
              </a:rPr>
              <a:t>,</a:t>
            </a:r>
            <a:r>
              <a:rPr lang="zh-CN" altLang="en-US" sz="2200">
                <a:cs typeface="Times New Roman" pitchFamily="18" charset="0"/>
                <a:sym typeface="Symbol"/>
              </a:rPr>
              <a:t>  ）</a:t>
            </a:r>
            <a:endParaRPr lang="zh-CN" altLang="en-US" sz="2200"/>
          </a:p>
        </p:txBody>
      </p:sp>
      <p:grpSp>
        <p:nvGrpSpPr>
          <p:cNvPr id="74" name="组合 73"/>
          <p:cNvGrpSpPr/>
          <p:nvPr/>
        </p:nvGrpSpPr>
        <p:grpSpPr>
          <a:xfrm>
            <a:off x="6143604" y="2581272"/>
            <a:ext cx="785818" cy="1428760"/>
            <a:chOff x="6143636" y="1369085"/>
            <a:chExt cx="785818" cy="1428760"/>
          </a:xfrm>
        </p:grpSpPr>
        <p:sp>
          <p:nvSpPr>
            <p:cNvPr id="24" name="右弧形箭头 23"/>
            <p:cNvSpPr/>
            <p:nvPr/>
          </p:nvSpPr>
          <p:spPr>
            <a:xfrm>
              <a:off x="6143636" y="1797713"/>
              <a:ext cx="285752" cy="1000132"/>
            </a:xfrm>
            <a:prstGeom prst="curvedLef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86512" y="1369085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err="1">
                  <a:solidFill>
                    <a:srgbClr val="FF0000"/>
                  </a:solidFill>
                </a:rPr>
                <a:t>a</a:t>
              </a:r>
              <a:r>
                <a:rPr lang="en-US" altLang="zh-CN" i="1" baseline="-25000" err="1">
                  <a:solidFill>
                    <a:srgbClr val="FF0000"/>
                  </a:solidFill>
                </a:rPr>
                <a:t>i,j</a:t>
              </a:r>
              <a:endParaRPr lang="zh-CN" altLang="en-US" i="1" baseline="-2500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57950" y="2285992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err="1"/>
                <a:t>b</a:t>
              </a:r>
              <a:r>
                <a:rPr lang="en-US" altLang="zh-CN" i="1" baseline="-25000" err="1"/>
                <a:t>k</a:t>
              </a:r>
              <a:endParaRPr lang="zh-CN" altLang="en-US" i="1" baseline="-25000"/>
            </a:p>
          </p:txBody>
        </p:sp>
      </p:grpSp>
      <p:sp>
        <p:nvSpPr>
          <p:cNvPr id="22" name="直角三角形 21"/>
          <p:cNvSpPr/>
          <p:nvPr/>
        </p:nvSpPr>
        <p:spPr>
          <a:xfrm>
            <a:off x="3214646" y="2245632"/>
            <a:ext cx="1928826" cy="1381809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 flipH="1">
            <a:off x="3500398" y="2893337"/>
            <a:ext cx="3571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853784" y="2864776"/>
            <a:ext cx="575440" cy="28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i="1">
                <a:latin typeface="+mn-ea"/>
                <a:ea typeface="+mn-ea"/>
                <a:sym typeface="Symbol"/>
              </a:rPr>
              <a:t></a:t>
            </a:r>
            <a:endParaRPr lang="zh-CN" altLang="en-US" sz="2200" baseline="-25000">
              <a:latin typeface="+mn-ea"/>
              <a:ea typeface="+mn-ea"/>
            </a:endParaRPr>
          </a:p>
        </p:txBody>
      </p:sp>
      <p:cxnSp>
        <p:nvCxnSpPr>
          <p:cNvPr id="81" name="直接连接符 80"/>
          <p:cNvCxnSpPr/>
          <p:nvPr/>
        </p:nvCxnSpPr>
        <p:spPr>
          <a:xfrm flipV="1">
            <a:off x="5643538" y="2069419"/>
            <a:ext cx="642942" cy="357190"/>
          </a:xfrm>
          <a:prstGeom prst="line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143604" y="1883623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err="1">
                <a:cs typeface="Times New Roman" pitchFamily="18" charset="0"/>
              </a:rPr>
              <a:t>i</a:t>
            </a:r>
            <a:r>
              <a:rPr kumimoji="1" lang="en-US" altLang="zh-CN" sz="2000" err="1">
                <a:latin typeface="+mn-ea"/>
                <a:cs typeface="Times New Roman" pitchFamily="18" charset="0"/>
              </a:rPr>
              <a:t>≤</a:t>
            </a:r>
            <a:r>
              <a:rPr kumimoji="1" lang="en-US" altLang="zh-CN" sz="2000" i="1" err="1">
                <a:ea typeface="楷体" pitchFamily="49" charset="-122"/>
                <a:cs typeface="Times New Roman" pitchFamily="18" charset="0"/>
              </a:rPr>
              <a:t>j</a:t>
            </a:r>
            <a:endParaRPr lang="zh-CN" altLang="en-US" sz="2000"/>
          </a:p>
        </p:txBody>
      </p:sp>
      <p:sp>
        <p:nvSpPr>
          <p:cNvPr id="75" name="灯片编号占位符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16</a:t>
            </a:fld>
            <a:r>
              <a:rPr lang="en-US" altLang="zh-CN"/>
              <a:t>/21</a:t>
            </a:r>
          </a:p>
        </p:txBody>
      </p:sp>
      <p:grpSp>
        <p:nvGrpSpPr>
          <p:cNvPr id="80" name="组合 7"/>
          <p:cNvGrpSpPr/>
          <p:nvPr/>
        </p:nvGrpSpPr>
        <p:grpSpPr>
          <a:xfrm>
            <a:off x="692765" y="428604"/>
            <a:ext cx="807401" cy="785817"/>
            <a:chOff x="535940" y="314960"/>
            <a:chExt cx="1021715" cy="1021715"/>
          </a:xfrm>
        </p:grpSpPr>
        <p:grpSp>
          <p:nvGrpSpPr>
            <p:cNvPr id="83" name="组合 24"/>
            <p:cNvGrpSpPr/>
            <p:nvPr/>
          </p:nvGrpSpPr>
          <p:grpSpPr>
            <a:xfrm>
              <a:off x="535940" y="314960"/>
              <a:ext cx="1021715" cy="102171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5" name="同心圆 8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84" name="TextBox 13"/>
            <p:cNvSpPr txBox="1"/>
            <p:nvPr/>
          </p:nvSpPr>
          <p:spPr>
            <a:xfrm>
              <a:off x="817777" y="555363"/>
              <a:ext cx="537845" cy="5602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C00002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altLang="zh-CN" sz="2800" b="1" dirty="0">
                <a:solidFill>
                  <a:srgbClr val="C0000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7"/>
          <p:cNvGrpSpPr/>
          <p:nvPr/>
        </p:nvGrpSpPr>
        <p:grpSpPr>
          <a:xfrm>
            <a:off x="3071802" y="259415"/>
            <a:ext cx="2857520" cy="1752612"/>
            <a:chOff x="3214676" y="2214554"/>
            <a:chExt cx="2837975" cy="1752612"/>
          </a:xfrm>
        </p:grpSpPr>
        <p:cxnSp>
          <p:nvCxnSpPr>
            <p:cNvPr id="39" name="直接连接符 38"/>
            <p:cNvCxnSpPr/>
            <p:nvPr/>
          </p:nvCxnSpPr>
          <p:spPr>
            <a:xfrm rot="5400000">
              <a:off x="2358214" y="30710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3216264" y="22272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214676" y="39243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359140" y="2258590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0,0</a:t>
              </a:r>
              <a:endParaRPr lang="zh-CN" altLang="en-US" sz="2200" baseline="-250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02081" y="2258590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0,1</a:t>
              </a:r>
              <a:endParaRPr lang="zh-CN" altLang="en-US" sz="2200" baseline="-250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16526" y="2258590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0,</a:t>
              </a:r>
              <a:r>
                <a:rPr lang="en-US" altLang="zh-CN" sz="2200" i="1" baseline="-25000" err="1"/>
                <a:t>n</a:t>
              </a:r>
              <a:r>
                <a:rPr lang="en-US" altLang="zh-CN" sz="2200" baseline="-25000"/>
                <a:t>-1</a:t>
              </a:r>
              <a:endParaRPr lang="zh-CN" altLang="en-US" sz="2200" baseline="-250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45023" y="2239954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59140" y="2687218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1,0</a:t>
              </a:r>
              <a:endParaRPr lang="zh-CN" altLang="en-US" sz="2200" baseline="-250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002081" y="2687218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1,1</a:t>
              </a:r>
              <a:endParaRPr lang="zh-CN" altLang="en-US" sz="2200" baseline="-250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16526" y="2687218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</a:t>
              </a:r>
              <a:r>
                <a:rPr lang="en-US" altLang="zh-CN" sz="2200" i="1" baseline="-25000" err="1"/>
                <a:t>n</a:t>
              </a:r>
              <a:r>
                <a:rPr lang="en-US" altLang="zh-CN" sz="2200" baseline="-25000"/>
                <a:t>-1</a:t>
              </a:r>
              <a:endParaRPr lang="zh-CN" altLang="en-US" sz="2200" baseline="-250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645023" y="2668582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59140" y="3549236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/>
                <a:t>a</a:t>
              </a:r>
              <a:r>
                <a:rPr lang="en-US" altLang="zh-CN" sz="2200" i="1" baseline="-25000"/>
                <a:t>n</a:t>
              </a:r>
              <a:r>
                <a:rPr lang="en-US" altLang="zh-CN" sz="2200" baseline="-25000"/>
                <a:t>-1,0</a:t>
              </a:r>
              <a:endParaRPr lang="zh-CN" altLang="en-US" sz="2200" baseline="-250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02081" y="3549236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/>
                <a:t>a</a:t>
              </a:r>
              <a:r>
                <a:rPr lang="en-US" altLang="zh-CN" sz="2200" i="1" baseline="-25000"/>
                <a:t>n</a:t>
              </a:r>
              <a:r>
                <a:rPr lang="en-US" altLang="zh-CN" sz="2200" baseline="-25000"/>
                <a:t>-1,1</a:t>
              </a:r>
              <a:endParaRPr lang="zh-CN" altLang="en-US" sz="2200" baseline="-250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16526" y="3549236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/>
                <a:t>a</a:t>
              </a:r>
              <a:r>
                <a:rPr lang="en-US" altLang="zh-CN" sz="2200" i="1" baseline="-25000"/>
                <a:t>n</a:t>
              </a:r>
              <a:r>
                <a:rPr lang="en-US" altLang="zh-CN" sz="2200" baseline="-25000"/>
                <a:t>-</a:t>
              </a:r>
              <a:r>
                <a:rPr lang="en-US" altLang="zh-CN" sz="2200" baseline="-25000" err="1"/>
                <a:t>1,</a:t>
              </a:r>
              <a:r>
                <a:rPr lang="en-US" altLang="zh-CN" sz="2200" i="1" baseline="-25000" err="1"/>
                <a:t>n</a:t>
              </a:r>
              <a:r>
                <a:rPr lang="en-US" altLang="zh-CN" sz="2200" baseline="-25000"/>
                <a:t>-1</a:t>
              </a:r>
              <a:endParaRPr lang="zh-CN" altLang="en-US" sz="2200" baseline="-250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45023" y="3530600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 rot="5400000">
              <a:off x="5180777" y="31091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5908651" y="22653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5907061" y="39624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502018" y="3097210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</p:grp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9752" y="214290"/>
            <a:ext cx="2301875" cy="603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上三角矩阵：</a:t>
            </a:r>
            <a:r>
              <a:rPr kumimoji="1" lang="zh-CN" altLang="en-US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</a:t>
            </a:r>
            <a:endParaRPr kumimoji="1" lang="zh-CN" altLang="en-US" b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233863" y="3155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1438" y="2214554"/>
            <a:ext cx="9001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i="1">
                <a:cs typeface="Times New Roman" pitchFamily="18" charset="0"/>
              </a:rPr>
              <a:t>B=</a:t>
            </a:r>
            <a:r>
              <a:rPr lang="zh-CN" altLang="en-US" sz="2200">
                <a:cs typeface="Times New Roman" pitchFamily="18" charset="0"/>
              </a:rPr>
              <a:t>（</a:t>
            </a:r>
            <a:r>
              <a:rPr lang="en-US" altLang="zh-CN" sz="2200" i="1" err="1">
                <a:cs typeface="Times New Roman" pitchFamily="18" charset="0"/>
              </a:rPr>
              <a:t>a</a:t>
            </a:r>
            <a:r>
              <a:rPr lang="en-US" altLang="zh-CN" sz="2200" baseline="-25000" err="1">
                <a:cs typeface="Times New Roman" pitchFamily="18" charset="0"/>
              </a:rPr>
              <a:t>0,0</a:t>
            </a:r>
            <a:r>
              <a:rPr lang="en-US" altLang="zh-CN" sz="2200" err="1">
                <a:cs typeface="Times New Roman" pitchFamily="18" charset="0"/>
              </a:rPr>
              <a:t>,</a:t>
            </a:r>
            <a:r>
              <a:rPr lang="en-US" altLang="zh-CN" sz="2200" i="1" err="1">
                <a:cs typeface="Times New Roman" pitchFamily="18" charset="0"/>
              </a:rPr>
              <a:t>a</a:t>
            </a:r>
            <a:r>
              <a:rPr lang="en-US" altLang="zh-CN" sz="2200" baseline="-25000" err="1">
                <a:cs typeface="Times New Roman" pitchFamily="18" charset="0"/>
              </a:rPr>
              <a:t>0,1</a:t>
            </a:r>
            <a:r>
              <a:rPr lang="en-US" altLang="zh-CN" sz="2200">
                <a:cs typeface="Times New Roman" pitchFamily="18" charset="0"/>
              </a:rPr>
              <a:t>,</a:t>
            </a:r>
            <a:r>
              <a:rPr lang="zh-CN" altLang="en-US" sz="2200">
                <a:cs typeface="Times New Roman" pitchFamily="18" charset="0"/>
                <a:sym typeface="Symbol"/>
              </a:rPr>
              <a:t> </a:t>
            </a:r>
            <a:r>
              <a:rPr lang="en-US" altLang="zh-CN" sz="2200">
                <a:cs typeface="Times New Roman" pitchFamily="18" charset="0"/>
                <a:sym typeface="Symbol"/>
              </a:rPr>
              <a:t>,</a:t>
            </a:r>
            <a:r>
              <a:rPr lang="zh-CN" altLang="en-US" sz="2200">
                <a:cs typeface="Times New Roman" pitchFamily="18" charset="0"/>
                <a:sym typeface="Symbol"/>
              </a:rPr>
              <a:t> </a:t>
            </a:r>
            <a:r>
              <a:rPr lang="en-US" altLang="zh-CN" sz="2200" i="1" err="1">
                <a:cs typeface="Times New Roman" pitchFamily="18" charset="0"/>
              </a:rPr>
              <a:t>a</a:t>
            </a:r>
            <a:r>
              <a:rPr lang="en-US" altLang="zh-CN" sz="2200" baseline="-25000" err="1">
                <a:cs typeface="Times New Roman" pitchFamily="18" charset="0"/>
              </a:rPr>
              <a:t>0,</a:t>
            </a:r>
            <a:r>
              <a:rPr lang="en-US" altLang="zh-CN" sz="2200" i="1" baseline="-25000" err="1">
                <a:cs typeface="Times New Roman" pitchFamily="18" charset="0"/>
              </a:rPr>
              <a:t>n</a:t>
            </a:r>
            <a:r>
              <a:rPr lang="en-US" altLang="zh-CN" sz="2200" baseline="-25000" err="1">
                <a:cs typeface="Times New Roman" pitchFamily="18" charset="0"/>
              </a:rPr>
              <a:t>-1</a:t>
            </a:r>
            <a:r>
              <a:rPr lang="en-US" altLang="zh-CN" sz="2200" err="1">
                <a:cs typeface="Times New Roman" pitchFamily="18" charset="0"/>
              </a:rPr>
              <a:t>,</a:t>
            </a:r>
            <a:r>
              <a:rPr lang="en-US" altLang="zh-CN" sz="2200" i="1" err="1">
                <a:cs typeface="Times New Roman" pitchFamily="18" charset="0"/>
                <a:sym typeface="Symbol"/>
              </a:rPr>
              <a:t>a</a:t>
            </a:r>
            <a:r>
              <a:rPr lang="en-US" altLang="zh-CN" sz="2200" baseline="-25000" err="1">
                <a:cs typeface="Times New Roman" pitchFamily="18" charset="0"/>
                <a:sym typeface="Symbol"/>
              </a:rPr>
              <a:t>1,1</a:t>
            </a:r>
            <a:r>
              <a:rPr lang="en-US" altLang="zh-CN" sz="2200">
                <a:cs typeface="Times New Roman" pitchFamily="18" charset="0"/>
                <a:sym typeface="Symbol"/>
              </a:rPr>
              <a:t>,</a:t>
            </a:r>
            <a:r>
              <a:rPr lang="zh-CN" altLang="en-US" sz="2200">
                <a:cs typeface="Times New Roman" pitchFamily="18" charset="0"/>
                <a:sym typeface="Symbol"/>
              </a:rPr>
              <a:t> </a:t>
            </a:r>
            <a:r>
              <a:rPr lang="en-US" altLang="zh-CN" sz="2200">
                <a:cs typeface="Times New Roman" pitchFamily="18" charset="0"/>
                <a:sym typeface="Symbol"/>
              </a:rPr>
              <a:t>,</a:t>
            </a:r>
            <a:r>
              <a:rPr lang="zh-CN" altLang="en-US" sz="2200">
                <a:cs typeface="Times New Roman" pitchFamily="18" charset="0"/>
                <a:sym typeface="Symbol"/>
              </a:rPr>
              <a:t> </a:t>
            </a:r>
            <a:r>
              <a:rPr lang="en-US" altLang="zh-CN" sz="2200" i="1" err="1">
                <a:cs typeface="Times New Roman" pitchFamily="18" charset="0"/>
                <a:sym typeface="Symbol"/>
              </a:rPr>
              <a:t>a</a:t>
            </a:r>
            <a:r>
              <a:rPr lang="en-US" altLang="zh-CN" sz="2200" i="1" baseline="-25000" err="1">
                <a:cs typeface="Times New Roman" pitchFamily="18" charset="0"/>
                <a:sym typeface="Symbol"/>
              </a:rPr>
              <a:t>i</a:t>
            </a:r>
            <a:r>
              <a:rPr lang="en-US" altLang="zh-CN" sz="2200" baseline="-25000">
                <a:cs typeface="Times New Roman" pitchFamily="18" charset="0"/>
                <a:sym typeface="Symbol"/>
              </a:rPr>
              <a:t>-</a:t>
            </a:r>
            <a:r>
              <a:rPr lang="en-US" altLang="zh-CN" sz="2200" baseline="-25000" err="1">
                <a:cs typeface="Times New Roman" pitchFamily="18" charset="0"/>
                <a:sym typeface="Symbol"/>
              </a:rPr>
              <a:t>1,</a:t>
            </a:r>
            <a:r>
              <a:rPr lang="en-US" altLang="zh-CN" sz="2200" i="1" baseline="-25000" err="1">
                <a:cs typeface="Times New Roman" pitchFamily="18" charset="0"/>
                <a:sym typeface="Symbol"/>
              </a:rPr>
              <a:t>n</a:t>
            </a:r>
            <a:r>
              <a:rPr lang="en-US" altLang="zh-CN" sz="2200" baseline="-25000">
                <a:cs typeface="Times New Roman" pitchFamily="18" charset="0"/>
                <a:sym typeface="Symbol"/>
              </a:rPr>
              <a:t>-1</a:t>
            </a:r>
            <a:r>
              <a:rPr lang="zh-CN" altLang="en-US" sz="2200">
                <a:cs typeface="Times New Roman" pitchFamily="18" charset="0"/>
                <a:sym typeface="Symbol"/>
              </a:rPr>
              <a:t> </a:t>
            </a:r>
            <a:r>
              <a:rPr lang="en-US" altLang="zh-CN" sz="2200">
                <a:cs typeface="Times New Roman" pitchFamily="18" charset="0"/>
                <a:sym typeface="Symbol"/>
              </a:rPr>
              <a:t>,</a:t>
            </a:r>
            <a:r>
              <a:rPr lang="zh-CN" altLang="en-US" sz="2200">
                <a:cs typeface="Times New Roman" pitchFamily="18" charset="0"/>
                <a:sym typeface="Symbol"/>
              </a:rPr>
              <a:t> </a:t>
            </a:r>
            <a:r>
              <a:rPr lang="en-US" altLang="zh-CN" sz="2200">
                <a:cs typeface="Times New Roman" pitchFamily="18" charset="0"/>
                <a:sym typeface="Symbol"/>
              </a:rPr>
              <a:t>,</a:t>
            </a:r>
            <a:r>
              <a:rPr lang="en-US" altLang="zh-CN" sz="2200" i="1" err="1">
                <a:cs typeface="Times New Roman" pitchFamily="18" charset="0"/>
                <a:sym typeface="Symbol"/>
              </a:rPr>
              <a:t>a</a:t>
            </a:r>
            <a:r>
              <a:rPr lang="en-US" altLang="zh-CN" sz="2200" i="1" baseline="-25000" err="1">
                <a:cs typeface="Times New Roman" pitchFamily="18" charset="0"/>
                <a:sym typeface="Symbol"/>
              </a:rPr>
              <a:t>i</a:t>
            </a:r>
            <a:r>
              <a:rPr lang="en-US" altLang="zh-CN" sz="2200" baseline="-25000">
                <a:cs typeface="Times New Roman" pitchFamily="18" charset="0"/>
                <a:sym typeface="Symbol"/>
              </a:rPr>
              <a:t>-</a:t>
            </a:r>
            <a:r>
              <a:rPr lang="en-US" altLang="zh-CN" sz="2200" baseline="-25000" err="1">
                <a:cs typeface="Times New Roman" pitchFamily="18" charset="0"/>
                <a:sym typeface="Symbol"/>
              </a:rPr>
              <a:t>1,</a:t>
            </a:r>
            <a:r>
              <a:rPr lang="en-US" altLang="zh-CN" sz="2200" i="1" baseline="-25000" err="1">
                <a:cs typeface="Times New Roman" pitchFamily="18" charset="0"/>
                <a:sym typeface="Symbol"/>
              </a:rPr>
              <a:t>i</a:t>
            </a:r>
            <a:r>
              <a:rPr lang="en-US" altLang="zh-CN" sz="2200" baseline="-25000">
                <a:cs typeface="Times New Roman" pitchFamily="18" charset="0"/>
                <a:sym typeface="Symbol"/>
              </a:rPr>
              <a:t>-1</a:t>
            </a:r>
            <a:r>
              <a:rPr lang="en-US" altLang="zh-CN" sz="2200">
                <a:cs typeface="Times New Roman" pitchFamily="18" charset="0"/>
                <a:sym typeface="Symbol"/>
              </a:rPr>
              <a:t>,</a:t>
            </a:r>
            <a:r>
              <a:rPr lang="zh-CN" altLang="en-US" sz="2200">
                <a:cs typeface="Times New Roman" pitchFamily="18" charset="0"/>
                <a:sym typeface="Symbol"/>
              </a:rPr>
              <a:t> </a:t>
            </a:r>
            <a:r>
              <a:rPr lang="en-US" altLang="zh-CN" sz="2200">
                <a:cs typeface="Times New Roman" pitchFamily="18" charset="0"/>
                <a:sym typeface="Symbol"/>
              </a:rPr>
              <a:t>, </a:t>
            </a:r>
            <a:r>
              <a:rPr lang="en-US" altLang="zh-CN" sz="2200" i="1" err="1">
                <a:cs typeface="Times New Roman" pitchFamily="18" charset="0"/>
                <a:sym typeface="Symbol"/>
              </a:rPr>
              <a:t>a</a:t>
            </a:r>
            <a:r>
              <a:rPr lang="en-US" altLang="zh-CN" sz="2200" i="1" baseline="-25000" err="1">
                <a:cs typeface="Times New Roman" pitchFamily="18" charset="0"/>
                <a:sym typeface="Symbol"/>
              </a:rPr>
              <a:t>i</a:t>
            </a:r>
            <a:r>
              <a:rPr lang="en-US" altLang="zh-CN" sz="2200" baseline="-25000" err="1">
                <a:cs typeface="Times New Roman" pitchFamily="18" charset="0"/>
                <a:sym typeface="Symbol"/>
              </a:rPr>
              <a:t>-1,</a:t>
            </a:r>
            <a:r>
              <a:rPr lang="en-US" altLang="zh-CN" sz="2200" i="1" baseline="-25000" err="1">
                <a:cs typeface="Times New Roman" pitchFamily="18" charset="0"/>
                <a:sym typeface="Symbol"/>
              </a:rPr>
              <a:t>n</a:t>
            </a:r>
            <a:r>
              <a:rPr lang="en-US" altLang="zh-CN" sz="2200" baseline="-25000" err="1">
                <a:cs typeface="Times New Roman" pitchFamily="18" charset="0"/>
                <a:sym typeface="Symbol"/>
              </a:rPr>
              <a:t>-1</a:t>
            </a:r>
            <a:r>
              <a:rPr lang="en-US" altLang="zh-CN" sz="2200" err="1">
                <a:cs typeface="Times New Roman" pitchFamily="18" charset="0"/>
                <a:sym typeface="Symbol"/>
              </a:rPr>
              <a:t>,</a:t>
            </a:r>
            <a:r>
              <a:rPr lang="en-US" altLang="zh-CN" sz="2200" i="1" err="1">
                <a:cs typeface="Times New Roman" pitchFamily="18" charset="0"/>
                <a:sym typeface="Symbol"/>
              </a:rPr>
              <a:t>a</a:t>
            </a:r>
            <a:r>
              <a:rPr lang="en-US" altLang="zh-CN" sz="2200" i="1" baseline="-25000" err="1">
                <a:cs typeface="Times New Roman" pitchFamily="18" charset="0"/>
                <a:sym typeface="Symbol"/>
              </a:rPr>
              <a:t>i,i</a:t>
            </a:r>
            <a:r>
              <a:rPr lang="zh-CN" altLang="en-US" sz="2200">
                <a:cs typeface="Times New Roman" pitchFamily="18" charset="0"/>
                <a:sym typeface="Symbol"/>
              </a:rPr>
              <a:t> </a:t>
            </a:r>
            <a:r>
              <a:rPr lang="en-US" altLang="zh-CN" sz="2200">
                <a:cs typeface="Times New Roman" pitchFamily="18" charset="0"/>
                <a:sym typeface="Symbol"/>
              </a:rPr>
              <a:t>,</a:t>
            </a:r>
            <a:r>
              <a:rPr lang="zh-CN" altLang="en-US" sz="2200">
                <a:cs typeface="Times New Roman" pitchFamily="18" charset="0"/>
                <a:sym typeface="Symbol"/>
              </a:rPr>
              <a:t> </a:t>
            </a:r>
            <a:r>
              <a:rPr lang="en-US" altLang="zh-CN" sz="2200">
                <a:cs typeface="Times New Roman" pitchFamily="18" charset="0"/>
                <a:sym typeface="Symbol"/>
              </a:rPr>
              <a:t>,</a:t>
            </a:r>
            <a:r>
              <a:rPr lang="en-US" altLang="zh-CN" sz="2200" i="1" err="1">
                <a:cs typeface="Times New Roman" pitchFamily="18" charset="0"/>
                <a:sym typeface="Symbol"/>
              </a:rPr>
              <a:t>a</a:t>
            </a:r>
            <a:r>
              <a:rPr lang="en-US" altLang="zh-CN" sz="2200" i="1" baseline="-25000" err="1">
                <a:cs typeface="Times New Roman" pitchFamily="18" charset="0"/>
                <a:sym typeface="Symbol"/>
              </a:rPr>
              <a:t>i,j-</a:t>
            </a:r>
            <a:r>
              <a:rPr lang="en-US" altLang="zh-CN" sz="2200" baseline="-25000" err="1">
                <a:cs typeface="Times New Roman" pitchFamily="18" charset="0"/>
                <a:sym typeface="Symbol"/>
              </a:rPr>
              <a:t>1</a:t>
            </a:r>
            <a:r>
              <a:rPr lang="en-US" altLang="zh-CN" sz="2200" err="1">
                <a:cs typeface="Times New Roman" pitchFamily="18" charset="0"/>
                <a:sym typeface="Symbol"/>
              </a:rPr>
              <a:t>,</a:t>
            </a:r>
            <a:r>
              <a:rPr lang="en-US" altLang="zh-CN" sz="2800" i="1" err="1">
                <a:solidFill>
                  <a:srgbClr val="FF0000"/>
                </a:solidFill>
                <a:cs typeface="Times New Roman" pitchFamily="18" charset="0"/>
                <a:sym typeface="Symbol"/>
              </a:rPr>
              <a:t>a</a:t>
            </a:r>
            <a:r>
              <a:rPr lang="en-US" altLang="zh-CN" sz="2800" i="1" baseline="-25000" err="1">
                <a:solidFill>
                  <a:srgbClr val="FF0000"/>
                </a:solidFill>
                <a:cs typeface="Times New Roman" pitchFamily="18" charset="0"/>
                <a:sym typeface="Symbol"/>
              </a:rPr>
              <a:t>i,</a:t>
            </a:r>
            <a:r>
              <a:rPr lang="en-US" altLang="zh-CN" sz="2200" i="1" baseline="-25000" err="1">
                <a:solidFill>
                  <a:srgbClr val="FF0000"/>
                </a:solidFill>
                <a:cs typeface="Times New Roman" pitchFamily="18" charset="0"/>
                <a:sym typeface="Symbol"/>
              </a:rPr>
              <a:t>j</a:t>
            </a:r>
            <a:r>
              <a:rPr lang="en-US" altLang="zh-CN" sz="2200">
                <a:cs typeface="Times New Roman" pitchFamily="18" charset="0"/>
                <a:sym typeface="Symbol"/>
              </a:rPr>
              <a:t>,</a:t>
            </a:r>
            <a:r>
              <a:rPr lang="zh-CN" altLang="en-US" sz="2200">
                <a:cs typeface="Times New Roman" pitchFamily="18" charset="0"/>
                <a:sym typeface="Symbol"/>
              </a:rPr>
              <a:t> </a:t>
            </a:r>
            <a:endParaRPr lang="zh-CN" altLang="en-US" sz="2200"/>
          </a:p>
        </p:txBody>
      </p:sp>
      <p:grpSp>
        <p:nvGrpSpPr>
          <p:cNvPr id="3" name="组合 73"/>
          <p:cNvGrpSpPr/>
          <p:nvPr/>
        </p:nvGrpSpPr>
        <p:grpSpPr>
          <a:xfrm>
            <a:off x="6143636" y="914144"/>
            <a:ext cx="785818" cy="1428760"/>
            <a:chOff x="6143636" y="1369085"/>
            <a:chExt cx="785818" cy="1428760"/>
          </a:xfrm>
        </p:grpSpPr>
        <p:sp>
          <p:nvSpPr>
            <p:cNvPr id="24" name="右弧形箭头 23"/>
            <p:cNvSpPr/>
            <p:nvPr/>
          </p:nvSpPr>
          <p:spPr>
            <a:xfrm>
              <a:off x="6143636" y="1797713"/>
              <a:ext cx="285752" cy="1000132"/>
            </a:xfrm>
            <a:prstGeom prst="curvedLef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86512" y="1369085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err="1">
                  <a:solidFill>
                    <a:srgbClr val="FF0000"/>
                  </a:solidFill>
                </a:rPr>
                <a:t>a</a:t>
              </a:r>
              <a:r>
                <a:rPr lang="en-US" altLang="zh-CN" i="1" baseline="-25000" err="1">
                  <a:solidFill>
                    <a:srgbClr val="FF0000"/>
                  </a:solidFill>
                </a:rPr>
                <a:t>i,j</a:t>
              </a:r>
              <a:endParaRPr lang="zh-CN" altLang="en-US" i="1" baseline="-2500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57950" y="2285992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err="1"/>
                <a:t>b</a:t>
              </a:r>
              <a:r>
                <a:rPr lang="en-US" altLang="zh-CN" i="1" baseline="-25000" err="1"/>
                <a:t>k</a:t>
              </a:r>
              <a:endParaRPr lang="zh-CN" altLang="en-US" i="1" baseline="-25000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785918" y="4045629"/>
            <a:ext cx="4816494" cy="2312329"/>
            <a:chOff x="1785918" y="4045629"/>
            <a:chExt cx="4816494" cy="2312329"/>
          </a:xfrm>
        </p:grpSpPr>
        <p:sp>
          <p:nvSpPr>
            <p:cNvPr id="18" name="下箭头 17"/>
            <p:cNvSpPr/>
            <p:nvPr/>
          </p:nvSpPr>
          <p:spPr>
            <a:xfrm>
              <a:off x="4500562" y="4045629"/>
              <a:ext cx="285752" cy="500066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>
              <a:off x="1785918" y="4900626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i="1">
                  <a:ea typeface="宋体" pitchFamily="2" charset="-122"/>
                </a:rPr>
                <a:t>k</a:t>
              </a:r>
              <a:r>
                <a:rPr kumimoji="1" lang="en-US" altLang="zh-CN">
                  <a:ea typeface="宋体" pitchFamily="2" charset="-122"/>
                </a:rPr>
                <a:t>=</a:t>
              </a:r>
            </a:p>
          </p:txBody>
        </p:sp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>
              <a:off x="5110162" y="4512658"/>
              <a:ext cx="135732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当</a:t>
              </a:r>
              <a:r>
                <a:rPr kumimoji="1" lang="en-US" altLang="zh-CN" i="1" err="1">
                  <a:ea typeface="+mn-ea"/>
                  <a:cs typeface="Times New Roman" pitchFamily="18" charset="0"/>
                </a:rPr>
                <a:t>i</a:t>
              </a:r>
              <a:r>
                <a:rPr kumimoji="1" lang="en-US" altLang="zh-CN" err="1">
                  <a:latin typeface="+mn-ea"/>
                  <a:ea typeface="+mn-ea"/>
                  <a:cs typeface="Times New Roman" pitchFamily="18" charset="0"/>
                </a:rPr>
                <a:t>≤</a:t>
              </a:r>
              <a:r>
                <a:rPr kumimoji="1" lang="en-US" altLang="zh-CN" i="1" err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时</a:t>
              </a:r>
            </a:p>
          </p:txBody>
        </p:sp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5110162" y="5286388"/>
              <a:ext cx="14922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当</a:t>
              </a:r>
              <a:r>
                <a:rPr kumimoji="1" lang="en-US" altLang="zh-CN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&gt;</a:t>
              </a:r>
              <a:r>
                <a:rPr kumimoji="1" lang="en-US" altLang="zh-CN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时</a:t>
              </a:r>
            </a:p>
          </p:txBody>
        </p:sp>
        <p:sp>
          <p:nvSpPr>
            <p:cNvPr id="14345" name="AutoShape 9"/>
            <p:cNvSpPr>
              <a:spLocks/>
            </p:cNvSpPr>
            <p:nvPr/>
          </p:nvSpPr>
          <p:spPr bwMode="auto">
            <a:xfrm>
              <a:off x="2387596" y="4617133"/>
              <a:ext cx="152400" cy="1008000"/>
            </a:xfrm>
            <a:prstGeom prst="leftBrace">
              <a:avLst>
                <a:gd name="adj1" fmla="val 87500"/>
                <a:gd name="adj2" fmla="val 50000"/>
              </a:avLst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2" name="Line 16"/>
            <p:cNvSpPr>
              <a:spLocks noChangeShapeType="1"/>
            </p:cNvSpPr>
            <p:nvPr/>
          </p:nvSpPr>
          <p:spPr bwMode="auto">
            <a:xfrm flipH="1" flipV="1">
              <a:off x="3428992" y="5770688"/>
              <a:ext cx="647700" cy="360362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3" name="Text Box 17"/>
            <p:cNvSpPr txBox="1">
              <a:spLocks noChangeArrowheads="1"/>
            </p:cNvSpPr>
            <p:nvPr/>
          </p:nvSpPr>
          <p:spPr bwMode="auto">
            <a:xfrm>
              <a:off x="4071934" y="5957848"/>
              <a:ext cx="18732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存放常量</a:t>
              </a: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c</a:t>
              </a:r>
            </a:p>
          </p:txBody>
        </p:sp>
        <p:grpSp>
          <p:nvGrpSpPr>
            <p:cNvPr id="6" name="组合 35"/>
            <p:cNvGrpSpPr/>
            <p:nvPr/>
          </p:nvGrpSpPr>
          <p:grpSpPr>
            <a:xfrm>
              <a:off x="2663808" y="4402819"/>
              <a:ext cx="1946288" cy="714380"/>
              <a:chOff x="6554802" y="4214818"/>
              <a:chExt cx="1731974" cy="71438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6572264" y="4214818"/>
                <a:ext cx="107157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/>
                  <a:t>i</a:t>
                </a:r>
                <a:r>
                  <a:rPr lang="en-US" altLang="zh-CN" sz="2200"/>
                  <a:t>(</a:t>
                </a:r>
                <a:r>
                  <a:rPr lang="en-US" altLang="zh-CN" sz="2200" err="1"/>
                  <a:t>2</a:t>
                </a:r>
                <a:r>
                  <a:rPr lang="en-US" altLang="zh-CN" sz="2200" i="1" err="1"/>
                  <a:t>n</a:t>
                </a:r>
                <a:r>
                  <a:rPr lang="en-US" altLang="zh-CN" sz="2200" err="1">
                    <a:latin typeface="+mj-ea"/>
                    <a:ea typeface="+mj-ea"/>
                  </a:rPr>
                  <a:t>-</a:t>
                </a:r>
                <a:r>
                  <a:rPr lang="en-US" altLang="zh-CN" sz="2200" i="1" err="1"/>
                  <a:t>i</a:t>
                </a:r>
                <a:r>
                  <a:rPr lang="en-US" altLang="zh-CN" sz="2200" err="1"/>
                  <a:t>+1</a:t>
                </a:r>
                <a:r>
                  <a:rPr lang="en-US" altLang="zh-CN" sz="2200"/>
                  <a:t>)</a:t>
                </a:r>
                <a:endParaRPr lang="zh-CN" altLang="en-US" sz="2200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6554802" y="4572008"/>
                <a:ext cx="1080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811978" y="4590644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/>
                  <a:t>2</a:t>
                </a:r>
                <a:endParaRPr lang="zh-CN" altLang="en-US" sz="220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429520" y="4429132"/>
                <a:ext cx="85725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/>
                  <a:t> +</a:t>
                </a:r>
                <a:r>
                  <a:rPr lang="en-US" altLang="zh-CN" sz="2200" i="1"/>
                  <a:t>j</a:t>
                </a:r>
                <a:r>
                  <a:rPr lang="en-US" altLang="zh-CN" sz="2200">
                    <a:latin typeface="+mj-ea"/>
                    <a:ea typeface="+mj-ea"/>
                  </a:rPr>
                  <a:t>-</a:t>
                </a:r>
                <a:r>
                  <a:rPr lang="en-US" altLang="zh-CN" sz="2200" i="1" err="1"/>
                  <a:t>i</a:t>
                </a:r>
                <a:endParaRPr lang="zh-CN" altLang="en-US" sz="2200" i="1"/>
              </a:p>
            </p:txBody>
          </p:sp>
        </p:grpSp>
        <p:grpSp>
          <p:nvGrpSpPr>
            <p:cNvPr id="7" name="组合 30"/>
            <p:cNvGrpSpPr/>
            <p:nvPr/>
          </p:nvGrpSpPr>
          <p:grpSpPr>
            <a:xfrm>
              <a:off x="2681270" y="5214950"/>
              <a:ext cx="1071570" cy="714380"/>
              <a:chOff x="500034" y="3571876"/>
              <a:chExt cx="1071570" cy="71438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500034" y="3571876"/>
                <a:ext cx="107157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/>
                  <a:t>n</a:t>
                </a:r>
                <a:r>
                  <a:rPr lang="en-US" altLang="zh-CN" sz="2200"/>
                  <a:t>(</a:t>
                </a:r>
                <a:r>
                  <a:rPr lang="en-US" altLang="zh-CN" sz="2200" i="1" err="1"/>
                  <a:t>n</a:t>
                </a:r>
                <a:r>
                  <a:rPr lang="en-US" altLang="zh-CN" sz="2200" err="1"/>
                  <a:t>+1</a:t>
                </a:r>
                <a:r>
                  <a:rPr lang="en-US" altLang="zh-CN" sz="2200"/>
                  <a:t>)</a:t>
                </a:r>
                <a:endParaRPr lang="zh-CN" altLang="en-US" sz="2200"/>
              </a:p>
            </p:txBody>
          </p:sp>
          <p:cxnSp>
            <p:nvCxnSpPr>
              <p:cNvPr id="33" name="直接连接符 32"/>
              <p:cNvCxnSpPr/>
              <p:nvPr/>
            </p:nvCxnSpPr>
            <p:spPr>
              <a:xfrm>
                <a:off x="571472" y="3929066"/>
                <a:ext cx="928694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739748" y="3947702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/>
                  <a:t>2</a:t>
                </a:r>
                <a:endParaRPr lang="zh-CN" altLang="en-US" sz="2200"/>
              </a:p>
            </p:txBody>
          </p:sp>
        </p:grpSp>
      </p:grpSp>
      <p:sp>
        <p:nvSpPr>
          <p:cNvPr id="22" name="直角三角形 21"/>
          <p:cNvSpPr/>
          <p:nvPr/>
        </p:nvSpPr>
        <p:spPr>
          <a:xfrm>
            <a:off x="3214678" y="578504"/>
            <a:ext cx="1928826" cy="1381809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 flipH="1">
            <a:off x="3500430" y="1226209"/>
            <a:ext cx="3571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853816" y="1197648"/>
            <a:ext cx="575440" cy="28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i="1">
                <a:latin typeface="+mn-ea"/>
                <a:ea typeface="+mn-ea"/>
                <a:sym typeface="Symbol"/>
              </a:rPr>
              <a:t></a:t>
            </a:r>
            <a:endParaRPr lang="zh-CN" altLang="en-US" sz="2200" baseline="-25000">
              <a:latin typeface="+mn-ea"/>
              <a:ea typeface="+mn-ea"/>
            </a:endParaRPr>
          </a:p>
        </p:txBody>
      </p:sp>
      <p:grpSp>
        <p:nvGrpSpPr>
          <p:cNvPr id="8" name="组合 69"/>
          <p:cNvGrpSpPr/>
          <p:nvPr/>
        </p:nvGrpSpPr>
        <p:grpSpPr>
          <a:xfrm>
            <a:off x="857224" y="2710638"/>
            <a:ext cx="1571637" cy="615548"/>
            <a:chOff x="857224" y="3742146"/>
            <a:chExt cx="1571637" cy="615548"/>
          </a:xfrm>
        </p:grpSpPr>
        <p:sp>
          <p:nvSpPr>
            <p:cNvPr id="62" name="左中括号 61"/>
            <p:cNvSpPr/>
            <p:nvPr/>
          </p:nvSpPr>
          <p:spPr>
            <a:xfrm rot="16200000">
              <a:off x="1571042" y="3028328"/>
              <a:ext cx="144000" cy="1571636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71539" y="3957584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个元素</a:t>
              </a:r>
            </a:p>
          </p:txBody>
        </p:sp>
      </p:grpSp>
      <p:grpSp>
        <p:nvGrpSpPr>
          <p:cNvPr id="9" name="组合 70"/>
          <p:cNvGrpSpPr/>
          <p:nvPr/>
        </p:nvGrpSpPr>
        <p:grpSpPr>
          <a:xfrm>
            <a:off x="2857488" y="2710638"/>
            <a:ext cx="1440000" cy="615548"/>
            <a:chOff x="2857488" y="3742146"/>
            <a:chExt cx="1440000" cy="615548"/>
          </a:xfrm>
        </p:grpSpPr>
        <p:sp>
          <p:nvSpPr>
            <p:cNvPr id="64" name="左中括号 63"/>
            <p:cNvSpPr/>
            <p:nvPr/>
          </p:nvSpPr>
          <p:spPr>
            <a:xfrm rot="16200000">
              <a:off x="3505488" y="3094146"/>
              <a:ext cx="144000" cy="1440000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920989" y="3957584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个元素</a:t>
              </a:r>
            </a:p>
          </p:txBody>
        </p:sp>
      </p:grpSp>
      <p:grpSp>
        <p:nvGrpSpPr>
          <p:cNvPr id="10" name="组合 71"/>
          <p:cNvGrpSpPr/>
          <p:nvPr/>
        </p:nvGrpSpPr>
        <p:grpSpPr>
          <a:xfrm>
            <a:off x="5072066" y="2683245"/>
            <a:ext cx="1643074" cy="615548"/>
            <a:chOff x="5072066" y="3714753"/>
            <a:chExt cx="1643074" cy="615548"/>
          </a:xfrm>
        </p:grpSpPr>
        <p:sp>
          <p:nvSpPr>
            <p:cNvPr id="66" name="左中括号 65"/>
            <p:cNvSpPr/>
            <p:nvPr/>
          </p:nvSpPr>
          <p:spPr>
            <a:xfrm rot="16200000">
              <a:off x="5780264" y="3066753"/>
              <a:ext cx="144000" cy="1440000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072066" y="3930191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err="1">
                  <a:ea typeface="楷体" pitchFamily="49" charset="-122"/>
                  <a:cs typeface="Times New Roman" pitchFamily="18" charset="0"/>
                </a:rPr>
                <a:t>+1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个元素</a:t>
              </a:r>
            </a:p>
          </p:txBody>
        </p:sp>
      </p:grpSp>
      <p:grpSp>
        <p:nvGrpSpPr>
          <p:cNvPr id="11" name="组合 72"/>
          <p:cNvGrpSpPr/>
          <p:nvPr/>
        </p:nvGrpSpPr>
        <p:grpSpPr>
          <a:xfrm>
            <a:off x="6786578" y="2683245"/>
            <a:ext cx="1428760" cy="615548"/>
            <a:chOff x="6786578" y="3714753"/>
            <a:chExt cx="1428760" cy="615548"/>
          </a:xfrm>
        </p:grpSpPr>
        <p:sp>
          <p:nvSpPr>
            <p:cNvPr id="68" name="左中括号 67"/>
            <p:cNvSpPr/>
            <p:nvPr/>
          </p:nvSpPr>
          <p:spPr>
            <a:xfrm rot="16200000">
              <a:off x="7332214" y="3300753"/>
              <a:ext cx="144000" cy="972000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786578" y="3930191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00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个元素</a:t>
              </a:r>
            </a:p>
          </p:txBody>
        </p:sp>
      </p:grpSp>
      <p:grpSp>
        <p:nvGrpSpPr>
          <p:cNvPr id="12" name="组合 77"/>
          <p:cNvGrpSpPr/>
          <p:nvPr/>
        </p:nvGrpSpPr>
        <p:grpSpPr>
          <a:xfrm>
            <a:off x="857224" y="3286124"/>
            <a:ext cx="7000924" cy="615548"/>
            <a:chOff x="857224" y="3856504"/>
            <a:chExt cx="7000924" cy="615548"/>
          </a:xfrm>
        </p:grpSpPr>
        <p:sp>
          <p:nvSpPr>
            <p:cNvPr id="76" name="左中括号 75"/>
            <p:cNvSpPr/>
            <p:nvPr/>
          </p:nvSpPr>
          <p:spPr>
            <a:xfrm rot="16200000">
              <a:off x="4285686" y="428042"/>
              <a:ext cx="144000" cy="7000924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857488" y="4071942"/>
              <a:ext cx="35718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共计</a:t>
              </a: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000" err="1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err="1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err="1">
                  <a:ea typeface="楷体" pitchFamily="49" charset="-122"/>
                  <a:cs typeface="Times New Roman" pitchFamily="18" charset="0"/>
                </a:rPr>
                <a:t>+1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)/</a:t>
              </a:r>
              <a:r>
                <a:rPr lang="en-US" altLang="zh-CN" sz="2000" err="1">
                  <a:ea typeface="楷体" pitchFamily="49" charset="-122"/>
                  <a:cs typeface="Times New Roman" pitchFamily="18" charset="0"/>
                </a:rPr>
                <a:t>2+</a:t>
              </a: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000" err="1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个元素</a:t>
              </a:r>
            </a:p>
          </p:txBody>
        </p:sp>
      </p:grpSp>
      <p:cxnSp>
        <p:nvCxnSpPr>
          <p:cNvPr id="81" name="直接连接符 80"/>
          <p:cNvCxnSpPr/>
          <p:nvPr/>
        </p:nvCxnSpPr>
        <p:spPr>
          <a:xfrm flipV="1">
            <a:off x="5643570" y="402291"/>
            <a:ext cx="642942" cy="357190"/>
          </a:xfrm>
          <a:prstGeom prst="line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143636" y="216495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err="1">
                <a:cs typeface="Times New Roman" pitchFamily="18" charset="0"/>
              </a:rPr>
              <a:t>i</a:t>
            </a:r>
            <a:r>
              <a:rPr kumimoji="1" lang="en-US" altLang="zh-CN" sz="2000" err="1">
                <a:latin typeface="+mn-ea"/>
                <a:cs typeface="Times New Roman" pitchFamily="18" charset="0"/>
              </a:rPr>
              <a:t>≤</a:t>
            </a:r>
            <a:r>
              <a:rPr kumimoji="1" lang="en-US" altLang="zh-CN" sz="2000" i="1" err="1">
                <a:ea typeface="楷体" pitchFamily="49" charset="-122"/>
                <a:cs typeface="Times New Roman" pitchFamily="18" charset="0"/>
              </a:rPr>
              <a:t>j</a:t>
            </a:r>
            <a:endParaRPr lang="zh-CN" altLang="en-US" sz="2000"/>
          </a:p>
        </p:txBody>
      </p:sp>
      <p:sp>
        <p:nvSpPr>
          <p:cNvPr id="75" name="灯片编号占位符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17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2565400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下三角矩阵</a:t>
            </a:r>
            <a:endParaRPr kumimoji="1" lang="zh-CN" altLang="en-US" b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714348" y="1681451"/>
            <a:ext cx="7286676" cy="1604673"/>
            <a:chOff x="714348" y="1681451"/>
            <a:chExt cx="7286676" cy="1604673"/>
          </a:xfrm>
        </p:grpSpPr>
        <p:sp>
          <p:nvSpPr>
            <p:cNvPr id="21" name="TextBox 20"/>
            <p:cNvSpPr txBox="1"/>
            <p:nvPr/>
          </p:nvSpPr>
          <p:spPr>
            <a:xfrm>
              <a:off x="714348" y="2824459"/>
              <a:ext cx="7286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cs typeface="Times New Roman" pitchFamily="18" charset="0"/>
                </a:rPr>
                <a:t>B=</a:t>
              </a:r>
              <a:r>
                <a:rPr lang="zh-CN" altLang="en-US">
                  <a:cs typeface="Times New Roman" pitchFamily="18" charset="0"/>
                </a:rPr>
                <a:t>（</a:t>
              </a:r>
              <a:r>
                <a:rPr lang="en-US" altLang="zh-CN" i="1" err="1">
                  <a:cs typeface="Times New Roman" pitchFamily="18" charset="0"/>
                </a:rPr>
                <a:t>a</a:t>
              </a:r>
              <a:r>
                <a:rPr lang="en-US" altLang="zh-CN" baseline="-25000" err="1">
                  <a:cs typeface="Times New Roman" pitchFamily="18" charset="0"/>
                </a:rPr>
                <a:t>0,0</a:t>
              </a:r>
              <a:r>
                <a:rPr lang="zh-CN" altLang="en-US">
                  <a:cs typeface="Times New Roman" pitchFamily="18" charset="0"/>
                </a:rPr>
                <a:t>，</a:t>
              </a:r>
              <a:r>
                <a:rPr lang="en-US" altLang="zh-CN" i="1" err="1">
                  <a:cs typeface="Times New Roman" pitchFamily="18" charset="0"/>
                </a:rPr>
                <a:t>a</a:t>
              </a:r>
              <a:r>
                <a:rPr lang="en-US" altLang="zh-CN" baseline="-25000" err="1">
                  <a:cs typeface="Times New Roman" pitchFamily="18" charset="0"/>
                </a:rPr>
                <a:t>1,0</a:t>
              </a:r>
              <a:r>
                <a:rPr lang="zh-CN" altLang="en-US">
                  <a:cs typeface="Times New Roman" pitchFamily="18" charset="0"/>
                </a:rPr>
                <a:t>，</a:t>
              </a:r>
              <a:r>
                <a:rPr lang="en-US" altLang="zh-CN" i="1" err="1">
                  <a:cs typeface="Times New Roman" pitchFamily="18" charset="0"/>
                </a:rPr>
                <a:t>a</a:t>
              </a:r>
              <a:r>
                <a:rPr lang="en-US" altLang="zh-CN" baseline="-25000" err="1">
                  <a:cs typeface="Times New Roman" pitchFamily="18" charset="0"/>
                </a:rPr>
                <a:t>1,1</a:t>
              </a:r>
              <a:r>
                <a:rPr lang="zh-CN" altLang="en-US">
                  <a:cs typeface="Times New Roman" pitchFamily="18" charset="0"/>
                </a:rPr>
                <a:t>，</a:t>
              </a:r>
              <a:r>
                <a:rPr lang="zh-CN" altLang="en-US">
                  <a:cs typeface="Times New Roman" pitchFamily="18" charset="0"/>
                  <a:sym typeface="Symbol"/>
                </a:rPr>
                <a:t>，</a:t>
              </a:r>
              <a:r>
                <a:rPr lang="en-US" altLang="zh-CN" i="1">
                  <a:cs typeface="Times New Roman" pitchFamily="18" charset="0"/>
                  <a:sym typeface="Symbol"/>
                </a:rPr>
                <a:t>a</a:t>
              </a:r>
              <a:r>
                <a:rPr lang="en-US" altLang="zh-CN" i="1" baseline="-25000">
                  <a:cs typeface="Times New Roman" pitchFamily="18" charset="0"/>
                  <a:sym typeface="Symbol"/>
                </a:rPr>
                <a:t>n</a:t>
              </a:r>
              <a:r>
                <a:rPr lang="en-US" altLang="zh-CN" baseline="-25000">
                  <a:cs typeface="Times New Roman" pitchFamily="18" charset="0"/>
                  <a:sym typeface="Symbol"/>
                </a:rPr>
                <a:t>-1,0</a:t>
              </a:r>
              <a:r>
                <a:rPr lang="zh-CN" altLang="en-US">
                  <a:cs typeface="Times New Roman" pitchFamily="18" charset="0"/>
                  <a:sym typeface="Symbol"/>
                </a:rPr>
                <a:t>，</a:t>
              </a:r>
              <a:r>
                <a:rPr lang="en-US" altLang="zh-CN" i="1">
                  <a:cs typeface="Times New Roman" pitchFamily="18" charset="0"/>
                  <a:sym typeface="Symbol"/>
                </a:rPr>
                <a:t>a</a:t>
              </a:r>
              <a:r>
                <a:rPr lang="en-US" altLang="zh-CN" i="1" baseline="-25000">
                  <a:cs typeface="Times New Roman" pitchFamily="18" charset="0"/>
                  <a:sym typeface="Symbol"/>
                </a:rPr>
                <a:t>n</a:t>
              </a:r>
              <a:r>
                <a:rPr lang="en-US" altLang="zh-CN" baseline="-25000">
                  <a:cs typeface="Times New Roman" pitchFamily="18" charset="0"/>
                  <a:sym typeface="Symbol"/>
                </a:rPr>
                <a:t>-1,1</a:t>
              </a:r>
              <a:r>
                <a:rPr lang="zh-CN" altLang="en-US">
                  <a:cs typeface="Times New Roman" pitchFamily="18" charset="0"/>
                  <a:sym typeface="Symbol"/>
                </a:rPr>
                <a:t>， ，</a:t>
              </a:r>
              <a:r>
                <a:rPr lang="en-US" altLang="zh-CN" i="1">
                  <a:cs typeface="Times New Roman" pitchFamily="18" charset="0"/>
                  <a:sym typeface="Symbol"/>
                </a:rPr>
                <a:t>a</a:t>
              </a:r>
              <a:r>
                <a:rPr lang="en-US" altLang="zh-CN" i="1" baseline="-25000">
                  <a:cs typeface="Times New Roman" pitchFamily="18" charset="0"/>
                  <a:sym typeface="Symbol"/>
                </a:rPr>
                <a:t>n</a:t>
              </a:r>
              <a:r>
                <a:rPr lang="en-US" altLang="zh-CN" baseline="-25000">
                  <a:cs typeface="Times New Roman" pitchFamily="18" charset="0"/>
                  <a:sym typeface="Symbol"/>
                </a:rPr>
                <a:t>-</a:t>
              </a:r>
              <a:r>
                <a:rPr lang="en-US" altLang="zh-CN" baseline="-25000" err="1">
                  <a:cs typeface="Times New Roman" pitchFamily="18" charset="0"/>
                  <a:sym typeface="Symbol"/>
                </a:rPr>
                <a:t>1,</a:t>
              </a:r>
              <a:r>
                <a:rPr lang="en-US" altLang="zh-CN" i="1" baseline="-25000" err="1">
                  <a:cs typeface="Times New Roman" pitchFamily="18" charset="0"/>
                  <a:sym typeface="Symbol"/>
                </a:rPr>
                <a:t>n</a:t>
              </a:r>
              <a:r>
                <a:rPr lang="en-US" altLang="zh-CN" baseline="-25000">
                  <a:cs typeface="Times New Roman" pitchFamily="18" charset="0"/>
                  <a:sym typeface="Symbol"/>
                </a:rPr>
                <a:t>-1</a:t>
              </a:r>
              <a:r>
                <a:rPr lang="zh-CN" altLang="en-US">
                  <a:cs typeface="Times New Roman" pitchFamily="18" charset="0"/>
                  <a:sym typeface="Symbol"/>
                </a:rPr>
                <a:t>）</a:t>
              </a:r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5929322" y="1681451"/>
              <a:ext cx="785818" cy="1318921"/>
              <a:chOff x="5929322" y="1681451"/>
              <a:chExt cx="785818" cy="1318921"/>
            </a:xfrm>
          </p:grpSpPr>
          <p:sp>
            <p:nvSpPr>
              <p:cNvPr id="22" name="右弧形箭头 21"/>
              <p:cNvSpPr/>
              <p:nvPr/>
            </p:nvSpPr>
            <p:spPr>
              <a:xfrm>
                <a:off x="5929322" y="2000240"/>
                <a:ext cx="285752" cy="1000132"/>
              </a:xfrm>
              <a:prstGeom prst="curvedLef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072198" y="1681451"/>
                <a:ext cx="5715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 err="1">
                    <a:solidFill>
                      <a:srgbClr val="FF0000"/>
                    </a:solidFill>
                  </a:rPr>
                  <a:t>a</a:t>
                </a:r>
                <a:r>
                  <a:rPr lang="en-US" altLang="zh-CN" sz="2800" i="1" baseline="-25000" err="1">
                    <a:solidFill>
                      <a:srgbClr val="FF0000"/>
                    </a:solidFill>
                  </a:rPr>
                  <a:t>i,j</a:t>
                </a:r>
                <a:endParaRPr lang="zh-CN" altLang="en-US" sz="2800" i="1" baseline="-250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143636" y="2467269"/>
                <a:ext cx="5715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 err="1">
                    <a:solidFill>
                      <a:srgbClr val="FF0000"/>
                    </a:solidFill>
                  </a:rPr>
                  <a:t>b</a:t>
                </a:r>
                <a:r>
                  <a:rPr lang="en-US" altLang="zh-CN" sz="2800" i="1" baseline="-25000" err="1">
                    <a:solidFill>
                      <a:srgbClr val="FF0000"/>
                    </a:solidFill>
                  </a:rPr>
                  <a:t>k</a:t>
                </a:r>
                <a:endParaRPr lang="zh-CN" altLang="en-US" sz="2800" i="1" baseline="-25000">
                  <a:solidFill>
                    <a:srgbClr val="FF0000"/>
                  </a:solidFill>
                </a:endParaRPr>
              </a:p>
            </p:txBody>
          </p:sp>
        </p:grpSp>
      </p:grp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quation" r:id="rId3" imgW="101520" imgH="190440" progId="">
                  <p:embed/>
                </p:oleObj>
              </mc:Choice>
              <mc:Fallback>
                <p:oleObj name="Equation" r:id="rId3" imgW="101520" imgH="19044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16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2305064" y="3429000"/>
            <a:ext cx="5629268" cy="2830587"/>
            <a:chOff x="2305064" y="3429000"/>
            <a:chExt cx="5629268" cy="2830587"/>
          </a:xfrm>
        </p:grpSpPr>
        <p:sp>
          <p:nvSpPr>
            <p:cNvPr id="22542" name="Line 14"/>
            <p:cNvSpPr>
              <a:spLocks noChangeShapeType="1"/>
            </p:cNvSpPr>
            <p:nvPr/>
          </p:nvSpPr>
          <p:spPr bwMode="auto">
            <a:xfrm flipH="1" flipV="1">
              <a:off x="4338651" y="5572140"/>
              <a:ext cx="647700" cy="360362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3" name="Text Box 15"/>
            <p:cNvSpPr txBox="1">
              <a:spLocks noChangeArrowheads="1"/>
            </p:cNvSpPr>
            <p:nvPr/>
          </p:nvSpPr>
          <p:spPr bwMode="auto">
            <a:xfrm>
              <a:off x="4627576" y="5859477"/>
              <a:ext cx="18732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存放一个常量</a:t>
              </a: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6" name="下箭头 15"/>
            <p:cNvSpPr/>
            <p:nvPr/>
          </p:nvSpPr>
          <p:spPr>
            <a:xfrm>
              <a:off x="3929058" y="3429000"/>
              <a:ext cx="285752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 Box 10"/>
            <p:cNvSpPr txBox="1">
              <a:spLocks noChangeArrowheads="1"/>
            </p:cNvSpPr>
            <p:nvPr/>
          </p:nvSpPr>
          <p:spPr bwMode="auto">
            <a:xfrm>
              <a:off x="2305064" y="4716478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i="1">
                  <a:ea typeface="宋体" pitchFamily="2" charset="-122"/>
                </a:rPr>
                <a:t>k</a:t>
              </a:r>
              <a:r>
                <a:rPr kumimoji="1" lang="en-US" altLang="zh-CN">
                  <a:ea typeface="宋体" pitchFamily="2" charset="-122"/>
                </a:rPr>
                <a:t>=</a:t>
              </a:r>
            </a:p>
          </p:txBody>
        </p:sp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5214942" y="4335478"/>
              <a:ext cx="1362068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当 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200" err="1">
                  <a:latin typeface="+mn-ea"/>
                  <a:ea typeface="+mn-ea"/>
                  <a:cs typeface="Times New Roman" pitchFamily="18" charset="0"/>
                </a:rPr>
                <a:t>≥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时</a:t>
              </a:r>
            </a:p>
          </p:txBody>
        </p:sp>
        <p:sp>
          <p:nvSpPr>
            <p:cNvPr id="27" name="Text Box 13"/>
            <p:cNvSpPr txBox="1">
              <a:spLocks noChangeArrowheads="1"/>
            </p:cNvSpPr>
            <p:nvPr/>
          </p:nvSpPr>
          <p:spPr bwMode="auto">
            <a:xfrm>
              <a:off x="5214942" y="5021278"/>
              <a:ext cx="271939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当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＜</a:t>
              </a:r>
              <a:r>
                <a:rPr kumimoji="1" lang="en-US" altLang="zh-CN" sz="2200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时</a:t>
              </a:r>
            </a:p>
          </p:txBody>
        </p:sp>
        <p:sp>
          <p:nvSpPr>
            <p:cNvPr id="28" name="AutoShape 15"/>
            <p:cNvSpPr>
              <a:spLocks/>
            </p:cNvSpPr>
            <p:nvPr/>
          </p:nvSpPr>
          <p:spPr bwMode="auto">
            <a:xfrm>
              <a:off x="2914664" y="4373578"/>
              <a:ext cx="228600" cy="11430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3286116" y="4143380"/>
              <a:ext cx="1500198" cy="714380"/>
              <a:chOff x="500034" y="3571876"/>
              <a:chExt cx="1500198" cy="714380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500034" y="3571876"/>
                <a:ext cx="107157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/>
                  <a:t>i</a:t>
                </a:r>
                <a:r>
                  <a:rPr lang="en-US" altLang="zh-CN" sz="2200"/>
                  <a:t>(</a:t>
                </a:r>
                <a:r>
                  <a:rPr lang="en-US" altLang="zh-CN" sz="2200" i="1" err="1"/>
                  <a:t>i</a:t>
                </a:r>
                <a:r>
                  <a:rPr lang="en-US" altLang="zh-CN" sz="2200" err="1"/>
                  <a:t>+1</a:t>
                </a:r>
                <a:r>
                  <a:rPr lang="en-US" altLang="zh-CN" sz="2200"/>
                  <a:t>)</a:t>
                </a:r>
                <a:endParaRPr lang="zh-CN" altLang="en-US" sz="2200"/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571472" y="3929066"/>
                <a:ext cx="928694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739748" y="3947702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/>
                  <a:t>2</a:t>
                </a:r>
                <a:endParaRPr lang="zh-CN" altLang="en-US" sz="220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500166" y="3786190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/>
                  <a:t>+</a:t>
                </a:r>
                <a:r>
                  <a:rPr lang="en-US" altLang="zh-CN" sz="2200" i="1"/>
                  <a:t>j</a:t>
                </a:r>
                <a:endParaRPr lang="zh-CN" altLang="en-US" sz="2200" i="1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3286116" y="5000636"/>
              <a:ext cx="1071570" cy="714380"/>
              <a:chOff x="652434" y="5500702"/>
              <a:chExt cx="1071570" cy="714380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652434" y="5500702"/>
                <a:ext cx="107157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/>
                  <a:t>n</a:t>
                </a:r>
                <a:r>
                  <a:rPr lang="en-US" altLang="zh-CN" sz="2200"/>
                  <a:t>(</a:t>
                </a:r>
                <a:r>
                  <a:rPr lang="en-US" altLang="zh-CN" sz="2200" i="1" err="1"/>
                  <a:t>n</a:t>
                </a:r>
                <a:r>
                  <a:rPr lang="en-US" altLang="zh-CN" sz="2200" err="1"/>
                  <a:t>+1</a:t>
                </a:r>
                <a:r>
                  <a:rPr lang="en-US" altLang="zh-CN" sz="2200"/>
                  <a:t>)</a:t>
                </a:r>
                <a:endParaRPr lang="zh-CN" altLang="en-US" sz="2200"/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723872" y="5857892"/>
                <a:ext cx="928694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892148" y="5876528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/>
                  <a:t>2</a:t>
                </a:r>
                <a:endParaRPr lang="zh-CN" altLang="en-US" sz="2200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3000364" y="533380"/>
            <a:ext cx="2857520" cy="1752612"/>
            <a:chOff x="3214676" y="2214554"/>
            <a:chExt cx="2837975" cy="1752612"/>
          </a:xfrm>
        </p:grpSpPr>
        <p:cxnSp>
          <p:nvCxnSpPr>
            <p:cNvPr id="41" name="直接连接符 40"/>
            <p:cNvCxnSpPr/>
            <p:nvPr/>
          </p:nvCxnSpPr>
          <p:spPr>
            <a:xfrm rot="5400000">
              <a:off x="2358214" y="30710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3216264" y="22272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3214676" y="39243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359140" y="2258590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0,0</a:t>
              </a:r>
              <a:endParaRPr lang="zh-CN" altLang="en-US" sz="2200" baseline="-250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02081" y="2258590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0,1</a:t>
              </a:r>
              <a:endParaRPr lang="zh-CN" altLang="en-US" sz="2200" baseline="-250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16526" y="2258590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0,</a:t>
              </a:r>
              <a:r>
                <a:rPr lang="en-US" altLang="zh-CN" sz="2200" i="1" baseline="-25000" err="1"/>
                <a:t>n</a:t>
              </a:r>
              <a:r>
                <a:rPr lang="en-US" altLang="zh-CN" sz="2200" baseline="-25000"/>
                <a:t>-1</a:t>
              </a:r>
              <a:endParaRPr lang="zh-CN" altLang="en-US" sz="2200" baseline="-250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45023" y="2239954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59140" y="2687218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1,0</a:t>
              </a:r>
              <a:endParaRPr lang="zh-CN" altLang="en-US" sz="2200" baseline="-250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02081" y="2687218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1,1</a:t>
              </a:r>
              <a:endParaRPr lang="zh-CN" altLang="en-US" sz="2200" baseline="-250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16526" y="2687218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</a:t>
              </a:r>
              <a:r>
                <a:rPr lang="en-US" altLang="zh-CN" sz="2200" i="1" baseline="-25000" err="1"/>
                <a:t>n</a:t>
              </a:r>
              <a:r>
                <a:rPr lang="en-US" altLang="zh-CN" sz="2200" baseline="-25000"/>
                <a:t>-1</a:t>
              </a:r>
              <a:endParaRPr lang="zh-CN" altLang="en-US" sz="2200" baseline="-250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359140" y="3549236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/>
                <a:t>a</a:t>
              </a:r>
              <a:r>
                <a:rPr lang="en-US" altLang="zh-CN" sz="2200" i="1" baseline="-25000"/>
                <a:t>n</a:t>
              </a:r>
              <a:r>
                <a:rPr lang="en-US" altLang="zh-CN" sz="2200" baseline="-25000"/>
                <a:t>-1,0</a:t>
              </a:r>
              <a:endParaRPr lang="zh-CN" altLang="en-US" sz="2200" baseline="-250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002081" y="3549236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/>
                <a:t>a</a:t>
              </a:r>
              <a:r>
                <a:rPr lang="en-US" altLang="zh-CN" sz="2200" i="1" baseline="-25000"/>
                <a:t>n</a:t>
              </a:r>
              <a:r>
                <a:rPr lang="en-US" altLang="zh-CN" sz="2200" baseline="-25000"/>
                <a:t>-1,1</a:t>
              </a:r>
              <a:endParaRPr lang="zh-CN" altLang="en-US" sz="2200" baseline="-250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216526" y="3549236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/>
                <a:t>a</a:t>
              </a:r>
              <a:r>
                <a:rPr lang="en-US" altLang="zh-CN" sz="2200" i="1" baseline="-25000"/>
                <a:t>n</a:t>
              </a:r>
              <a:r>
                <a:rPr lang="en-US" altLang="zh-CN" sz="2200" baseline="-25000"/>
                <a:t>-</a:t>
              </a:r>
              <a:r>
                <a:rPr lang="en-US" altLang="zh-CN" sz="2200" baseline="-25000" err="1"/>
                <a:t>1,</a:t>
              </a:r>
              <a:r>
                <a:rPr lang="en-US" altLang="zh-CN" sz="2200" i="1" baseline="-25000" err="1"/>
                <a:t>n</a:t>
              </a:r>
              <a:r>
                <a:rPr lang="en-US" altLang="zh-CN" sz="2200" baseline="-25000"/>
                <a:t>-1</a:t>
              </a:r>
              <a:endParaRPr lang="zh-CN" altLang="en-US" sz="2200" baseline="-250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45023" y="3530600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 rot="5400000">
              <a:off x="5180777" y="31091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5908651" y="22653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5907061" y="39624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502018" y="3097210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</p:grpSp>
      <p:sp>
        <p:nvSpPr>
          <p:cNvPr id="20" name="直角三角形 19"/>
          <p:cNvSpPr/>
          <p:nvPr/>
        </p:nvSpPr>
        <p:spPr>
          <a:xfrm rot="10800000">
            <a:off x="3500430" y="561955"/>
            <a:ext cx="2214578" cy="1571636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4857752" y="857232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61" name="直接箭头连接符 60"/>
          <p:cNvCxnSpPr/>
          <p:nvPr/>
        </p:nvCxnSpPr>
        <p:spPr>
          <a:xfrm rot="10800000" flipV="1">
            <a:off x="2571736" y="1500175"/>
            <a:ext cx="785818" cy="142876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85918" y="1500175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err="1">
                <a:latin typeface="+mn-ea"/>
                <a:cs typeface="Times New Roman" pitchFamily="18" charset="0"/>
              </a:rPr>
              <a:t>≥</a:t>
            </a:r>
            <a:r>
              <a:rPr kumimoji="1" lang="en-US" altLang="zh-CN" sz="2000" i="1" err="1">
                <a:ea typeface="楷体" pitchFamily="49" charset="-122"/>
                <a:cs typeface="Times New Roman" pitchFamily="18" charset="0"/>
              </a:rPr>
              <a:t>j</a:t>
            </a:r>
            <a:endParaRPr lang="zh-CN" altLang="en-US" sz="2000"/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18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42852"/>
            <a:ext cx="8286808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800"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若将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阶上三角矩阵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按列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优先顺序压缩存放在一维数组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B</a:t>
            </a:r>
            <a:r>
              <a:rPr lang="en-US">
                <a:ea typeface="楷体" pitchFamily="49" charset="-122"/>
                <a:cs typeface="Times New Roman" pitchFamily="18" charset="0"/>
              </a:rPr>
              <a:t>[</a:t>
            </a:r>
            <a:r>
              <a:rPr lang="en-US" err="1">
                <a:ea typeface="楷体" pitchFamily="49" charset="-122"/>
                <a:cs typeface="Times New Roman" pitchFamily="18" charset="0"/>
              </a:rPr>
              <a:t>1..</a:t>
            </a:r>
            <a:r>
              <a:rPr lang="en-US" i="1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>
                <a:ea typeface="楷体" pitchFamily="49" charset="-122"/>
                <a:cs typeface="Times New Roman" pitchFamily="18" charset="0"/>
              </a:rPr>
              <a:t>(</a:t>
            </a:r>
            <a:r>
              <a:rPr lang="en-US" i="1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err="1">
                <a:ea typeface="楷体" pitchFamily="49" charset="-122"/>
                <a:cs typeface="Times New Roman" pitchFamily="18" charset="0"/>
              </a:rPr>
              <a:t>+1</a:t>
            </a:r>
            <a:r>
              <a:rPr lang="en-US">
                <a:ea typeface="楷体" pitchFamily="49" charset="-122"/>
                <a:cs typeface="Times New Roman" pitchFamily="18" charset="0"/>
              </a:rPr>
              <a:t>)/2]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中，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中第一个非零元素</a:t>
            </a:r>
            <a:r>
              <a:rPr lang="en-US" i="1" err="1">
                <a:ea typeface="楷体" pitchFamily="49" charset="-122"/>
                <a:cs typeface="Times New Roman" pitchFamily="18" charset="0"/>
              </a:rPr>
              <a:t>a</a:t>
            </a:r>
            <a:r>
              <a:rPr lang="en-US" baseline="-25000" err="1">
                <a:ea typeface="楷体" pitchFamily="49" charset="-122"/>
                <a:cs typeface="Times New Roman" pitchFamily="18" charset="0"/>
              </a:rPr>
              <a:t>1,1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存于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数组的</a:t>
            </a:r>
            <a:r>
              <a:rPr lang="en-US" i="1" err="1">
                <a:ea typeface="楷体" pitchFamily="49" charset="-122"/>
                <a:cs typeface="Times New Roman" pitchFamily="18" charset="0"/>
              </a:rPr>
              <a:t>b</a:t>
            </a:r>
            <a:r>
              <a:rPr lang="en-US" baseline="-25000" err="1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中，则应存放到</a:t>
            </a:r>
            <a:r>
              <a:rPr lang="en-US" i="1" err="1">
                <a:ea typeface="楷体" pitchFamily="49" charset="-122"/>
                <a:cs typeface="Times New Roman" pitchFamily="18" charset="0"/>
              </a:rPr>
              <a:t>b</a:t>
            </a:r>
            <a:r>
              <a:rPr lang="en-US" i="1" baseline="-25000" err="1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中的非零元素</a:t>
            </a:r>
            <a:r>
              <a:rPr lang="en-US" i="1" err="1">
                <a:ea typeface="楷体" pitchFamily="49" charset="-122"/>
                <a:cs typeface="Times New Roman" pitchFamily="18" charset="0"/>
              </a:rPr>
              <a:t>a</a:t>
            </a:r>
            <a:r>
              <a:rPr lang="en-US" i="1" baseline="-2500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 baseline="-25000" err="1">
                <a:ea typeface="楷体" pitchFamily="49" charset="-122"/>
                <a:cs typeface="Times New Roman" pitchFamily="18" charset="0"/>
              </a:rPr>
              <a:t>,</a:t>
            </a:r>
            <a:r>
              <a:rPr lang="en-US" i="1" baseline="-25000" err="1"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i="1">
                <a:cs typeface="Times New Roman" pitchFamily="18" charset="0"/>
              </a:rPr>
              <a:t>i</a:t>
            </a:r>
            <a:r>
              <a:rPr kumimoji="1" lang="en-US" altLang="zh-CN">
                <a:latin typeface="+mn-ea"/>
                <a:cs typeface="Times New Roman" pitchFamily="18" charset="0"/>
              </a:rPr>
              <a:t>≤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）的下标</a:t>
            </a:r>
            <a:r>
              <a:rPr lang="en-US" i="1" err="1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与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的对应关系是</a:t>
            </a:r>
            <a:r>
              <a:rPr lang="en-US" u="sng">
                <a:ea typeface="楷体" pitchFamily="49" charset="-122"/>
                <a:cs typeface="Times New Roman" pitchFamily="18" charset="0"/>
              </a:rPr>
              <a:t>            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8728" y="1785926"/>
            <a:ext cx="6858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</a:pPr>
            <a:r>
              <a:rPr lang="en-US" altLang="zh-CN"/>
              <a:t>A. </a:t>
            </a:r>
            <a:r>
              <a:rPr lang="en-US" altLang="zh-CN" i="1"/>
              <a:t>i</a:t>
            </a:r>
            <a:r>
              <a:rPr lang="en-US" altLang="zh-CN"/>
              <a:t>(</a:t>
            </a:r>
            <a:r>
              <a:rPr lang="en-US" altLang="zh-CN" i="1"/>
              <a:t>i</a:t>
            </a:r>
            <a:r>
              <a:rPr lang="en-US" altLang="zh-CN"/>
              <a:t>+1)/2+</a:t>
            </a:r>
            <a:r>
              <a:rPr lang="en-US" altLang="zh-CN" i="1"/>
              <a:t>j</a:t>
            </a:r>
            <a:r>
              <a:rPr lang="en-US" altLang="zh-CN"/>
              <a:t>			B. </a:t>
            </a:r>
            <a:r>
              <a:rPr lang="en-US" altLang="zh-CN" i="1"/>
              <a:t>i</a:t>
            </a:r>
            <a:r>
              <a:rPr lang="en-US" altLang="zh-CN"/>
              <a:t>(</a:t>
            </a:r>
            <a:r>
              <a:rPr lang="en-US" altLang="zh-CN" i="1"/>
              <a:t>i</a:t>
            </a:r>
            <a:r>
              <a:rPr lang="en-US" altLang="zh-CN">
                <a:latin typeface="+mj-ea"/>
                <a:ea typeface="+mj-ea"/>
              </a:rPr>
              <a:t>-</a:t>
            </a:r>
            <a:r>
              <a:rPr lang="en-US" altLang="zh-CN"/>
              <a:t>1)/2+</a:t>
            </a:r>
            <a:r>
              <a:rPr lang="en-US" altLang="zh-CN" i="1"/>
              <a:t>j</a:t>
            </a:r>
            <a:endParaRPr lang="en-US" altLang="zh-CN"/>
          </a:p>
          <a:p>
            <a:pPr marL="457200" indent="-457200" algn="l">
              <a:lnSpc>
                <a:spcPct val="150000"/>
              </a:lnSpc>
            </a:pPr>
            <a:r>
              <a:rPr lang="en-US" altLang="zh-CN"/>
              <a:t>C. </a:t>
            </a:r>
            <a:r>
              <a:rPr lang="en-US" altLang="zh-CN" i="1"/>
              <a:t>j</a:t>
            </a:r>
            <a:r>
              <a:rPr lang="en-US" altLang="zh-CN"/>
              <a:t>(</a:t>
            </a:r>
            <a:r>
              <a:rPr lang="en-US" altLang="zh-CN" i="1"/>
              <a:t>j</a:t>
            </a:r>
            <a:r>
              <a:rPr lang="en-US" altLang="zh-CN"/>
              <a:t>+1)/2+</a:t>
            </a:r>
            <a:r>
              <a:rPr lang="en-US" altLang="zh-CN" i="1"/>
              <a:t>i</a:t>
            </a:r>
            <a:r>
              <a:rPr lang="en-US" altLang="zh-CN"/>
              <a:t>			</a:t>
            </a:r>
            <a:r>
              <a:rPr lang="en-US" altLang="zh-CN">
                <a:solidFill>
                  <a:srgbClr val="FF00FF"/>
                </a:solidFill>
              </a:rPr>
              <a:t>D. </a:t>
            </a:r>
            <a:r>
              <a:rPr lang="en-US" altLang="zh-CN" i="1">
                <a:solidFill>
                  <a:srgbClr val="FF00FF"/>
                </a:solidFill>
              </a:rPr>
              <a:t>j</a:t>
            </a:r>
            <a:r>
              <a:rPr lang="en-US" altLang="zh-CN">
                <a:solidFill>
                  <a:srgbClr val="FF00FF"/>
                </a:solidFill>
              </a:rPr>
              <a:t>(</a:t>
            </a:r>
            <a:r>
              <a:rPr lang="en-US" altLang="zh-CN" i="1">
                <a:solidFill>
                  <a:srgbClr val="FF00FF"/>
                </a:solidFill>
              </a:rPr>
              <a:t>j</a:t>
            </a:r>
            <a:r>
              <a:rPr lang="en-US" altLang="zh-CN">
                <a:solidFill>
                  <a:srgbClr val="FF00FF"/>
                </a:solidFill>
                <a:latin typeface="+mj-ea"/>
                <a:ea typeface="+mj-ea"/>
              </a:rPr>
              <a:t>-</a:t>
            </a:r>
            <a:r>
              <a:rPr lang="en-US" altLang="zh-CN">
                <a:solidFill>
                  <a:srgbClr val="FF00FF"/>
                </a:solidFill>
              </a:rPr>
              <a:t>1)/2+</a:t>
            </a:r>
            <a:r>
              <a:rPr lang="en-US" altLang="zh-CN" i="1">
                <a:solidFill>
                  <a:srgbClr val="FF00FF"/>
                </a:solidFill>
              </a:rPr>
              <a:t>i</a:t>
            </a:r>
            <a:r>
              <a:rPr lang="en-US" altLang="zh-CN">
                <a:solidFill>
                  <a:srgbClr val="FF00FF"/>
                </a:solidFill>
              </a:rPr>
              <a:t> </a:t>
            </a:r>
            <a:endParaRPr lang="zh-CN" altLang="en-US">
              <a:solidFill>
                <a:srgbClr val="FF00FF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57158" y="3490855"/>
            <a:ext cx="3929090" cy="1795533"/>
            <a:chOff x="357158" y="3490855"/>
            <a:chExt cx="3929090" cy="1795533"/>
          </a:xfrm>
        </p:grpSpPr>
        <p:grpSp>
          <p:nvGrpSpPr>
            <p:cNvPr id="4" name="组合 3"/>
            <p:cNvGrpSpPr/>
            <p:nvPr/>
          </p:nvGrpSpPr>
          <p:grpSpPr>
            <a:xfrm>
              <a:off x="357158" y="3533776"/>
              <a:ext cx="2857520" cy="1752612"/>
              <a:chOff x="3214676" y="2214554"/>
              <a:chExt cx="2837975" cy="1752612"/>
            </a:xfrm>
          </p:grpSpPr>
          <p:cxnSp>
            <p:nvCxnSpPr>
              <p:cNvPr id="5" name="直接连接符 4"/>
              <p:cNvCxnSpPr/>
              <p:nvPr/>
            </p:nvCxnSpPr>
            <p:spPr>
              <a:xfrm rot="5400000">
                <a:off x="2358214" y="3071016"/>
                <a:ext cx="1714512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3216264" y="2227254"/>
                <a:ext cx="144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3214676" y="3924304"/>
                <a:ext cx="144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359140" y="2258590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/>
                  <a:t>a</a:t>
                </a:r>
                <a:r>
                  <a:rPr lang="en-US" altLang="zh-CN" sz="2200" baseline="-25000"/>
                  <a:t>1,1</a:t>
                </a:r>
                <a:endParaRPr lang="zh-CN" altLang="en-US" sz="2200" baseline="-250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002081" y="2258590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/>
                  <a:t>a</a:t>
                </a:r>
                <a:r>
                  <a:rPr lang="en-US" altLang="zh-CN" sz="2200" baseline="-25000"/>
                  <a:t>1,2</a:t>
                </a:r>
                <a:endParaRPr lang="zh-CN" altLang="en-US" sz="2200" baseline="-250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16526" y="2258590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/>
                  <a:t>a</a:t>
                </a:r>
                <a:r>
                  <a:rPr lang="en-US" altLang="zh-CN" sz="2200" baseline="-25000"/>
                  <a:t>1,</a:t>
                </a:r>
                <a:r>
                  <a:rPr lang="en-US" altLang="zh-CN" sz="2200" i="1" baseline="-25000"/>
                  <a:t>n</a:t>
                </a:r>
                <a:endParaRPr lang="zh-CN" altLang="en-US" sz="2200" baseline="-2500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645023" y="2239954"/>
                <a:ext cx="571504" cy="288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>
                    <a:latin typeface="+mn-ea"/>
                    <a:ea typeface="+mn-ea"/>
                    <a:sym typeface="Symbol"/>
                  </a:rPr>
                  <a:t></a:t>
                </a:r>
                <a:endParaRPr lang="zh-CN" altLang="en-US" sz="2200" baseline="-25000">
                  <a:latin typeface="+mn-ea"/>
                  <a:ea typeface="+mn-ea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359140" y="2687218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/>
                  <a:t>a</a:t>
                </a:r>
                <a:r>
                  <a:rPr lang="en-US" altLang="zh-CN" sz="2200" baseline="-25000" err="1"/>
                  <a:t>1,0</a:t>
                </a:r>
                <a:endParaRPr lang="zh-CN" altLang="en-US" sz="2200" baseline="-2500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002081" y="2687218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/>
                  <a:t>a</a:t>
                </a:r>
                <a:r>
                  <a:rPr lang="en-US" altLang="zh-CN" sz="2200" baseline="-25000"/>
                  <a:t>2,2</a:t>
                </a:r>
                <a:endParaRPr lang="zh-CN" altLang="en-US" sz="2200" baseline="-2500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216526" y="2687218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/>
                  <a:t>a</a:t>
                </a:r>
                <a:r>
                  <a:rPr lang="en-US" altLang="zh-CN" sz="2200" baseline="-25000"/>
                  <a:t>2,</a:t>
                </a:r>
                <a:r>
                  <a:rPr lang="en-US" altLang="zh-CN" sz="2200" i="1" baseline="-25000"/>
                  <a:t>n</a:t>
                </a:r>
                <a:endParaRPr lang="zh-CN" altLang="en-US" sz="2200" baseline="-2500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645023" y="2668582"/>
                <a:ext cx="571504" cy="288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>
                    <a:latin typeface="+mn-ea"/>
                    <a:ea typeface="+mn-ea"/>
                    <a:sym typeface="Symbol"/>
                  </a:rPr>
                  <a:t></a:t>
                </a:r>
                <a:endParaRPr lang="zh-CN" altLang="en-US" sz="2200" baseline="-25000">
                  <a:latin typeface="+mn-ea"/>
                  <a:ea typeface="+mn-ea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359140" y="3549236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/>
                  <a:t>a</a:t>
                </a:r>
                <a:r>
                  <a:rPr lang="en-US" altLang="zh-CN" sz="2200" i="1" baseline="-25000"/>
                  <a:t>n</a:t>
                </a:r>
                <a:r>
                  <a:rPr lang="en-US" altLang="zh-CN" sz="2200" baseline="-25000"/>
                  <a:t>-1,0</a:t>
                </a:r>
                <a:endParaRPr lang="zh-CN" altLang="en-US" sz="2200" baseline="-2500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002081" y="3549236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/>
                  <a:t>a</a:t>
                </a:r>
                <a:r>
                  <a:rPr lang="en-US" altLang="zh-CN" sz="2200" i="1" baseline="-25000"/>
                  <a:t>n</a:t>
                </a:r>
                <a:r>
                  <a:rPr lang="en-US" altLang="zh-CN" sz="2200" baseline="-25000"/>
                  <a:t>-1,1</a:t>
                </a:r>
                <a:endParaRPr lang="zh-CN" altLang="en-US" sz="2200" baseline="-2500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216526" y="3549236"/>
                <a:ext cx="7143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/>
                  <a:t>a</a:t>
                </a:r>
                <a:r>
                  <a:rPr lang="en-US" altLang="zh-CN" sz="2200" i="1" baseline="-25000"/>
                  <a:t>n</a:t>
                </a:r>
                <a:r>
                  <a:rPr lang="en-US" altLang="zh-CN" sz="2200" baseline="-25000"/>
                  <a:t>,</a:t>
                </a:r>
                <a:r>
                  <a:rPr lang="en-US" altLang="zh-CN" sz="2200" i="1" baseline="-25000"/>
                  <a:t>n</a:t>
                </a:r>
                <a:endParaRPr lang="zh-CN" altLang="en-US" sz="2200" baseline="-2500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645023" y="3530600"/>
                <a:ext cx="571504" cy="288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>
                    <a:latin typeface="+mn-ea"/>
                    <a:ea typeface="+mn-ea"/>
                    <a:sym typeface="Symbol"/>
                  </a:rPr>
                  <a:t></a:t>
                </a:r>
                <a:endParaRPr lang="zh-CN" altLang="en-US" sz="2200" baseline="-25000">
                  <a:latin typeface="+mn-ea"/>
                  <a:ea typeface="+mn-ea"/>
                </a:endParaRPr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 rot="5400000">
                <a:off x="5180777" y="3109116"/>
                <a:ext cx="1714512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5908651" y="2265354"/>
                <a:ext cx="144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5907061" y="3962404"/>
                <a:ext cx="144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3502018" y="3097210"/>
                <a:ext cx="571504" cy="288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>
                    <a:latin typeface="+mn-ea"/>
                    <a:ea typeface="+mn-ea"/>
                    <a:sym typeface="Symbol"/>
                  </a:rPr>
                  <a:t></a:t>
                </a:r>
                <a:endParaRPr lang="zh-CN" altLang="en-US" sz="2200" baseline="-25000">
                  <a:latin typeface="+mn-ea"/>
                  <a:ea typeface="+mn-ea"/>
                </a:endParaRPr>
              </a:p>
            </p:txBody>
          </p:sp>
        </p:grpSp>
        <p:sp>
          <p:nvSpPr>
            <p:cNvPr id="24" name="直角三角形 23"/>
            <p:cNvSpPr/>
            <p:nvPr/>
          </p:nvSpPr>
          <p:spPr>
            <a:xfrm>
              <a:off x="500034" y="3852865"/>
              <a:ext cx="1928826" cy="1381809"/>
            </a:xfrm>
            <a:prstGeom prst="rtTriangl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/>
            <p:nvPr/>
          </p:nvCxnSpPr>
          <p:spPr>
            <a:xfrm flipV="1">
              <a:off x="2928926" y="3676652"/>
              <a:ext cx="642942" cy="357190"/>
            </a:xfrm>
            <a:prstGeom prst="line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428992" y="3490856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i="1" err="1">
                  <a:cs typeface="Times New Roman" pitchFamily="18" charset="0"/>
                </a:rPr>
                <a:t>i</a:t>
              </a:r>
              <a:r>
                <a:rPr kumimoji="1" lang="en-US" altLang="zh-CN" sz="2000" err="1">
                  <a:latin typeface="+mn-ea"/>
                  <a:cs typeface="Times New Roman" pitchFamily="18" charset="0"/>
                </a:rPr>
                <a:t>≤</a:t>
              </a:r>
              <a:r>
                <a:rPr kumimoji="1" lang="en-US" altLang="zh-CN" sz="2000" i="1" err="1">
                  <a:ea typeface="楷体" pitchFamily="49" charset="-122"/>
                  <a:cs typeface="Times New Roman" pitchFamily="18" charset="0"/>
                </a:rPr>
                <a:t>j</a:t>
              </a:r>
              <a:endParaRPr lang="zh-CN" altLang="en-US" sz="2000"/>
            </a:p>
          </p:txBody>
        </p: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 flipH="1">
              <a:off x="785786" y="4419550"/>
              <a:ext cx="35719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solidFill>
                    <a:srgbClr val="FF0000"/>
                  </a:solidFill>
                </a:rPr>
                <a:t>c</a:t>
              </a:r>
            </a:p>
          </p:txBody>
        </p:sp>
        <p:cxnSp>
          <p:nvCxnSpPr>
            <p:cNvPr id="29" name="直接连接符 28"/>
            <p:cNvCxnSpPr/>
            <p:nvPr/>
          </p:nvCxnSpPr>
          <p:spPr>
            <a:xfrm rot="16200000" flipH="1">
              <a:off x="452310" y="3744402"/>
              <a:ext cx="432000" cy="0"/>
            </a:xfrm>
            <a:prstGeom prst="line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16200000" flipH="1">
              <a:off x="861252" y="3976294"/>
              <a:ext cx="900000" cy="0"/>
            </a:xfrm>
            <a:prstGeom prst="line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16200000" flipH="1">
              <a:off x="1691435" y="4348933"/>
              <a:ext cx="1716155" cy="0"/>
            </a:xfrm>
            <a:prstGeom prst="line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4429124" y="5199419"/>
            <a:ext cx="3929090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按</a:t>
            </a:r>
            <a:r>
              <a:rPr lang="zh-CN" altLang="en-US" sz="200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行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还是按</a:t>
            </a:r>
            <a:r>
              <a:rPr lang="zh-CN" altLang="en-US" sz="200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列</a:t>
            </a:r>
            <a:endParaRPr lang="en-US" altLang="zh-CN" sz="2000">
              <a:solidFill>
                <a:srgbClr val="FF0000"/>
              </a:solidFill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初始下标从</a:t>
            </a:r>
            <a:r>
              <a:rPr lang="en-US" altLang="zh-CN" sz="200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0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还是从</a:t>
            </a:r>
            <a:r>
              <a:rPr lang="en-US" altLang="zh-CN" sz="200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开始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4500562" y="3214686"/>
            <a:ext cx="4071966" cy="928694"/>
            <a:chOff x="4500562" y="3214686"/>
            <a:chExt cx="4071966" cy="928694"/>
          </a:xfrm>
        </p:grpSpPr>
        <p:sp>
          <p:nvSpPr>
            <p:cNvPr id="33" name="TextBox 32"/>
            <p:cNvSpPr txBox="1"/>
            <p:nvPr/>
          </p:nvSpPr>
          <p:spPr>
            <a:xfrm>
              <a:off x="4500562" y="3214686"/>
              <a:ext cx="40719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～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20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列的元素个数：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20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1)/2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00562" y="3712493"/>
              <a:ext cx="40719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列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200" i="1" baseline="-25000">
                  <a:ea typeface="楷体" pitchFamily="49" charset="-122"/>
                  <a:cs typeface="Times New Roman" pitchFamily="18" charset="0"/>
                </a:rPr>
                <a:t>ij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之前的元素个数：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20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1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500562" y="4143380"/>
            <a:ext cx="4071966" cy="785818"/>
            <a:chOff x="4500562" y="4143380"/>
            <a:chExt cx="4071966" cy="785818"/>
          </a:xfrm>
        </p:grpSpPr>
        <p:sp>
          <p:nvSpPr>
            <p:cNvPr id="36" name="TextBox 35"/>
            <p:cNvSpPr txBox="1"/>
            <p:nvPr/>
          </p:nvSpPr>
          <p:spPr>
            <a:xfrm>
              <a:off x="4500562" y="4498311"/>
              <a:ext cx="40719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=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2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1)/2+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20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en-US" altLang="zh-CN" sz="22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+1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=</a:t>
              </a:r>
              <a:r>
                <a:rPr lang="en-US" altLang="zh-CN" sz="2200" i="1">
                  <a:solidFill>
                    <a:srgbClr val="FF00FF"/>
                  </a:solidFill>
                </a:rPr>
                <a:t> j</a:t>
              </a:r>
              <a:r>
                <a:rPr lang="en-US" altLang="zh-CN" sz="2200">
                  <a:solidFill>
                    <a:srgbClr val="FF00FF"/>
                  </a:solidFill>
                </a:rPr>
                <a:t>(</a:t>
              </a:r>
              <a:r>
                <a:rPr lang="en-US" altLang="zh-CN" sz="2200" i="1">
                  <a:solidFill>
                    <a:srgbClr val="FF00FF"/>
                  </a:solidFill>
                </a:rPr>
                <a:t>j</a:t>
              </a:r>
              <a:r>
                <a:rPr lang="en-US" altLang="zh-CN" sz="2200">
                  <a:solidFill>
                    <a:srgbClr val="FF00FF"/>
                  </a:solidFill>
                  <a:latin typeface="+mj-ea"/>
                </a:rPr>
                <a:t>-</a:t>
              </a:r>
              <a:r>
                <a:rPr lang="en-US" altLang="zh-CN" sz="2200">
                  <a:solidFill>
                    <a:srgbClr val="FF00FF"/>
                  </a:solidFill>
                </a:rPr>
                <a:t>1)/2+</a:t>
              </a:r>
              <a:r>
                <a:rPr lang="en-US" altLang="zh-CN" sz="2200" i="1">
                  <a:solidFill>
                    <a:srgbClr val="FF00FF"/>
                  </a:solidFill>
                </a:rPr>
                <a:t>i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" name="下箭头 36"/>
            <p:cNvSpPr/>
            <p:nvPr/>
          </p:nvSpPr>
          <p:spPr>
            <a:xfrm>
              <a:off x="6215074" y="4143380"/>
              <a:ext cx="142876" cy="285752"/>
            </a:xfrm>
            <a:prstGeom prst="downArrow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19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 descr="蓝色面巾纸"/>
          <p:cNvSpPr txBox="1">
            <a:spLocks noChangeArrowheads="1"/>
          </p:cNvSpPr>
          <p:nvPr/>
        </p:nvSpPr>
        <p:spPr bwMode="auto">
          <a:xfrm>
            <a:off x="642910" y="1785926"/>
            <a:ext cx="3898900" cy="55989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FF3300"/>
                </a:solidFill>
                <a:ea typeface="隶书" pitchFamily="49" charset="-122"/>
              </a:rPr>
              <a:t>6.1.1  </a:t>
            </a:r>
            <a:r>
              <a:rPr kumimoji="1" lang="zh-CN" altLang="en-US" sz="2800">
                <a:solidFill>
                  <a:srgbClr val="FF3300"/>
                </a:solidFill>
                <a:ea typeface="隶书" pitchFamily="49" charset="-122"/>
              </a:rPr>
              <a:t>数组的基本概念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50904" y="2773369"/>
            <a:ext cx="8135938" cy="252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       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从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逻辑结构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上看，</a:t>
            </a:r>
            <a:r>
              <a:rPr kumimoji="1" lang="zh-CN" altLang="en-US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一维数组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＞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）个相同类型数据元素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err="1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baseline="-25000"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err="1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2500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构成的有限序列，其逻辑表示为：</a:t>
            </a:r>
            <a:endParaRPr kumimoji="1" lang="zh-CN" altLang="pt-BR" i="1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200000"/>
              </a:lnSpc>
            </a:pPr>
            <a:r>
              <a:rPr kumimoji="1" lang="pt-BR" altLang="zh-CN" i="1">
                <a:ea typeface="楷体" pitchFamily="49" charset="-122"/>
                <a:cs typeface="Times New Roman" pitchFamily="18" charset="0"/>
              </a:rPr>
              <a:t>           A</a:t>
            </a:r>
            <a:r>
              <a:rPr kumimoji="1" lang="pt-BR" altLang="zh-CN"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zh-CN" altLang="pt-BR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pt-BR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pt-BR" altLang="zh-CN" baseline="-2500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pt-BR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pt-BR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pt-BR" altLang="zh-CN" baseline="-2500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pt-BR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pt-BR" altLang="zh-CN"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pt-BR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pt-BR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pt-BR" altLang="zh-CN" i="1" baseline="-2500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pt-BR">
                <a:ea typeface="楷体" pitchFamily="49" charset="-122"/>
                <a:cs typeface="Times New Roman" pitchFamily="18" charset="0"/>
              </a:rPr>
              <a:t>）</a:t>
            </a:r>
          </a:p>
          <a:p>
            <a:pPr algn="l">
              <a:lnSpc>
                <a:spcPct val="200000"/>
              </a:lnSpc>
            </a:pPr>
            <a:r>
              <a:rPr kumimoji="1" lang="zh-CN" altLang="pt-BR">
                <a:ea typeface="楷体" pitchFamily="49" charset="-122"/>
                <a:cs typeface="Times New Roman" pitchFamily="18" charset="0"/>
              </a:rPr>
              <a:t>其中，</a:t>
            </a:r>
            <a:r>
              <a:rPr kumimoji="1" lang="pt-BR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pt-BR" altLang="zh-CN" i="1" baseline="-2500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pt-BR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pt-BR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pt-BR" altLang="zh-CN"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pt-BR" altLang="zh-CN" i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pt-BR" altLang="zh-CN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kumimoji="1" lang="pt-BR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pt-BR">
                <a:ea typeface="楷体" pitchFamily="49" charset="-122"/>
                <a:cs typeface="Times New Roman" pitchFamily="18" charset="0"/>
              </a:rPr>
              <a:t>）表示数组</a:t>
            </a:r>
            <a:r>
              <a:rPr kumimoji="1" lang="pt-BR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pt-BR">
                <a:ea typeface="楷体" pitchFamily="49" charset="-122"/>
                <a:cs typeface="Times New Roman" pitchFamily="18" charset="0"/>
              </a:rPr>
              <a:t>的第</a:t>
            </a:r>
            <a:r>
              <a:rPr kumimoji="1" lang="pt-BR" altLang="zh-CN" i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pt-BR">
                <a:ea typeface="楷体" pitchFamily="49" charset="-122"/>
                <a:cs typeface="Times New Roman" pitchFamily="18" charset="0"/>
              </a:rPr>
              <a:t>个元素。</a:t>
            </a:r>
            <a:endParaRPr lang="zh-CN" altLang="en-US" b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 Box 11" descr="羊皮纸"/>
          <p:cNvSpPr txBox="1">
            <a:spLocks noChangeArrowheads="1"/>
          </p:cNvSpPr>
          <p:nvPr/>
        </p:nvSpPr>
        <p:spPr bwMode="auto">
          <a:xfrm>
            <a:off x="3071802" y="571480"/>
            <a:ext cx="2714644" cy="579438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6.1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数　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2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643042" y="571480"/>
            <a:ext cx="3357586" cy="523172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76176" bIns="76176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对角矩阵的压缩存储</a:t>
            </a:r>
            <a:r>
              <a:rPr kumimoji="1"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759350" y="2660636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半带宽为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的对角矩阵</a:t>
            </a:r>
            <a:r>
              <a:rPr kumimoji="1" lang="zh-CN" altLang="en-US" sz="1100" b="0">
                <a:ea typeface="楷体" pitchFamily="49" charset="-122"/>
                <a:cs typeface="Times New Roman" pitchFamily="18" charset="0"/>
              </a:rPr>
              <a:t> </a:t>
            </a:r>
            <a:endParaRPr kumimoji="1" lang="zh-CN" altLang="en-US" b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4602" name="Group 26"/>
          <p:cNvGrpSpPr>
            <a:grpSpLocks/>
          </p:cNvGrpSpPr>
          <p:nvPr/>
        </p:nvGrpSpPr>
        <p:grpSpPr bwMode="auto">
          <a:xfrm>
            <a:off x="806475" y="1500174"/>
            <a:ext cx="3592512" cy="2600325"/>
            <a:chOff x="345" y="2155"/>
            <a:chExt cx="2263" cy="1638"/>
          </a:xfrm>
        </p:grpSpPr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>
              <a:off x="975" y="2432"/>
              <a:ext cx="0" cy="1361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4" name="Line 8"/>
            <p:cNvSpPr>
              <a:spLocks noChangeShapeType="1"/>
            </p:cNvSpPr>
            <p:nvPr/>
          </p:nvSpPr>
          <p:spPr bwMode="auto">
            <a:xfrm>
              <a:off x="975" y="2432"/>
              <a:ext cx="136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975" y="3793"/>
              <a:ext cx="136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>
              <a:off x="2603" y="2432"/>
              <a:ext cx="0" cy="1361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>
              <a:off x="2472" y="2432"/>
              <a:ext cx="136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>
              <a:off x="2472" y="3793"/>
              <a:ext cx="136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>
              <a:off x="1095" y="2507"/>
              <a:ext cx="1406" cy="1225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>
              <a:off x="1338" y="2523"/>
              <a:ext cx="1088" cy="952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>
              <a:off x="1791" y="2523"/>
              <a:ext cx="635" cy="59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>
              <a:off x="1156" y="2764"/>
              <a:ext cx="1088" cy="952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>
              <a:off x="1156" y="3112"/>
              <a:ext cx="635" cy="59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4" name="AutoShape 18"/>
            <p:cNvSpPr>
              <a:spLocks/>
            </p:cNvSpPr>
            <p:nvPr/>
          </p:nvSpPr>
          <p:spPr bwMode="auto">
            <a:xfrm>
              <a:off x="809" y="2659"/>
              <a:ext cx="91" cy="431"/>
            </a:xfrm>
            <a:prstGeom prst="leftBrace">
              <a:avLst>
                <a:gd name="adj1" fmla="val 39469"/>
                <a:gd name="adj2" fmla="val 50000"/>
              </a:avLst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345" y="2736"/>
              <a:ext cx="454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条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1066" y="3475"/>
              <a:ext cx="454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24597" name="Text Box 21"/>
            <p:cNvSpPr txBox="1">
              <a:spLocks noChangeArrowheads="1"/>
            </p:cNvSpPr>
            <p:nvPr/>
          </p:nvSpPr>
          <p:spPr bwMode="auto">
            <a:xfrm>
              <a:off x="2064" y="2478"/>
              <a:ext cx="454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24598" name="Text Box 22"/>
            <p:cNvSpPr txBox="1">
              <a:spLocks noChangeArrowheads="1"/>
            </p:cNvSpPr>
            <p:nvPr/>
          </p:nvSpPr>
          <p:spPr bwMode="auto">
            <a:xfrm rot="2212194">
              <a:off x="1255" y="3073"/>
              <a:ext cx="454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endParaRPr lang="en-US" altLang="zh-CN" sz="2000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4599" name="Text Box 23"/>
            <p:cNvSpPr txBox="1">
              <a:spLocks noChangeArrowheads="1"/>
            </p:cNvSpPr>
            <p:nvPr/>
          </p:nvSpPr>
          <p:spPr bwMode="auto">
            <a:xfrm rot="2212194">
              <a:off x="1655" y="2696"/>
              <a:ext cx="454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endParaRPr lang="en-US" altLang="zh-CN" sz="2000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4600" name="Text Box 24"/>
            <p:cNvSpPr txBox="1">
              <a:spLocks noChangeArrowheads="1"/>
            </p:cNvSpPr>
            <p:nvPr/>
          </p:nvSpPr>
          <p:spPr bwMode="auto">
            <a:xfrm>
              <a:off x="1348" y="2155"/>
              <a:ext cx="454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条</a:t>
              </a:r>
            </a:p>
          </p:txBody>
        </p:sp>
        <p:sp>
          <p:nvSpPr>
            <p:cNvPr id="24601" name="AutoShape 25"/>
            <p:cNvSpPr>
              <a:spLocks/>
            </p:cNvSpPr>
            <p:nvPr/>
          </p:nvSpPr>
          <p:spPr bwMode="auto">
            <a:xfrm rot="5400000">
              <a:off x="1522" y="2217"/>
              <a:ext cx="91" cy="431"/>
            </a:xfrm>
            <a:prstGeom prst="leftBrace">
              <a:avLst>
                <a:gd name="adj1" fmla="val 39469"/>
                <a:gd name="adj2" fmla="val 50000"/>
              </a:avLst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20</a:t>
            </a:fld>
            <a:r>
              <a:rPr lang="en-US" altLang="zh-CN"/>
              <a:t>/21</a:t>
            </a:r>
          </a:p>
        </p:txBody>
      </p:sp>
      <p:grpSp>
        <p:nvGrpSpPr>
          <p:cNvPr id="25" name="组合 7"/>
          <p:cNvGrpSpPr/>
          <p:nvPr/>
        </p:nvGrpSpPr>
        <p:grpSpPr>
          <a:xfrm>
            <a:off x="692765" y="428604"/>
            <a:ext cx="807401" cy="785817"/>
            <a:chOff x="535940" y="314960"/>
            <a:chExt cx="1021715" cy="1021715"/>
          </a:xfrm>
        </p:grpSpPr>
        <p:grpSp>
          <p:nvGrpSpPr>
            <p:cNvPr id="26" name="组合 24"/>
            <p:cNvGrpSpPr/>
            <p:nvPr/>
          </p:nvGrpSpPr>
          <p:grpSpPr>
            <a:xfrm>
              <a:off x="535940" y="314960"/>
              <a:ext cx="1021715" cy="102171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8" name="同心圆 2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27" name="TextBox 13"/>
            <p:cNvSpPr txBox="1"/>
            <p:nvPr/>
          </p:nvSpPr>
          <p:spPr>
            <a:xfrm>
              <a:off x="817777" y="555363"/>
              <a:ext cx="537845" cy="5602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C00002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en-US" altLang="zh-CN" sz="2800" b="1" dirty="0">
                <a:solidFill>
                  <a:srgbClr val="C0000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000232" y="1000108"/>
            <a:ext cx="3527426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>
                <a:ea typeface="楷体" pitchFamily="49" charset="-122"/>
                <a:cs typeface="Times New Roman" pitchFamily="18" charset="0"/>
                <a:sym typeface="Symbol"/>
              </a:rPr>
              <a:t>  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]                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]</a:t>
            </a:r>
          </a:p>
        </p:txBody>
      </p:sp>
      <p:sp>
        <p:nvSpPr>
          <p:cNvPr id="4" name="左右箭头 3"/>
          <p:cNvSpPr/>
          <p:nvPr/>
        </p:nvSpPr>
        <p:spPr>
          <a:xfrm>
            <a:off x="3500430" y="1189022"/>
            <a:ext cx="714380" cy="1080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右箭头 4"/>
          <p:cNvSpPr/>
          <p:nvPr/>
        </p:nvSpPr>
        <p:spPr>
          <a:xfrm>
            <a:off x="3500430" y="1811326"/>
            <a:ext cx="714380" cy="1080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21</a:t>
            </a:fld>
            <a:r>
              <a:rPr lang="en-US" altLang="zh-CN"/>
              <a:t>/21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571472" y="2268544"/>
            <a:ext cx="7450171" cy="2160588"/>
            <a:chOff x="571472" y="2268544"/>
            <a:chExt cx="7450171" cy="2160588"/>
          </a:xfrm>
        </p:grpSpPr>
        <p:sp>
          <p:nvSpPr>
            <p:cNvPr id="26626" name="Text Box 2"/>
            <p:cNvSpPr txBox="1">
              <a:spLocks noChangeArrowheads="1"/>
            </p:cNvSpPr>
            <p:nvPr/>
          </p:nvSpPr>
          <p:spPr bwMode="auto">
            <a:xfrm>
              <a:off x="571472" y="2571744"/>
              <a:ext cx="4030663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当</a:t>
              </a:r>
              <a:r>
                <a:rPr kumimoji="1" lang="en-US" altLang="zh-CN" i="1">
                  <a:ea typeface="楷体" pitchFamily="49" charset="-122"/>
                  <a:cs typeface="Times New Roman" pitchFamily="18" charset="0"/>
                </a:rPr>
                <a:t>b=</a:t>
              </a:r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时称为三对角矩阵</a:t>
              </a:r>
            </a:p>
            <a:p>
              <a:pPr algn="l">
                <a:spcBef>
                  <a:spcPct val="50000"/>
                </a:spcBef>
              </a:pP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其压缩地址计算公式如下：</a:t>
              </a:r>
            </a:p>
            <a:p>
              <a:pPr algn="l">
                <a:spcBef>
                  <a:spcPct val="50000"/>
                </a:spcBef>
              </a:pP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             </a:t>
              </a:r>
              <a:r>
                <a:rPr kumimoji="1" lang="zh-CN" altLang="en-US" i="1"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en-US" altLang="zh-CN" i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k </a:t>
              </a:r>
              <a:r>
                <a:rPr kumimoji="1" lang="en-US" altLang="zh-CN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= </a:t>
              </a:r>
              <a:r>
                <a:rPr kumimoji="1" lang="en-US" altLang="zh-CN" err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1" lang="en-US" altLang="zh-CN" i="1" err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i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en-US" altLang="zh-CN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+ </a:t>
              </a:r>
              <a:r>
                <a:rPr kumimoji="1" lang="en-US" altLang="zh-CN" i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en-US" altLang="zh-CN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5429256" y="2268544"/>
              <a:ext cx="2592387" cy="2160588"/>
              <a:chOff x="6286505" y="2197107"/>
              <a:chExt cx="2592387" cy="2160588"/>
            </a:xfrm>
          </p:grpSpPr>
          <p:sp>
            <p:nvSpPr>
              <p:cNvPr id="28" name="Line 7"/>
              <p:cNvSpPr>
                <a:spLocks noChangeShapeType="1"/>
              </p:cNvSpPr>
              <p:nvPr/>
            </p:nvSpPr>
            <p:spPr bwMode="auto">
              <a:xfrm>
                <a:off x="6286505" y="2197107"/>
                <a:ext cx="0" cy="2160588"/>
              </a:xfrm>
              <a:prstGeom prst="line">
                <a:avLst/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Line 8"/>
              <p:cNvSpPr>
                <a:spLocks noChangeShapeType="1"/>
              </p:cNvSpPr>
              <p:nvPr/>
            </p:nvSpPr>
            <p:spPr bwMode="auto">
              <a:xfrm>
                <a:off x="6286505" y="2197107"/>
                <a:ext cx="215900" cy="0"/>
              </a:xfrm>
              <a:prstGeom prst="line">
                <a:avLst/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" name="Line 9"/>
              <p:cNvSpPr>
                <a:spLocks noChangeShapeType="1"/>
              </p:cNvSpPr>
              <p:nvPr/>
            </p:nvSpPr>
            <p:spPr bwMode="auto">
              <a:xfrm>
                <a:off x="6286505" y="4357694"/>
                <a:ext cx="215900" cy="0"/>
              </a:xfrm>
              <a:prstGeom prst="line">
                <a:avLst/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" name="Line 10"/>
              <p:cNvSpPr>
                <a:spLocks noChangeShapeType="1"/>
              </p:cNvSpPr>
              <p:nvPr/>
            </p:nvSpPr>
            <p:spPr bwMode="auto">
              <a:xfrm>
                <a:off x="8870955" y="2197107"/>
                <a:ext cx="0" cy="2160588"/>
              </a:xfrm>
              <a:prstGeom prst="line">
                <a:avLst/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" name="Line 11"/>
              <p:cNvSpPr>
                <a:spLocks noChangeShapeType="1"/>
              </p:cNvSpPr>
              <p:nvPr/>
            </p:nvSpPr>
            <p:spPr bwMode="auto">
              <a:xfrm>
                <a:off x="8662992" y="2197107"/>
                <a:ext cx="215900" cy="0"/>
              </a:xfrm>
              <a:prstGeom prst="line">
                <a:avLst/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" name="Line 12"/>
              <p:cNvSpPr>
                <a:spLocks noChangeShapeType="1"/>
              </p:cNvSpPr>
              <p:nvPr/>
            </p:nvSpPr>
            <p:spPr bwMode="auto">
              <a:xfrm>
                <a:off x="8662992" y="4357694"/>
                <a:ext cx="215900" cy="0"/>
              </a:xfrm>
              <a:prstGeom prst="line">
                <a:avLst/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" name="Line 13"/>
              <p:cNvSpPr>
                <a:spLocks noChangeShapeType="1"/>
              </p:cNvSpPr>
              <p:nvPr/>
            </p:nvSpPr>
            <p:spPr bwMode="auto">
              <a:xfrm>
                <a:off x="6477005" y="2316169"/>
                <a:ext cx="2232025" cy="1944688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" name="Line 14"/>
              <p:cNvSpPr>
                <a:spLocks noChangeShapeType="1"/>
              </p:cNvSpPr>
              <p:nvPr/>
            </p:nvSpPr>
            <p:spPr bwMode="auto">
              <a:xfrm>
                <a:off x="6900867" y="2316169"/>
                <a:ext cx="1727200" cy="1511300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" name="Line 16"/>
              <p:cNvSpPr>
                <a:spLocks noChangeShapeType="1"/>
              </p:cNvSpPr>
              <p:nvPr/>
            </p:nvSpPr>
            <p:spPr bwMode="auto">
              <a:xfrm>
                <a:off x="6573842" y="2724157"/>
                <a:ext cx="1727200" cy="1511300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" name="Text Box 20"/>
              <p:cNvSpPr txBox="1">
                <a:spLocks noChangeArrowheads="1"/>
              </p:cNvSpPr>
              <p:nvPr/>
            </p:nvSpPr>
            <p:spPr bwMode="auto">
              <a:xfrm>
                <a:off x="6715140" y="3643314"/>
                <a:ext cx="720725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42" name="Text Box 21"/>
              <p:cNvSpPr txBox="1">
                <a:spLocks noChangeArrowheads="1"/>
              </p:cNvSpPr>
              <p:nvPr/>
            </p:nvSpPr>
            <p:spPr bwMode="auto">
              <a:xfrm>
                <a:off x="7858148" y="2571744"/>
                <a:ext cx="720725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0</a:t>
                </a:r>
              </a:p>
            </p:txBody>
          </p:sp>
        </p:grpSp>
        <p:sp>
          <p:nvSpPr>
            <p:cNvPr id="48" name="右箭头 47"/>
            <p:cNvSpPr/>
            <p:nvPr/>
          </p:nvSpPr>
          <p:spPr>
            <a:xfrm>
              <a:off x="4143372" y="2714620"/>
              <a:ext cx="1071570" cy="214314"/>
            </a:xfrm>
            <a:prstGeom prst="rightArrow">
              <a:avLst/>
            </a:prstGeom>
            <a:ln>
              <a:tailEnd type="non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071670" y="599998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对角矩阵</a:t>
            </a:r>
            <a:endParaRPr lang="zh-CN" altLang="en-US" sz="2000"/>
          </a:p>
        </p:txBody>
      </p:sp>
      <p:sp>
        <p:nvSpPr>
          <p:cNvPr id="51" name="TextBox 50"/>
          <p:cNvSpPr txBox="1"/>
          <p:nvPr/>
        </p:nvSpPr>
        <p:spPr>
          <a:xfrm>
            <a:off x="4143372" y="599998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压缩存储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611188" y="2852738"/>
            <a:ext cx="7818464" cy="1177791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08000" bIns="144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特殊矩阵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为什么采用压缩存储，需要解决什么问题？</a:t>
            </a:r>
          </a:p>
        </p:txBody>
      </p:sp>
      <p:pic>
        <p:nvPicPr>
          <p:cNvPr id="88070" name="Picture 6" descr="u=1127147582,2861971535&amp;fm=56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7313" y="692150"/>
            <a:ext cx="1944687" cy="1944688"/>
          </a:xfrm>
          <a:prstGeom prst="rect">
            <a:avLst/>
          </a:prstGeom>
          <a:noFill/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22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23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00034" y="142852"/>
            <a:ext cx="8286808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　　一个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行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列的</a:t>
            </a:r>
            <a:r>
              <a:rPr lang="zh-CN" altLang="en-US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二维数组</a:t>
            </a:r>
            <a:r>
              <a:rPr lang="en-US" altLang="zh-CN" i="1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可以看作是每个数据元素都是相同类型的一维数组的一维数组。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357290" y="5357826"/>
            <a:ext cx="571504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由此看出，多维数组是线性表的推广。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4286248" y="1895765"/>
            <a:ext cx="4357718" cy="461665"/>
            <a:chOff x="4286248" y="1895765"/>
            <a:chExt cx="4357718" cy="461665"/>
          </a:xfrm>
        </p:grpSpPr>
        <p:sp>
          <p:nvSpPr>
            <p:cNvPr id="13" name="右箭头 12"/>
            <p:cNvSpPr/>
            <p:nvPr/>
          </p:nvSpPr>
          <p:spPr>
            <a:xfrm>
              <a:off x="4286248" y="2000240"/>
              <a:ext cx="642942" cy="324000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00628" y="1895765"/>
              <a:ext cx="3643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=[ </a:t>
              </a:r>
              <a:r>
                <a:rPr lang="en-US" altLang="zh-CN" i="1" err="1"/>
                <a:t>A</a:t>
              </a:r>
              <a:r>
                <a:rPr lang="en-US" altLang="zh-CN" baseline="-25000" err="1"/>
                <a:t>1</a:t>
              </a:r>
              <a:r>
                <a:rPr lang="zh-CN" altLang="en-US"/>
                <a:t>，</a:t>
              </a:r>
              <a:r>
                <a:rPr lang="en-US" altLang="zh-CN" i="1" err="1"/>
                <a:t>A</a:t>
              </a:r>
              <a:r>
                <a:rPr lang="en-US" altLang="zh-CN" baseline="-25000" err="1"/>
                <a:t>2</a:t>
              </a:r>
              <a:r>
                <a:rPr lang="zh-CN" altLang="en-US"/>
                <a:t>，</a:t>
              </a:r>
              <a:r>
                <a:rPr lang="zh-CN" altLang="en-US">
                  <a:sym typeface="Symbol"/>
                </a:rPr>
                <a:t>，</a:t>
              </a:r>
              <a:r>
                <a:rPr lang="en-US" altLang="zh-CN" i="1">
                  <a:sym typeface="Symbol"/>
                </a:rPr>
                <a:t>A</a:t>
              </a:r>
              <a:r>
                <a:rPr lang="en-US" altLang="zh-CN" i="1" baseline="-25000">
                  <a:sym typeface="Symbol"/>
                </a:rPr>
                <a:t>m</a:t>
              </a:r>
              <a:r>
                <a:rPr lang="en-US" altLang="zh-CN">
                  <a:sym typeface="Symbol"/>
                </a:rPr>
                <a:t> ]</a:t>
              </a:r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072066" y="2571744"/>
            <a:ext cx="3643338" cy="2428892"/>
            <a:chOff x="5072066" y="2571744"/>
            <a:chExt cx="3643338" cy="2428892"/>
          </a:xfrm>
        </p:grpSpPr>
        <p:grpSp>
          <p:nvGrpSpPr>
            <p:cNvPr id="17" name="组合 16"/>
            <p:cNvGrpSpPr/>
            <p:nvPr/>
          </p:nvGrpSpPr>
          <p:grpSpPr>
            <a:xfrm>
              <a:off x="5072066" y="3143248"/>
              <a:ext cx="3643338" cy="1857388"/>
              <a:chOff x="5072066" y="3143248"/>
              <a:chExt cx="3643338" cy="185738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500694" y="4143380"/>
                <a:ext cx="10001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>
                    <a:sym typeface="Symbol"/>
                  </a:rPr>
                  <a:t></a:t>
                </a:r>
                <a:endParaRPr lang="zh-CN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072066" y="3143248"/>
                <a:ext cx="36433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i="1" err="1"/>
                  <a:t>A</a:t>
                </a:r>
                <a:r>
                  <a:rPr lang="en-US" altLang="zh-CN" baseline="-25000" err="1"/>
                  <a:t>1</a:t>
                </a:r>
                <a:r>
                  <a:rPr lang="en-US" altLang="zh-CN"/>
                  <a:t>=[ </a:t>
                </a:r>
                <a:r>
                  <a:rPr lang="en-US" altLang="zh-CN" i="1" err="1"/>
                  <a:t>a</a:t>
                </a:r>
                <a:r>
                  <a:rPr lang="en-US" altLang="zh-CN" baseline="-25000" err="1"/>
                  <a:t>1,1</a:t>
                </a:r>
                <a:r>
                  <a:rPr lang="zh-CN" altLang="en-US"/>
                  <a:t>，</a:t>
                </a:r>
                <a:r>
                  <a:rPr lang="en-US" altLang="zh-CN" i="1" err="1"/>
                  <a:t>a</a:t>
                </a:r>
                <a:r>
                  <a:rPr lang="en-US" altLang="zh-CN" baseline="-25000" err="1"/>
                  <a:t>1,2</a:t>
                </a:r>
                <a:r>
                  <a:rPr lang="zh-CN" altLang="en-US"/>
                  <a:t>，</a:t>
                </a:r>
                <a:r>
                  <a:rPr lang="zh-CN" altLang="en-US">
                    <a:sym typeface="Symbol"/>
                  </a:rPr>
                  <a:t>，</a:t>
                </a:r>
                <a:r>
                  <a:rPr lang="en-US" altLang="zh-CN" i="1" err="1">
                    <a:sym typeface="Symbol"/>
                  </a:rPr>
                  <a:t>a</a:t>
                </a:r>
                <a:r>
                  <a:rPr lang="en-US" altLang="zh-CN" baseline="-25000" err="1">
                    <a:sym typeface="Symbol"/>
                  </a:rPr>
                  <a:t>1,</a:t>
                </a:r>
                <a:r>
                  <a:rPr lang="en-US" altLang="zh-CN" i="1" baseline="-25000" err="1">
                    <a:sym typeface="Symbol"/>
                  </a:rPr>
                  <a:t>n</a:t>
                </a:r>
                <a:r>
                  <a:rPr lang="en-US" altLang="zh-CN">
                    <a:sym typeface="Symbol"/>
                  </a:rPr>
                  <a:t> ]</a:t>
                </a:r>
                <a:endParaRPr lang="zh-CN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072066" y="3610277"/>
                <a:ext cx="36433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i="1" err="1"/>
                  <a:t>A</a:t>
                </a:r>
                <a:r>
                  <a:rPr lang="en-US" altLang="zh-CN" baseline="-25000" err="1"/>
                  <a:t>2</a:t>
                </a:r>
                <a:r>
                  <a:rPr lang="en-US" altLang="zh-CN"/>
                  <a:t>=[ </a:t>
                </a:r>
                <a:r>
                  <a:rPr lang="en-US" altLang="zh-CN" i="1" err="1"/>
                  <a:t>a</a:t>
                </a:r>
                <a:r>
                  <a:rPr lang="en-US" altLang="zh-CN" baseline="-25000" err="1"/>
                  <a:t>1,1</a:t>
                </a:r>
                <a:r>
                  <a:rPr lang="zh-CN" altLang="en-US"/>
                  <a:t>，</a:t>
                </a:r>
                <a:r>
                  <a:rPr lang="en-US" altLang="zh-CN" i="1" err="1"/>
                  <a:t>a</a:t>
                </a:r>
                <a:r>
                  <a:rPr lang="en-US" altLang="zh-CN" baseline="-25000" err="1"/>
                  <a:t>2,2</a:t>
                </a:r>
                <a:r>
                  <a:rPr lang="zh-CN" altLang="en-US"/>
                  <a:t>，</a:t>
                </a:r>
                <a:r>
                  <a:rPr lang="zh-CN" altLang="en-US">
                    <a:sym typeface="Symbol"/>
                  </a:rPr>
                  <a:t>，</a:t>
                </a:r>
                <a:r>
                  <a:rPr lang="en-US" altLang="zh-CN" i="1" err="1">
                    <a:sym typeface="Symbol"/>
                  </a:rPr>
                  <a:t>a</a:t>
                </a:r>
                <a:r>
                  <a:rPr lang="en-US" altLang="zh-CN" baseline="-25000" err="1">
                    <a:sym typeface="Symbol"/>
                  </a:rPr>
                  <a:t>2,</a:t>
                </a:r>
                <a:r>
                  <a:rPr lang="en-US" altLang="zh-CN" i="1" baseline="-25000" err="1">
                    <a:sym typeface="Symbol"/>
                  </a:rPr>
                  <a:t>n</a:t>
                </a:r>
                <a:r>
                  <a:rPr lang="en-US" altLang="zh-CN">
                    <a:sym typeface="Symbol"/>
                  </a:rPr>
                  <a:t> ]</a:t>
                </a:r>
                <a:endParaRPr lang="zh-CN" alt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072066" y="4538971"/>
                <a:ext cx="36433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i="1"/>
                  <a:t>A</a:t>
                </a:r>
                <a:r>
                  <a:rPr lang="en-US" altLang="zh-CN" i="1" baseline="-25000"/>
                  <a:t>m</a:t>
                </a:r>
                <a:r>
                  <a:rPr lang="en-US" altLang="zh-CN"/>
                  <a:t>=[ </a:t>
                </a:r>
                <a:r>
                  <a:rPr lang="en-US" altLang="zh-CN" i="1" err="1"/>
                  <a:t>a</a:t>
                </a:r>
                <a:r>
                  <a:rPr lang="en-US" altLang="zh-CN" i="1" baseline="-25000" err="1"/>
                  <a:t>m</a:t>
                </a:r>
                <a:r>
                  <a:rPr lang="en-US" altLang="zh-CN" baseline="-25000" err="1"/>
                  <a:t>,1</a:t>
                </a:r>
                <a:r>
                  <a:rPr lang="zh-CN" altLang="en-US"/>
                  <a:t>，</a:t>
                </a:r>
                <a:r>
                  <a:rPr lang="en-US" altLang="zh-CN" i="1" err="1"/>
                  <a:t>a</a:t>
                </a:r>
                <a:r>
                  <a:rPr lang="en-US" altLang="zh-CN" i="1" baseline="-25000" err="1"/>
                  <a:t>m</a:t>
                </a:r>
                <a:r>
                  <a:rPr lang="en-US" altLang="zh-CN" baseline="-25000" err="1"/>
                  <a:t>,2</a:t>
                </a:r>
                <a:r>
                  <a:rPr lang="zh-CN" altLang="en-US"/>
                  <a:t>，</a:t>
                </a:r>
                <a:r>
                  <a:rPr lang="zh-CN" altLang="en-US">
                    <a:sym typeface="Symbol"/>
                  </a:rPr>
                  <a:t>，</a:t>
                </a:r>
                <a:r>
                  <a:rPr lang="en-US" altLang="zh-CN" i="1" err="1">
                    <a:sym typeface="Symbol"/>
                  </a:rPr>
                  <a:t>a</a:t>
                </a:r>
                <a:r>
                  <a:rPr lang="en-US" altLang="zh-CN" i="1" baseline="-25000" err="1">
                    <a:sym typeface="Symbol"/>
                  </a:rPr>
                  <a:t>m</a:t>
                </a:r>
                <a:r>
                  <a:rPr lang="en-US" altLang="zh-CN" baseline="-25000" err="1">
                    <a:sym typeface="Symbol"/>
                  </a:rPr>
                  <a:t>,</a:t>
                </a:r>
                <a:r>
                  <a:rPr lang="en-US" altLang="zh-CN" i="1" baseline="-25000" err="1">
                    <a:sym typeface="Symbol"/>
                  </a:rPr>
                  <a:t>n</a:t>
                </a:r>
                <a:r>
                  <a:rPr lang="en-US" altLang="zh-CN">
                    <a:sym typeface="Symbol"/>
                  </a:rPr>
                  <a:t> ]</a:t>
                </a:r>
                <a:endParaRPr lang="zh-CN" altLang="en-US"/>
              </a:p>
            </p:txBody>
          </p:sp>
        </p:grpSp>
        <p:sp>
          <p:nvSpPr>
            <p:cNvPr id="16" name="下箭头 15"/>
            <p:cNvSpPr/>
            <p:nvPr/>
          </p:nvSpPr>
          <p:spPr>
            <a:xfrm>
              <a:off x="6500826" y="2571744"/>
              <a:ext cx="214314" cy="428628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28596" y="1306498"/>
            <a:ext cx="3480948" cy="1765312"/>
            <a:chOff x="1928794" y="3475038"/>
            <a:chExt cx="3480948" cy="1765312"/>
          </a:xfrm>
        </p:grpSpPr>
        <p:sp>
          <p:nvSpPr>
            <p:cNvPr id="19" name="TextBox 18"/>
            <p:cNvSpPr txBox="1"/>
            <p:nvPr/>
          </p:nvSpPr>
          <p:spPr>
            <a:xfrm>
              <a:off x="1928794" y="4000504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=</a:t>
              </a:r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 rot="5400000">
              <a:off x="1785124" y="4331500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643174" y="3487738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643174" y="5200662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786050" y="3519074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1,1</a:t>
              </a:r>
              <a:endParaRPr lang="zh-CN" altLang="en-US" sz="2200" baseline="-250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28992" y="3519074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1,2</a:t>
              </a:r>
              <a:endParaRPr lang="zh-CN" altLang="en-US" sz="2200" baseline="-250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43438" y="3519074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</a:t>
              </a:r>
              <a:r>
                <a:rPr lang="en-US" altLang="zh-CN" sz="2200" i="1" baseline="-25000" err="1"/>
                <a:t>n</a:t>
              </a:r>
              <a:endParaRPr lang="zh-CN" altLang="en-US" sz="2200" i="1" baseline="-250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71934" y="3500438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86050" y="3947702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2,1</a:t>
              </a:r>
              <a:endParaRPr lang="zh-CN" altLang="en-US" sz="2200" baseline="-250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28992" y="3947702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2,2</a:t>
              </a:r>
              <a:endParaRPr lang="zh-CN" altLang="en-US" sz="2200" baseline="-250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43438" y="3947702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2,</a:t>
              </a:r>
              <a:r>
                <a:rPr lang="en-US" altLang="zh-CN" sz="2200" i="1" baseline="-25000" err="1"/>
                <a:t>n</a:t>
              </a:r>
              <a:endParaRPr lang="zh-CN" altLang="en-US" sz="2200" i="1" baseline="-250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71934" y="3929066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86050" y="480972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i="1" baseline="-25000" err="1"/>
                <a:t>m</a:t>
              </a:r>
              <a:r>
                <a:rPr lang="en-US" altLang="zh-CN" sz="2200" baseline="-25000" err="1"/>
                <a:t>,1</a:t>
              </a:r>
              <a:endParaRPr lang="zh-CN" altLang="en-US" sz="2200" baseline="-250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28992" y="480972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i="1" baseline="-25000" err="1"/>
                <a:t>m</a:t>
              </a:r>
              <a:r>
                <a:rPr lang="en-US" altLang="zh-CN" sz="2200" baseline="-25000" err="1"/>
                <a:t>,2</a:t>
              </a:r>
              <a:endParaRPr lang="zh-CN" altLang="en-US" sz="2200" baseline="-250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3438" y="480972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i="1" baseline="-25000" err="1"/>
                <a:t>m</a:t>
              </a:r>
              <a:r>
                <a:rPr lang="en-US" altLang="zh-CN" sz="2200" baseline="-25000" err="1"/>
                <a:t>,</a:t>
              </a:r>
              <a:r>
                <a:rPr lang="en-US" altLang="zh-CN" sz="2200" i="1" baseline="-25000" err="1"/>
                <a:t>n</a:t>
              </a:r>
              <a:endParaRPr lang="zh-CN" altLang="en-US" sz="2200" i="1" baseline="-250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71934" y="4791084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rot="5400000">
              <a:off x="4537868" y="4369600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5265742" y="3525838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265742" y="5238762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928926" y="4357694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3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-357222" y="2226270"/>
            <a:ext cx="9001156" cy="2631490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</a:pP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   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Value(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,index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,index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,…,</a:t>
            </a:r>
            <a:r>
              <a:rPr lang="en-US" altLang="zh-CN" sz="220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index</a:t>
            </a:r>
            <a:r>
              <a:rPr lang="en-US" altLang="zh-CN" sz="2200" i="1" baseline="-2500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即</a:t>
            </a:r>
            <a:r>
              <a:rPr lang="en-US" altLang="zh-CN" sz="22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2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index</a:t>
            </a:r>
            <a:r>
              <a:rPr lang="en-US" altLang="zh-CN" sz="2200" baseline="-25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,index</a:t>
            </a:r>
            <a:r>
              <a:rPr lang="en-US" altLang="zh-CN" sz="2200" baseline="-25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,…,</a:t>
            </a:r>
            <a:r>
              <a:rPr lang="en-US" altLang="zh-CN" sz="22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index</a:t>
            </a:r>
            <a:r>
              <a:rPr lang="en-US" altLang="zh-CN" sz="2200" i="1" baseline="-25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2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，元素赋值。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   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Assign(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,index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,index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,…,</a:t>
            </a:r>
            <a:r>
              <a:rPr lang="en-US" altLang="zh-CN" sz="220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index</a:t>
            </a:r>
            <a:r>
              <a:rPr lang="en-US" altLang="zh-CN" sz="2200" i="1" baseline="-2500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即</a:t>
            </a:r>
            <a:r>
              <a:rPr lang="en-US" altLang="zh-CN" sz="22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2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A</a:t>
            </a:r>
            <a:r>
              <a:rPr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2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index</a:t>
            </a:r>
            <a:r>
              <a:rPr lang="en-US" altLang="zh-CN" sz="2200" baseline="-25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,index</a:t>
            </a:r>
            <a:r>
              <a:rPr lang="en-US" altLang="zh-CN" sz="2200" baseline="-25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,…,</a:t>
            </a:r>
            <a:r>
              <a:rPr lang="en-US" altLang="zh-CN" sz="22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index</a:t>
            </a:r>
            <a:r>
              <a:rPr lang="en-US" altLang="zh-CN" sz="2200" i="1" baseline="-25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，取元素值。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    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ADisp(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,…,</a:t>
            </a:r>
            <a:r>
              <a:rPr lang="en-US" altLang="zh-CN" sz="2200" i="1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200" i="1" baseline="-2500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</a:t>
            </a:r>
            <a:r>
              <a:rPr lang="en-US" altLang="zh-CN" sz="22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维数组</a:t>
            </a:r>
            <a:r>
              <a:rPr lang="en-US" altLang="zh-CN" sz="22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的所有元素值。</a:t>
            </a:r>
            <a:endParaRPr lang="en-US" altLang="zh-CN" sz="22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 rot="21370946">
            <a:off x="318809" y="1642811"/>
            <a:ext cx="345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数组的基本运算如下：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539751" y="692150"/>
            <a:ext cx="7818464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数组抽象数据类型＝逻辑结构＋基本运算（运算描述）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8925-787E-4652-8AE0-B045051BCB39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196975"/>
            <a:ext cx="80772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300"/>
              </a:lnSpc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　　将数组的所有元素存储在一块地址连续的内存单元中，这是一种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顺序存储结构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　</a:t>
            </a:r>
          </a:p>
        </p:txBody>
      </p:sp>
      <p:sp>
        <p:nvSpPr>
          <p:cNvPr id="4099" name="Text Box 3" descr="蓝色面巾纸"/>
          <p:cNvSpPr txBox="1">
            <a:spLocks noChangeArrowheads="1"/>
          </p:cNvSpPr>
          <p:nvPr/>
        </p:nvSpPr>
        <p:spPr bwMode="auto">
          <a:xfrm>
            <a:off x="395289" y="404813"/>
            <a:ext cx="4105274" cy="51911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ea typeface="隶书" pitchFamily="49" charset="-122"/>
              </a:rPr>
              <a:t>6.1.2   </a:t>
            </a:r>
            <a:r>
              <a:rPr lang="zh-CN" altLang="en-US" sz="2800">
                <a:solidFill>
                  <a:srgbClr val="FF0000"/>
                </a:solidFill>
                <a:ea typeface="隶书" pitchFamily="49" charset="-122"/>
              </a:rPr>
              <a:t>数组的存储结构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2143117"/>
            <a:ext cx="8286808" cy="901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300"/>
              </a:lnSpc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   　几乎所有的计算机语言都支持数组类型，以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C/C++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语言为例，其中数组数据类型具有以下性质：　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4282" y="3143248"/>
            <a:ext cx="8429652" cy="2342244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数组中的数据元素数目固定。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数组中的所有数据元素具有相同的数据类型。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数组中的每个数据元素都有一组唯一的下标。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数组是一种随机存储结构。可随机存取数组中的任意数据元素。</a:t>
            </a:r>
            <a:endParaRPr lang="zh-CN" altLang="en-US" sz="2000">
              <a:solidFill>
                <a:srgbClr val="FF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5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260350"/>
            <a:ext cx="8750331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　　一维数组：一旦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err="1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的存储地址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LOC(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err="1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确定，并假设每个数据元素占用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个存储单元，则任一数据元素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2500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的存储地址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LOC(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2500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就可由以下公式求出：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971550" y="1844675"/>
            <a:ext cx="7056438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LOC(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2500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)=LOC(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err="1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)+(</a:t>
            </a:r>
            <a:r>
              <a:rPr kumimoji="1" lang="en-US" altLang="zh-CN" i="1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)*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err="1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err="1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err="1"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)</a:t>
            </a:r>
            <a:endParaRPr lang="en-US" altLang="zh-CN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33425" y="2205038"/>
            <a:ext cx="4425951" cy="1547813"/>
            <a:chOff x="733425" y="2205038"/>
            <a:chExt cx="4425951" cy="1547813"/>
          </a:xfrm>
        </p:grpSpPr>
        <p:sp>
          <p:nvSpPr>
            <p:cNvPr id="5128" name="Line 8"/>
            <p:cNvSpPr>
              <a:spLocks noChangeShapeType="1"/>
            </p:cNvSpPr>
            <p:nvPr/>
          </p:nvSpPr>
          <p:spPr bwMode="auto">
            <a:xfrm>
              <a:off x="1604963" y="2205038"/>
              <a:ext cx="0" cy="21590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129" name="Freeform 9"/>
            <p:cNvSpPr>
              <a:spLocks/>
            </p:cNvSpPr>
            <p:nvPr/>
          </p:nvSpPr>
          <p:spPr bwMode="auto">
            <a:xfrm>
              <a:off x="733425" y="3733800"/>
              <a:ext cx="441960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84" y="36"/>
                </a:cxn>
              </a:cxnLst>
              <a:rect l="0" t="0" r="r" b="b"/>
              <a:pathLst>
                <a:path w="2784" h="36">
                  <a:moveTo>
                    <a:pt x="0" y="0"/>
                  </a:moveTo>
                  <a:lnTo>
                    <a:pt x="2784" y="36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auto">
            <a:xfrm>
              <a:off x="5157788" y="3462338"/>
              <a:ext cx="1588" cy="2873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31"/>
                </a:cxn>
              </a:cxnLst>
              <a:rect l="0" t="0" r="r" b="b"/>
              <a:pathLst>
                <a:path w="6" h="431">
                  <a:moveTo>
                    <a:pt x="6" y="0"/>
                  </a:moveTo>
                  <a:lnTo>
                    <a:pt x="0" y="431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132" name="Freeform 12"/>
            <p:cNvSpPr>
              <a:spLocks/>
            </p:cNvSpPr>
            <p:nvPr/>
          </p:nvSpPr>
          <p:spPr bwMode="auto">
            <a:xfrm>
              <a:off x="742950" y="2419350"/>
              <a:ext cx="8667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6" y="2"/>
                </a:cxn>
              </a:cxnLst>
              <a:rect l="0" t="0" r="r" b="b"/>
              <a:pathLst>
                <a:path w="546" h="2">
                  <a:moveTo>
                    <a:pt x="0" y="0"/>
                  </a:moveTo>
                  <a:lnTo>
                    <a:pt x="546" y="2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133" name="Freeform 13"/>
            <p:cNvSpPr>
              <a:spLocks/>
            </p:cNvSpPr>
            <p:nvPr/>
          </p:nvSpPr>
          <p:spPr bwMode="auto">
            <a:xfrm>
              <a:off x="752475" y="2420938"/>
              <a:ext cx="3175" cy="13319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839"/>
                </a:cxn>
              </a:cxnLst>
              <a:rect l="0" t="0" r="r" b="b"/>
              <a:pathLst>
                <a:path w="2" h="839">
                  <a:moveTo>
                    <a:pt x="2" y="0"/>
                  </a:moveTo>
                  <a:lnTo>
                    <a:pt x="0" y="839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00113" y="2214554"/>
            <a:ext cx="6264275" cy="1322387"/>
            <a:chOff x="900113" y="2214554"/>
            <a:chExt cx="6264275" cy="1322387"/>
          </a:xfrm>
        </p:grpSpPr>
        <p:sp>
          <p:nvSpPr>
            <p:cNvPr id="5126" name="AutoShape 6"/>
            <p:cNvSpPr>
              <a:spLocks/>
            </p:cNvSpPr>
            <p:nvPr/>
          </p:nvSpPr>
          <p:spPr bwMode="auto">
            <a:xfrm rot="5400000">
              <a:off x="3258343" y="1911341"/>
              <a:ext cx="179388" cy="2447925"/>
            </a:xfrm>
            <a:prstGeom prst="leftBrace">
              <a:avLst>
                <a:gd name="adj1" fmla="val 113717"/>
                <a:gd name="adj2" fmla="val 50000"/>
              </a:avLst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900113" y="2214554"/>
              <a:ext cx="6264275" cy="1322387"/>
              <a:chOff x="900113" y="2166938"/>
              <a:chExt cx="6264275" cy="1322387"/>
            </a:xfrm>
          </p:grpSpPr>
          <p:sp>
            <p:nvSpPr>
              <p:cNvPr id="5125" name="Text Box 5"/>
              <p:cNvSpPr txBox="1">
                <a:spLocks noChangeArrowheads="1"/>
              </p:cNvSpPr>
              <p:nvPr/>
            </p:nvSpPr>
            <p:spPr bwMode="auto">
              <a:xfrm>
                <a:off x="900113" y="3032125"/>
                <a:ext cx="6264275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solidFill>
                      <a:srgbClr val="FF00FF"/>
                    </a:solidFill>
                    <a:ea typeface="楷体" pitchFamily="49" charset="-122"/>
                    <a:cs typeface="Times New Roman" pitchFamily="18" charset="0"/>
                  </a:rPr>
                  <a:t>数组</a:t>
                </a:r>
                <a:r>
                  <a:rPr lang="en-US" altLang="zh-CN" i="1">
                    <a:solidFill>
                      <a:srgbClr val="FF00FF"/>
                    </a:solidFill>
                    <a:ea typeface="楷体" pitchFamily="49" charset="-122"/>
                    <a:cs typeface="Times New Roman" pitchFamily="18" charset="0"/>
                  </a:rPr>
                  <a:t>a</a:t>
                </a:r>
                <a:r>
                  <a:rPr lang="zh-CN" altLang="en-US">
                    <a:ea typeface="楷体" pitchFamily="49" charset="-122"/>
                    <a:cs typeface="Times New Roman" pitchFamily="18" charset="0"/>
                  </a:rPr>
                  <a:t>：</a:t>
                </a:r>
                <a:r>
                  <a:rPr lang="en-US" altLang="zh-CN" i="1" err="1">
                    <a:ea typeface="楷体" pitchFamily="49" charset="-122"/>
                    <a:cs typeface="Times New Roman" pitchFamily="18" charset="0"/>
                  </a:rPr>
                  <a:t>a</a:t>
                </a:r>
                <a:r>
                  <a:rPr lang="en-US" altLang="zh-CN" baseline="-25000" err="1">
                    <a:ea typeface="楷体" pitchFamily="49" charset="-122"/>
                    <a:cs typeface="Times New Roman" pitchFamily="18" charset="0"/>
                  </a:rPr>
                  <a:t>1</a:t>
                </a:r>
                <a:r>
                  <a:rPr lang="zh-CN" altLang="en-US">
                    <a:ea typeface="楷体" pitchFamily="49" charset="-122"/>
                    <a:cs typeface="Times New Roman" pitchFamily="18" charset="0"/>
                  </a:rPr>
                  <a:t>　</a:t>
                </a:r>
                <a:r>
                  <a:rPr lang="en-US" altLang="zh-CN" i="1" err="1">
                    <a:ea typeface="楷体" pitchFamily="49" charset="-122"/>
                    <a:cs typeface="Times New Roman" pitchFamily="18" charset="0"/>
                  </a:rPr>
                  <a:t>a</a:t>
                </a:r>
                <a:r>
                  <a:rPr lang="en-US" altLang="zh-CN" baseline="-25000" err="1">
                    <a:ea typeface="楷体" pitchFamily="49" charset="-122"/>
                    <a:cs typeface="Times New Roman" pitchFamily="18" charset="0"/>
                  </a:rPr>
                  <a:t>2</a:t>
                </a:r>
                <a:r>
                  <a:rPr lang="zh-CN" altLang="en-US">
                    <a:ea typeface="楷体" pitchFamily="49" charset="-122"/>
                    <a:cs typeface="Times New Roman" pitchFamily="18" charset="0"/>
                  </a:rPr>
                  <a:t>　</a:t>
                </a:r>
                <a:r>
                  <a:rPr lang="en-US" altLang="zh-CN" i="1" err="1">
                    <a:ea typeface="楷体" pitchFamily="49" charset="-122"/>
                    <a:cs typeface="Times New Roman" pitchFamily="18" charset="0"/>
                  </a:rPr>
                  <a:t>a</a:t>
                </a:r>
                <a:r>
                  <a:rPr lang="en-US" altLang="zh-CN" baseline="-25000" err="1">
                    <a:ea typeface="楷体" pitchFamily="49" charset="-122"/>
                    <a:cs typeface="Times New Roman" pitchFamily="18" charset="0"/>
                  </a:rPr>
                  <a:t>3</a:t>
                </a:r>
                <a:r>
                  <a:rPr lang="zh-CN" altLang="en-US">
                    <a:ea typeface="楷体" pitchFamily="49" charset="-122"/>
                    <a:cs typeface="Times New Roman" pitchFamily="18" charset="0"/>
                  </a:rPr>
                  <a:t>　</a:t>
                </a:r>
                <a:r>
                  <a:rPr lang="en-US" altLang="zh-CN">
                    <a:ea typeface="楷体" pitchFamily="49" charset="-122"/>
                    <a:cs typeface="Times New Roman" pitchFamily="18" charset="0"/>
                  </a:rPr>
                  <a:t>…</a:t>
                </a:r>
                <a:r>
                  <a:rPr lang="zh-CN" altLang="en-US">
                    <a:ea typeface="楷体" pitchFamily="49" charset="-122"/>
                    <a:cs typeface="Times New Roman" pitchFamily="18" charset="0"/>
                  </a:rPr>
                  <a:t>　</a:t>
                </a:r>
                <a:r>
                  <a:rPr lang="en-US" altLang="zh-CN" i="1" err="1">
                    <a:ea typeface="楷体" pitchFamily="49" charset="-122"/>
                    <a:cs typeface="Times New Roman" pitchFamily="18" charset="0"/>
                  </a:rPr>
                  <a:t>a</a:t>
                </a:r>
                <a:r>
                  <a:rPr lang="en-US" altLang="zh-CN" i="1" baseline="-25000" err="1">
                    <a:ea typeface="楷体" pitchFamily="49" charset="-122"/>
                    <a:cs typeface="Times New Roman" pitchFamily="18" charset="0"/>
                  </a:rPr>
                  <a:t>i</a:t>
                </a:r>
                <a:r>
                  <a:rPr lang="en-US" altLang="zh-CN" baseline="-25000">
                    <a:latin typeface="+mn-ea"/>
                    <a:ea typeface="+mn-ea"/>
                    <a:cs typeface="Times New Roman" pitchFamily="18" charset="0"/>
                  </a:rPr>
                  <a:t>-</a:t>
                </a:r>
                <a:r>
                  <a:rPr lang="en-US" altLang="zh-CN" baseline="-25000">
                    <a:ea typeface="楷体" pitchFamily="49" charset="-122"/>
                    <a:cs typeface="Times New Roman" pitchFamily="18" charset="0"/>
                  </a:rPr>
                  <a:t>1</a:t>
                </a:r>
                <a:r>
                  <a:rPr lang="zh-CN" altLang="en-US">
                    <a:ea typeface="楷体" pitchFamily="49" charset="-122"/>
                    <a:cs typeface="Times New Roman" pitchFamily="18" charset="0"/>
                  </a:rPr>
                  <a:t>　</a:t>
                </a:r>
                <a:r>
                  <a:rPr lang="en-US" altLang="zh-CN" i="1" err="1">
                    <a:solidFill>
                      <a:srgbClr val="FF0000"/>
                    </a:solidFill>
                    <a:ea typeface="楷体" pitchFamily="49" charset="-122"/>
                    <a:cs typeface="Times New Roman" pitchFamily="18" charset="0"/>
                  </a:rPr>
                  <a:t>a</a:t>
                </a:r>
                <a:r>
                  <a:rPr lang="en-US" altLang="zh-CN" i="1" baseline="-25000" err="1">
                    <a:solidFill>
                      <a:srgbClr val="FF0000"/>
                    </a:solidFill>
                    <a:ea typeface="楷体" pitchFamily="49" charset="-122"/>
                    <a:cs typeface="Times New Roman" pitchFamily="18" charset="0"/>
                  </a:rPr>
                  <a:t>i</a:t>
                </a:r>
                <a:r>
                  <a:rPr lang="zh-CN" altLang="en-US">
                    <a:ea typeface="楷体" pitchFamily="49" charset="-122"/>
                    <a:cs typeface="Times New Roman" pitchFamily="18" charset="0"/>
                  </a:rPr>
                  <a:t>　</a:t>
                </a:r>
                <a:r>
                  <a:rPr lang="en-US" altLang="zh-CN">
                    <a:ea typeface="楷体" pitchFamily="49" charset="-122"/>
                    <a:cs typeface="Times New Roman" pitchFamily="18" charset="0"/>
                  </a:rPr>
                  <a:t>…</a:t>
                </a:r>
                <a:r>
                  <a:rPr lang="zh-CN" altLang="en-US">
                    <a:ea typeface="楷体" pitchFamily="49" charset="-122"/>
                    <a:cs typeface="Times New Roman" pitchFamily="18" charset="0"/>
                  </a:rPr>
                  <a:t>　</a:t>
                </a:r>
                <a:r>
                  <a:rPr lang="en-US" altLang="zh-CN" i="1">
                    <a:ea typeface="楷体" pitchFamily="49" charset="-122"/>
                    <a:cs typeface="Times New Roman" pitchFamily="18" charset="0"/>
                  </a:rPr>
                  <a:t>a</a:t>
                </a:r>
                <a:r>
                  <a:rPr lang="en-US" altLang="zh-CN" i="1" baseline="-25000">
                    <a:ea typeface="楷体" pitchFamily="49" charset="-122"/>
                    <a:cs typeface="Times New Roman" pitchFamily="18" charset="0"/>
                  </a:rPr>
                  <a:t>n</a:t>
                </a:r>
              </a:p>
            </p:txBody>
          </p:sp>
          <p:sp>
            <p:nvSpPr>
              <p:cNvPr id="5127" name="Text Box 7"/>
              <p:cNvSpPr txBox="1">
                <a:spLocks noChangeArrowheads="1"/>
              </p:cNvSpPr>
              <p:nvPr/>
            </p:nvSpPr>
            <p:spPr bwMode="auto">
              <a:xfrm>
                <a:off x="2714612" y="2574925"/>
                <a:ext cx="1655763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000">
                    <a:ea typeface="楷体" pitchFamily="49" charset="-122"/>
                    <a:cs typeface="Times New Roman" pitchFamily="18" charset="0"/>
                  </a:rPr>
                  <a:t>共</a:t>
                </a:r>
                <a:r>
                  <a:rPr lang="en-US" altLang="zh-CN" sz="2000" i="1" err="1">
                    <a:solidFill>
                      <a:srgbClr val="FF0000"/>
                    </a:solidFill>
                    <a:ea typeface="楷体" pitchFamily="49" charset="-122"/>
                    <a:cs typeface="Times New Roman" pitchFamily="18" charset="0"/>
                  </a:rPr>
                  <a:t>i</a:t>
                </a:r>
                <a:r>
                  <a:rPr lang="en-US" altLang="zh-CN" sz="2000">
                    <a:solidFill>
                      <a:srgbClr val="FF0000"/>
                    </a:solidFill>
                    <a:latin typeface="+mj-ea"/>
                    <a:ea typeface="+mj-ea"/>
                    <a:cs typeface="Times New Roman" pitchFamily="18" charset="0"/>
                  </a:rPr>
                  <a:t>-</a:t>
                </a:r>
                <a:r>
                  <a:rPr lang="en-US" altLang="zh-CN" sz="2000">
                    <a:solidFill>
                      <a:srgbClr val="FF0000"/>
                    </a:solidFill>
                    <a:ea typeface="楷体" pitchFamily="49" charset="-122"/>
                    <a:cs typeface="Times New Roman" pitchFamily="18" charset="0"/>
                  </a:rPr>
                  <a:t>1</a:t>
                </a:r>
                <a:r>
                  <a:rPr lang="zh-CN" altLang="en-US" sz="2000">
                    <a:ea typeface="楷体" pitchFamily="49" charset="-122"/>
                    <a:cs typeface="Times New Roman" pitchFamily="18" charset="0"/>
                  </a:rPr>
                  <a:t>个元素</a:t>
                </a:r>
              </a:p>
            </p:txBody>
          </p:sp>
          <p:sp>
            <p:nvSpPr>
              <p:cNvPr id="5134" name="Line 14"/>
              <p:cNvSpPr>
                <a:spLocks noChangeShapeType="1"/>
              </p:cNvSpPr>
              <p:nvPr/>
            </p:nvSpPr>
            <p:spPr bwMode="auto">
              <a:xfrm flipH="1">
                <a:off x="3260716" y="2166938"/>
                <a:ext cx="565159" cy="509582"/>
              </a:xfrm>
              <a:prstGeom prst="line">
                <a:avLst/>
              </a:prstGeom>
              <a:noFill/>
              <a:ln w="38100" cmpd="dbl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6</a:t>
            </a:fld>
            <a:r>
              <a:rPr lang="en-US" altLang="zh-CN"/>
              <a:t>/21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91190" y="4000504"/>
            <a:ext cx="5715040" cy="1786741"/>
            <a:chOff x="691190" y="4000504"/>
            <a:chExt cx="5715040" cy="1786741"/>
          </a:xfrm>
        </p:grpSpPr>
        <p:sp>
          <p:nvSpPr>
            <p:cNvPr id="5122" name="Text Box 2"/>
            <p:cNvSpPr txBox="1">
              <a:spLocks noChangeArrowheads="1"/>
            </p:cNvSpPr>
            <p:nvPr/>
          </p:nvSpPr>
          <p:spPr bwMode="auto">
            <a:xfrm>
              <a:off x="691190" y="4857760"/>
              <a:ext cx="5715040" cy="929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zh-CN" altLang="en-US" sz="2200">
                  <a:ea typeface="微软雅黑" pitchFamily="34" charset="-122"/>
                  <a:cs typeface="Times New Roman" pitchFamily="18" charset="0"/>
                </a:rPr>
                <a:t>一维数组具有</a:t>
              </a:r>
              <a:r>
                <a:rPr kumimoji="1" lang="zh-CN" altLang="en-US" sz="2200">
                  <a:solidFill>
                    <a:srgbClr val="FF0000"/>
                  </a:solidFill>
                  <a:ea typeface="微软雅黑" pitchFamily="34" charset="-122"/>
                  <a:cs typeface="Times New Roman" pitchFamily="18" charset="0"/>
                </a:rPr>
                <a:t>随机存储特性</a:t>
              </a:r>
              <a:r>
                <a:rPr kumimoji="1" lang="zh-CN" altLang="en-US" sz="2200">
                  <a:ea typeface="微软雅黑" pitchFamily="34" charset="-122"/>
                  <a:cs typeface="Times New Roman" pitchFamily="18" charset="0"/>
                </a:rPr>
                <a:t>：可以在</a:t>
              </a:r>
              <a:r>
                <a:rPr kumimoji="1" lang="en-US" altLang="zh-CN" sz="2200">
                  <a:ea typeface="微软雅黑" pitchFamily="34" charset="-122"/>
                  <a:cs typeface="Times New Roman" pitchFamily="18" charset="0"/>
                </a:rPr>
                <a:t>O(1)</a:t>
              </a:r>
              <a:r>
                <a:rPr kumimoji="1" lang="zh-CN" altLang="en-US" sz="2200">
                  <a:ea typeface="微软雅黑" pitchFamily="34" charset="-122"/>
                  <a:cs typeface="Times New Roman" pitchFamily="18" charset="0"/>
                </a:rPr>
                <a:t>时间内找到序号为</a:t>
              </a:r>
              <a:r>
                <a:rPr kumimoji="1" lang="en-US" altLang="zh-CN" sz="2200">
                  <a:ea typeface="微软雅黑" pitchFamily="34" charset="-122"/>
                  <a:cs typeface="Times New Roman" pitchFamily="18" charset="0"/>
                </a:rPr>
                <a:t>i</a:t>
              </a:r>
              <a:r>
                <a:rPr kumimoji="1" lang="zh-CN" altLang="en-US" sz="2200">
                  <a:ea typeface="微软雅黑" pitchFamily="34" charset="-122"/>
                  <a:cs typeface="Times New Roman" pitchFamily="18" charset="0"/>
                </a:rPr>
                <a:t>的元素值。</a:t>
              </a:r>
            </a:p>
          </p:txBody>
        </p:sp>
        <p:sp>
          <p:nvSpPr>
            <p:cNvPr id="19" name="下箭头 18"/>
            <p:cNvSpPr/>
            <p:nvPr/>
          </p:nvSpPr>
          <p:spPr>
            <a:xfrm>
              <a:off x="3357554" y="4000504"/>
              <a:ext cx="357190" cy="642942"/>
            </a:xfrm>
            <a:prstGeom prst="downArrow">
              <a:avLst/>
            </a:prstGeom>
            <a:ln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85720" y="642918"/>
            <a:ext cx="414340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        m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列的二维数组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30000" err="1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baseline="-30000" err="1">
                <a:ea typeface="楷体" pitchFamily="49" charset="-122"/>
                <a:cs typeface="Times New Roman" pitchFamily="18" charset="0"/>
              </a:rPr>
              <a:t>×</a:t>
            </a:r>
            <a:r>
              <a:rPr kumimoji="1" lang="en-US" altLang="zh-CN" i="1" baseline="-3000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，存储方式：</a:t>
            </a:r>
            <a:endParaRPr kumimoji="1" lang="zh-CN" altLang="en-US" i="1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71472" y="1785926"/>
            <a:ext cx="34290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以行序为主序的存储</a:t>
            </a:r>
            <a:endParaRPr kumimoji="1" lang="en-US" altLang="zh-CN" sz="220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以列序为主序的存储</a:t>
            </a:r>
            <a:endParaRPr lang="zh-CN" altLang="en-US" sz="2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7</a:t>
            </a:fld>
            <a:r>
              <a:rPr lang="en-US" altLang="zh-CN"/>
              <a:t>/21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4786314" y="571480"/>
            <a:ext cx="3480948" cy="1765312"/>
            <a:chOff x="1928794" y="3475038"/>
            <a:chExt cx="3480948" cy="1765312"/>
          </a:xfrm>
        </p:grpSpPr>
        <p:sp>
          <p:nvSpPr>
            <p:cNvPr id="58" name="TextBox 57"/>
            <p:cNvSpPr txBox="1"/>
            <p:nvPr/>
          </p:nvSpPr>
          <p:spPr>
            <a:xfrm>
              <a:off x="1928794" y="4000504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=</a:t>
              </a:r>
              <a:endParaRPr lang="zh-CN" altLang="en-US"/>
            </a:p>
          </p:txBody>
        </p:sp>
        <p:cxnSp>
          <p:nvCxnSpPr>
            <p:cNvPr id="59" name="直接连接符 58"/>
            <p:cNvCxnSpPr/>
            <p:nvPr/>
          </p:nvCxnSpPr>
          <p:spPr>
            <a:xfrm rot="5400000">
              <a:off x="1785124" y="4331500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2643174" y="3487738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2643174" y="5200662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786050" y="3519074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1,1</a:t>
              </a:r>
              <a:endParaRPr lang="zh-CN" altLang="en-US" sz="2200" baseline="-250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428992" y="3519074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1,2</a:t>
              </a:r>
              <a:endParaRPr lang="zh-CN" altLang="en-US" sz="2200" baseline="-250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643438" y="3519074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</a:t>
              </a:r>
              <a:r>
                <a:rPr lang="en-US" altLang="zh-CN" sz="2200" i="1" baseline="-25000" err="1"/>
                <a:t>n</a:t>
              </a:r>
              <a:endParaRPr lang="zh-CN" altLang="en-US" sz="2200" i="1" baseline="-250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071934" y="3500438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86050" y="3947702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2,1</a:t>
              </a:r>
              <a:endParaRPr lang="zh-CN" altLang="en-US" sz="2200" baseline="-2500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428992" y="3947702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2,2</a:t>
              </a:r>
              <a:endParaRPr lang="zh-CN" altLang="en-US" sz="2200" baseline="-250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43438" y="3947702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2,</a:t>
              </a:r>
              <a:r>
                <a:rPr lang="en-US" altLang="zh-CN" sz="2200" i="1" baseline="-25000" err="1"/>
                <a:t>n</a:t>
              </a:r>
              <a:endParaRPr lang="zh-CN" altLang="en-US" sz="2200" i="1" baseline="-250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071934" y="3929066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86050" y="480972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i="1" baseline="-25000" err="1"/>
                <a:t>m</a:t>
              </a:r>
              <a:r>
                <a:rPr lang="en-US" altLang="zh-CN" sz="2200" baseline="-25000" err="1"/>
                <a:t>,1</a:t>
              </a:r>
              <a:endParaRPr lang="zh-CN" altLang="en-US" sz="2200" baseline="-250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428992" y="480972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i="1" baseline="-25000" err="1"/>
                <a:t>m</a:t>
              </a:r>
              <a:r>
                <a:rPr lang="en-US" altLang="zh-CN" sz="2200" baseline="-25000" err="1"/>
                <a:t>,2</a:t>
              </a:r>
              <a:endParaRPr lang="zh-CN" altLang="en-US" sz="2200" baseline="-250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43438" y="480972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i="1" baseline="-25000" err="1"/>
                <a:t>m</a:t>
              </a:r>
              <a:r>
                <a:rPr lang="en-US" altLang="zh-CN" sz="2200" baseline="-25000" err="1"/>
                <a:t>,</a:t>
              </a:r>
              <a:r>
                <a:rPr lang="en-US" altLang="zh-CN" sz="2200" i="1" baseline="-25000" err="1"/>
                <a:t>n</a:t>
              </a:r>
              <a:endParaRPr lang="zh-CN" altLang="en-US" sz="2200" i="1" baseline="-2500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071934" y="4791084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rot="5400000">
              <a:off x="4537868" y="4369600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265742" y="3525838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265742" y="5238762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928926" y="4357694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</p:grp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3071810"/>
            <a:ext cx="284248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下箭头 77"/>
          <p:cNvSpPr/>
          <p:nvPr/>
        </p:nvSpPr>
        <p:spPr>
          <a:xfrm>
            <a:off x="6286512" y="2500306"/>
            <a:ext cx="142876" cy="714380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9"/>
          <p:cNvGrpSpPr/>
          <p:nvPr/>
        </p:nvGrpSpPr>
        <p:grpSpPr>
          <a:xfrm>
            <a:off x="3370254" y="2128833"/>
            <a:ext cx="2643206" cy="1722451"/>
            <a:chOff x="3370254" y="1563674"/>
            <a:chExt cx="2643206" cy="1722451"/>
          </a:xfrm>
        </p:grpSpPr>
        <p:sp>
          <p:nvSpPr>
            <p:cNvPr id="23" name="圆角矩形 22"/>
            <p:cNvSpPr/>
            <p:nvPr/>
          </p:nvSpPr>
          <p:spPr>
            <a:xfrm>
              <a:off x="3370254" y="1563674"/>
              <a:ext cx="2643206" cy="50006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/>
            <p:cNvCxnSpPr>
              <a:stCxn id="23" idx="2"/>
            </p:cNvCxnSpPr>
            <p:nvPr/>
          </p:nvCxnSpPr>
          <p:spPr>
            <a:xfrm rot="5400000">
              <a:off x="3877861" y="2472128"/>
              <a:ext cx="1222384" cy="405609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8"/>
          <p:cNvGrpSpPr/>
          <p:nvPr/>
        </p:nvGrpSpPr>
        <p:grpSpPr>
          <a:xfrm>
            <a:off x="1752580" y="1573205"/>
            <a:ext cx="4260880" cy="2143139"/>
            <a:chOff x="1752580" y="1008046"/>
            <a:chExt cx="4260880" cy="2143139"/>
          </a:xfrm>
        </p:grpSpPr>
        <p:sp>
          <p:nvSpPr>
            <p:cNvPr id="19" name="圆角矩形 18"/>
            <p:cNvSpPr/>
            <p:nvPr/>
          </p:nvSpPr>
          <p:spPr>
            <a:xfrm>
              <a:off x="3370254" y="1008046"/>
              <a:ext cx="2643206" cy="50006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/>
            <p:cNvCxnSpPr>
              <a:stCxn id="19" idx="1"/>
            </p:cNvCxnSpPr>
            <p:nvPr/>
          </p:nvCxnSpPr>
          <p:spPr>
            <a:xfrm rot="10800000" flipV="1">
              <a:off x="1752580" y="1258079"/>
              <a:ext cx="1617674" cy="1893106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0"/>
          <p:cNvGrpSpPr/>
          <p:nvPr/>
        </p:nvGrpSpPr>
        <p:grpSpPr>
          <a:xfrm>
            <a:off x="3370254" y="2922589"/>
            <a:ext cx="3844952" cy="928694"/>
            <a:chOff x="3370254" y="2357430"/>
            <a:chExt cx="3844952" cy="928694"/>
          </a:xfrm>
        </p:grpSpPr>
        <p:sp>
          <p:nvSpPr>
            <p:cNvPr id="24" name="圆角矩形 23"/>
            <p:cNvSpPr/>
            <p:nvPr/>
          </p:nvSpPr>
          <p:spPr>
            <a:xfrm>
              <a:off x="3370254" y="2357430"/>
              <a:ext cx="2643206" cy="50006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>
              <a:stCxn id="24" idx="3"/>
            </p:cNvCxnSpPr>
            <p:nvPr/>
          </p:nvCxnSpPr>
          <p:spPr>
            <a:xfrm>
              <a:off x="6013460" y="2607463"/>
              <a:ext cx="1201746" cy="678661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15"/>
          <p:cNvGrpSpPr/>
          <p:nvPr/>
        </p:nvGrpSpPr>
        <p:grpSpPr>
          <a:xfrm>
            <a:off x="468313" y="3637477"/>
            <a:ext cx="2460613" cy="1180596"/>
            <a:chOff x="468313" y="3643822"/>
            <a:chExt cx="2460613" cy="1180596"/>
          </a:xfrm>
        </p:grpSpPr>
        <p:sp>
          <p:nvSpPr>
            <p:cNvPr id="8195" name="Text Box 3"/>
            <p:cNvSpPr txBox="1">
              <a:spLocks noChangeArrowheads="1"/>
            </p:cNvSpPr>
            <p:nvPr/>
          </p:nvSpPr>
          <p:spPr bwMode="auto">
            <a:xfrm>
              <a:off x="468313" y="3643822"/>
              <a:ext cx="2460613" cy="49859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200" baseline="-25000" err="1">
                  <a:ea typeface="楷体" pitchFamily="49" charset="-122"/>
                  <a:cs typeface="Times New Roman" pitchFamily="18" charset="0"/>
                </a:rPr>
                <a:t>1,1</a:t>
              </a:r>
              <a:r>
                <a:rPr kumimoji="1" lang="zh-CN" altLang="en-US" sz="2200" baseline="-250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200" baseline="-25000" err="1">
                  <a:ea typeface="楷体" pitchFamily="49" charset="-122"/>
                  <a:cs typeface="Times New Roman" pitchFamily="18" charset="0"/>
                </a:rPr>
                <a:t>1,2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200">
                  <a:ea typeface="楷体" pitchFamily="49" charset="-122"/>
                  <a:cs typeface="Times New Roman" pitchFamily="18" charset="0"/>
                </a:rPr>
                <a:t>…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200" baseline="-25000" err="1">
                  <a:ea typeface="楷体" pitchFamily="49" charset="-122"/>
                  <a:cs typeface="Times New Roman" pitchFamily="18" charset="0"/>
                </a:rPr>
                <a:t>1,</a:t>
              </a:r>
              <a:r>
                <a:rPr kumimoji="1" lang="en-US" altLang="zh-CN" sz="2200" i="1" baseline="-25000" err="1">
                  <a:ea typeface="楷体" pitchFamily="49" charset="-122"/>
                  <a:cs typeface="Times New Roman" pitchFamily="18" charset="0"/>
                </a:rPr>
                <a:t>n</a:t>
              </a:r>
              <a:endParaRPr lang="en-US" altLang="zh-CN" sz="2200" baseline="-25000">
                <a:ea typeface="楷体" pitchFamily="49" charset="-122"/>
                <a:cs typeface="Times New Roman" pitchFamily="18" charset="0"/>
              </a:endParaRPr>
            </a:p>
          </p:txBody>
        </p:sp>
        <p:grpSp>
          <p:nvGrpSpPr>
            <p:cNvPr id="6" name="组合 9"/>
            <p:cNvGrpSpPr/>
            <p:nvPr/>
          </p:nvGrpSpPr>
          <p:grpSpPr>
            <a:xfrm>
              <a:off x="571472" y="4214818"/>
              <a:ext cx="1873250" cy="609600"/>
              <a:chOff x="611188" y="2649527"/>
              <a:chExt cx="1873250" cy="609600"/>
            </a:xfrm>
          </p:grpSpPr>
          <p:sp>
            <p:nvSpPr>
              <p:cNvPr id="8196" name="AutoShape 4"/>
              <p:cNvSpPr>
                <a:spLocks/>
              </p:cNvSpPr>
              <p:nvPr/>
            </p:nvSpPr>
            <p:spPr bwMode="auto">
              <a:xfrm rot="16200000">
                <a:off x="1529556" y="1839109"/>
                <a:ext cx="142875" cy="1763712"/>
              </a:xfrm>
              <a:prstGeom prst="leftBrace">
                <a:avLst>
                  <a:gd name="adj1" fmla="val 102870"/>
                  <a:gd name="adj2" fmla="val 50000"/>
                </a:avLst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8197" name="Text Box 5"/>
              <p:cNvSpPr txBox="1">
                <a:spLocks noChangeArrowheads="1"/>
              </p:cNvSpPr>
              <p:nvPr/>
            </p:nvSpPr>
            <p:spPr bwMode="auto">
              <a:xfrm>
                <a:off x="611188" y="2862252"/>
                <a:ext cx="187325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ea typeface="楷体" pitchFamily="49" charset="-122"/>
                    <a:cs typeface="Times New Roman" pitchFamily="18" charset="0"/>
                  </a:rPr>
                  <a:t>第</a:t>
                </a:r>
                <a:r>
                  <a:rPr lang="en-US" altLang="zh-CN" sz="2000">
                    <a:ea typeface="楷体" pitchFamily="49" charset="-122"/>
                    <a:cs typeface="Times New Roman" pitchFamily="18" charset="0"/>
                  </a:rPr>
                  <a:t>1</a:t>
                </a:r>
                <a:r>
                  <a:rPr lang="zh-CN" altLang="en-US" sz="2000">
                    <a:ea typeface="楷体" pitchFamily="49" charset="-122"/>
                    <a:cs typeface="Times New Roman" pitchFamily="18" charset="0"/>
                  </a:rPr>
                  <a:t>行的元素</a:t>
                </a:r>
              </a:p>
            </p:txBody>
          </p:sp>
        </p:grpSp>
      </p:grpSp>
      <p:grpSp>
        <p:nvGrpSpPr>
          <p:cNvPr id="7" name="组合 16"/>
          <p:cNvGrpSpPr/>
          <p:nvPr/>
        </p:nvGrpSpPr>
        <p:grpSpPr>
          <a:xfrm>
            <a:off x="2928926" y="3637477"/>
            <a:ext cx="2566978" cy="1220283"/>
            <a:chOff x="2928926" y="3643822"/>
            <a:chExt cx="2566978" cy="1220283"/>
          </a:xfrm>
        </p:grpSpPr>
        <p:grpSp>
          <p:nvGrpSpPr>
            <p:cNvPr id="8" name="组合 10"/>
            <p:cNvGrpSpPr/>
            <p:nvPr/>
          </p:nvGrpSpPr>
          <p:grpSpPr>
            <a:xfrm>
              <a:off x="3130550" y="4214818"/>
              <a:ext cx="1893888" cy="649287"/>
              <a:chOff x="3130550" y="2647940"/>
              <a:chExt cx="1893888" cy="649287"/>
            </a:xfrm>
          </p:grpSpPr>
          <p:sp>
            <p:nvSpPr>
              <p:cNvPr id="8198" name="AutoShape 6"/>
              <p:cNvSpPr>
                <a:spLocks/>
              </p:cNvSpPr>
              <p:nvPr/>
            </p:nvSpPr>
            <p:spPr bwMode="auto">
              <a:xfrm rot="16200000">
                <a:off x="4035425" y="1801803"/>
                <a:ext cx="142875" cy="1835150"/>
              </a:xfrm>
              <a:prstGeom prst="leftBrace">
                <a:avLst>
                  <a:gd name="adj1" fmla="val 107037"/>
                  <a:gd name="adj2" fmla="val 50000"/>
                </a:avLst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8199" name="Text Box 7"/>
              <p:cNvSpPr txBox="1">
                <a:spLocks noChangeArrowheads="1"/>
              </p:cNvSpPr>
              <p:nvPr/>
            </p:nvSpPr>
            <p:spPr bwMode="auto">
              <a:xfrm>
                <a:off x="3130550" y="2900352"/>
                <a:ext cx="187325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ea typeface="楷体" pitchFamily="49" charset="-122"/>
                    <a:cs typeface="Times New Roman" pitchFamily="18" charset="0"/>
                  </a:rPr>
                  <a:t>第</a:t>
                </a:r>
                <a:r>
                  <a:rPr lang="en-US" altLang="zh-CN" sz="2000">
                    <a:ea typeface="楷体" pitchFamily="49" charset="-122"/>
                    <a:cs typeface="Times New Roman" pitchFamily="18" charset="0"/>
                  </a:rPr>
                  <a:t>2</a:t>
                </a:r>
                <a:r>
                  <a:rPr lang="zh-CN" altLang="en-US" sz="2000">
                    <a:ea typeface="楷体" pitchFamily="49" charset="-122"/>
                    <a:cs typeface="Times New Roman" pitchFamily="18" charset="0"/>
                  </a:rPr>
                  <a:t>行的元素</a:t>
                </a:r>
              </a:p>
            </p:txBody>
          </p:sp>
        </p:grpSp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2928926" y="3643822"/>
              <a:ext cx="2566978" cy="49859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200" baseline="-25000" err="1">
                  <a:ea typeface="楷体" pitchFamily="49" charset="-122"/>
                  <a:cs typeface="Times New Roman" pitchFamily="18" charset="0"/>
                </a:rPr>
                <a:t>2,1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200" baseline="-25000" err="1">
                  <a:ea typeface="楷体" pitchFamily="49" charset="-122"/>
                  <a:cs typeface="Times New Roman" pitchFamily="18" charset="0"/>
                </a:rPr>
                <a:t>2,2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200">
                  <a:ea typeface="楷体" pitchFamily="49" charset="-122"/>
                  <a:cs typeface="Times New Roman" pitchFamily="18" charset="0"/>
                </a:rPr>
                <a:t>…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200" baseline="-25000" err="1">
                  <a:ea typeface="楷体" pitchFamily="49" charset="-122"/>
                  <a:cs typeface="Times New Roman" pitchFamily="18" charset="0"/>
                </a:rPr>
                <a:t>2,</a:t>
              </a:r>
              <a:r>
                <a:rPr kumimoji="1" lang="en-US" altLang="zh-CN" sz="2200" i="1" baseline="-25000" err="1">
                  <a:ea typeface="楷体" pitchFamily="49" charset="-122"/>
                  <a:cs typeface="Times New Roman" pitchFamily="18" charset="0"/>
                </a:rPr>
                <a:t>n</a:t>
              </a:r>
              <a:endParaRPr lang="en-US" altLang="zh-CN" sz="2200" baseline="-2500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9" name="组合 17"/>
          <p:cNvGrpSpPr/>
          <p:nvPr/>
        </p:nvGrpSpPr>
        <p:grpSpPr>
          <a:xfrm>
            <a:off x="5500694" y="3637477"/>
            <a:ext cx="3286148" cy="1218696"/>
            <a:chOff x="5500694" y="3643822"/>
            <a:chExt cx="3286148" cy="1218696"/>
          </a:xfrm>
        </p:grpSpPr>
        <p:grpSp>
          <p:nvGrpSpPr>
            <p:cNvPr id="10" name="组合 11"/>
            <p:cNvGrpSpPr/>
            <p:nvPr/>
          </p:nvGrpSpPr>
          <p:grpSpPr>
            <a:xfrm>
              <a:off x="6357950" y="4214818"/>
              <a:ext cx="2087563" cy="647700"/>
              <a:chOff x="6410325" y="2649527"/>
              <a:chExt cx="2087563" cy="647700"/>
            </a:xfrm>
          </p:grpSpPr>
          <p:sp>
            <p:nvSpPr>
              <p:cNvPr id="8200" name="AutoShape 8"/>
              <p:cNvSpPr>
                <a:spLocks/>
              </p:cNvSpPr>
              <p:nvPr/>
            </p:nvSpPr>
            <p:spPr bwMode="auto">
              <a:xfrm rot="16200000">
                <a:off x="7382669" y="1677183"/>
                <a:ext cx="142875" cy="2087563"/>
              </a:xfrm>
              <a:prstGeom prst="leftBrace">
                <a:avLst>
                  <a:gd name="adj1" fmla="val 121759"/>
                  <a:gd name="adj2" fmla="val 50000"/>
                </a:avLst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8201" name="Text Box 9"/>
              <p:cNvSpPr txBox="1">
                <a:spLocks noChangeArrowheads="1"/>
              </p:cNvSpPr>
              <p:nvPr/>
            </p:nvSpPr>
            <p:spPr bwMode="auto">
              <a:xfrm>
                <a:off x="6515100" y="2900352"/>
                <a:ext cx="187325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ea typeface="楷体" pitchFamily="49" charset="-122"/>
                    <a:cs typeface="Times New Roman" pitchFamily="18" charset="0"/>
                  </a:rPr>
                  <a:t>第</a:t>
                </a:r>
                <a:r>
                  <a:rPr lang="en-US" altLang="zh-CN" sz="2000" i="1">
                    <a:ea typeface="楷体" pitchFamily="49" charset="-122"/>
                    <a:cs typeface="Times New Roman" pitchFamily="18" charset="0"/>
                  </a:rPr>
                  <a:t>m</a:t>
                </a:r>
                <a:r>
                  <a:rPr lang="zh-CN" altLang="en-US" sz="2000">
                    <a:ea typeface="楷体" pitchFamily="49" charset="-122"/>
                    <a:cs typeface="Times New Roman" pitchFamily="18" charset="0"/>
                  </a:rPr>
                  <a:t>行的元素</a:t>
                </a:r>
              </a:p>
            </p:txBody>
          </p:sp>
        </p:grpSp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5500694" y="3643822"/>
              <a:ext cx="3286148" cy="49859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200">
                  <a:ea typeface="楷体" pitchFamily="49" charset="-122"/>
                  <a:cs typeface="Times New Roman" pitchFamily="18" charset="0"/>
                </a:rPr>
                <a:t>…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200" i="1" baseline="-25000" err="1">
                  <a:ea typeface="楷体" pitchFamily="49" charset="-122"/>
                  <a:cs typeface="Times New Roman" pitchFamily="18" charset="0"/>
                </a:rPr>
                <a:t>m</a:t>
              </a:r>
              <a:r>
                <a:rPr kumimoji="1" lang="en-US" altLang="zh-CN" sz="2200" baseline="-25000" err="1">
                  <a:ea typeface="楷体" pitchFamily="49" charset="-122"/>
                  <a:cs typeface="Times New Roman" pitchFamily="18" charset="0"/>
                </a:rPr>
                <a:t>,1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200" i="1" baseline="-25000" err="1">
                  <a:ea typeface="楷体" pitchFamily="49" charset="-122"/>
                  <a:cs typeface="Times New Roman" pitchFamily="18" charset="0"/>
                </a:rPr>
                <a:t>m</a:t>
              </a:r>
              <a:r>
                <a:rPr kumimoji="1" lang="en-US" altLang="zh-CN" sz="2200" baseline="-25000" err="1">
                  <a:ea typeface="楷体" pitchFamily="49" charset="-122"/>
                  <a:cs typeface="Times New Roman" pitchFamily="18" charset="0"/>
                </a:rPr>
                <a:t>,2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200">
                  <a:ea typeface="楷体" pitchFamily="49" charset="-122"/>
                  <a:cs typeface="Times New Roman" pitchFamily="18" charset="0"/>
                </a:rPr>
                <a:t>…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200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200" i="1" baseline="-25000" err="1">
                  <a:ea typeface="楷体" pitchFamily="49" charset="-122"/>
                  <a:cs typeface="Times New Roman" pitchFamily="18" charset="0"/>
                </a:rPr>
                <a:t>m</a:t>
              </a:r>
              <a:r>
                <a:rPr kumimoji="1" lang="en-US" altLang="zh-CN" sz="2200" baseline="-25000" err="1">
                  <a:ea typeface="楷体" pitchFamily="49" charset="-122"/>
                  <a:cs typeface="Times New Roman" pitchFamily="18" charset="0"/>
                </a:rPr>
                <a:t>,</a:t>
              </a:r>
              <a:r>
                <a:rPr kumimoji="1" lang="en-US" altLang="zh-CN" sz="2200" i="1" baseline="-25000" err="1">
                  <a:ea typeface="楷体" pitchFamily="49" charset="-122"/>
                  <a:cs typeface="Times New Roman" pitchFamily="18" charset="0"/>
                </a:rPr>
                <a:t>n</a:t>
              </a:r>
              <a:endParaRPr lang="en-US" altLang="zh-CN" sz="2200" baseline="-2500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1" name="组合 55"/>
          <p:cNvGrpSpPr/>
          <p:nvPr/>
        </p:nvGrpSpPr>
        <p:grpSpPr>
          <a:xfrm>
            <a:off x="428596" y="857232"/>
            <a:ext cx="5645219" cy="2571768"/>
            <a:chOff x="428596" y="1714488"/>
            <a:chExt cx="5645219" cy="2571768"/>
          </a:xfrm>
        </p:grpSpPr>
        <p:grpSp>
          <p:nvGrpSpPr>
            <p:cNvPr id="12" name="组合 31"/>
            <p:cNvGrpSpPr/>
            <p:nvPr/>
          </p:nvGrpSpPr>
          <p:grpSpPr>
            <a:xfrm>
              <a:off x="2592867" y="2520944"/>
              <a:ext cx="3480948" cy="1765312"/>
              <a:chOff x="1928794" y="3475038"/>
              <a:chExt cx="3480948" cy="1765312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1928794" y="4000504"/>
                <a:ext cx="571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/>
                  <a:t>A</a:t>
                </a:r>
                <a:r>
                  <a:rPr lang="en-US" altLang="zh-CN"/>
                  <a:t>=</a:t>
                </a:r>
                <a:endParaRPr lang="zh-CN" altLang="en-US"/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 rot="5400000">
                <a:off x="1785124" y="4331500"/>
                <a:ext cx="1714512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2643174" y="3487738"/>
                <a:ext cx="1440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2643174" y="5200662"/>
                <a:ext cx="1440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2786050" y="3519074"/>
                <a:ext cx="71438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/>
                  <a:t>a</a:t>
                </a:r>
                <a:r>
                  <a:rPr lang="en-US" altLang="zh-CN" sz="2200" baseline="-25000" err="1"/>
                  <a:t>1,1</a:t>
                </a:r>
                <a:endParaRPr lang="zh-CN" altLang="en-US" sz="2200" baseline="-2500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428992" y="3519074"/>
                <a:ext cx="71438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/>
                  <a:t>a</a:t>
                </a:r>
                <a:r>
                  <a:rPr lang="en-US" altLang="zh-CN" sz="2200" baseline="-25000" err="1"/>
                  <a:t>1,2</a:t>
                </a:r>
                <a:endParaRPr lang="zh-CN" altLang="en-US" sz="2200" baseline="-2500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643438" y="3519074"/>
                <a:ext cx="71438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/>
                  <a:t>a</a:t>
                </a:r>
                <a:r>
                  <a:rPr lang="en-US" altLang="zh-CN" sz="2200" baseline="-25000" err="1"/>
                  <a:t>1,</a:t>
                </a:r>
                <a:r>
                  <a:rPr lang="en-US" altLang="zh-CN" sz="2200" i="1" baseline="-25000" err="1"/>
                  <a:t>n</a:t>
                </a:r>
                <a:endParaRPr lang="zh-CN" altLang="en-US" sz="2200" i="1" baseline="-2500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071934" y="3500438"/>
                <a:ext cx="571504" cy="288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>
                    <a:latin typeface="+mn-ea"/>
                    <a:ea typeface="+mn-ea"/>
                    <a:sym typeface="Symbol"/>
                  </a:rPr>
                  <a:t></a:t>
                </a:r>
                <a:endParaRPr lang="zh-CN" altLang="en-US" sz="2200" baseline="-25000">
                  <a:latin typeface="+mn-ea"/>
                  <a:ea typeface="+mn-ea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786050" y="3947702"/>
                <a:ext cx="71438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/>
                  <a:t>a</a:t>
                </a:r>
                <a:r>
                  <a:rPr lang="en-US" altLang="zh-CN" sz="2200" baseline="-25000" err="1"/>
                  <a:t>2,1</a:t>
                </a:r>
                <a:endParaRPr lang="zh-CN" altLang="en-US" sz="2200" baseline="-2500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428992" y="3947702"/>
                <a:ext cx="71438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/>
                  <a:t>a</a:t>
                </a:r>
                <a:r>
                  <a:rPr lang="en-US" altLang="zh-CN" sz="2200" baseline="-25000" err="1"/>
                  <a:t>2,2</a:t>
                </a:r>
                <a:endParaRPr lang="zh-CN" altLang="en-US" sz="2200" baseline="-2500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643438" y="3947702"/>
                <a:ext cx="71438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/>
                  <a:t>a</a:t>
                </a:r>
                <a:r>
                  <a:rPr lang="en-US" altLang="zh-CN" sz="2200" baseline="-25000" err="1"/>
                  <a:t>2,</a:t>
                </a:r>
                <a:r>
                  <a:rPr lang="en-US" altLang="zh-CN" sz="2200" i="1" baseline="-25000" err="1"/>
                  <a:t>n</a:t>
                </a:r>
                <a:endParaRPr lang="zh-CN" altLang="en-US" sz="2200" i="1" baseline="-2500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071934" y="3929066"/>
                <a:ext cx="571504" cy="288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>
                    <a:latin typeface="+mn-ea"/>
                    <a:ea typeface="+mn-ea"/>
                    <a:sym typeface="Symbol"/>
                  </a:rPr>
                  <a:t></a:t>
                </a:r>
                <a:endParaRPr lang="zh-CN" altLang="en-US" sz="2200" baseline="-25000">
                  <a:latin typeface="+mn-ea"/>
                  <a:ea typeface="+mn-ea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786050" y="4809720"/>
                <a:ext cx="71438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/>
                  <a:t>a</a:t>
                </a:r>
                <a:r>
                  <a:rPr lang="en-US" altLang="zh-CN" sz="2200" i="1" baseline="-25000" err="1"/>
                  <a:t>m</a:t>
                </a:r>
                <a:r>
                  <a:rPr lang="en-US" altLang="zh-CN" sz="2200" baseline="-25000" err="1"/>
                  <a:t>,1</a:t>
                </a:r>
                <a:endParaRPr lang="zh-CN" altLang="en-US" sz="2200" baseline="-250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428992" y="4809720"/>
                <a:ext cx="71438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/>
                  <a:t>a</a:t>
                </a:r>
                <a:r>
                  <a:rPr lang="en-US" altLang="zh-CN" sz="2200" i="1" baseline="-25000" err="1"/>
                  <a:t>m</a:t>
                </a:r>
                <a:r>
                  <a:rPr lang="en-US" altLang="zh-CN" sz="2200" baseline="-25000" err="1"/>
                  <a:t>,2</a:t>
                </a:r>
                <a:endParaRPr lang="zh-CN" altLang="en-US" sz="2200" baseline="-2500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643438" y="4809720"/>
                <a:ext cx="71438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err="1"/>
                  <a:t>a</a:t>
                </a:r>
                <a:r>
                  <a:rPr lang="en-US" altLang="zh-CN" sz="2200" i="1" baseline="-25000" err="1"/>
                  <a:t>m</a:t>
                </a:r>
                <a:r>
                  <a:rPr lang="en-US" altLang="zh-CN" sz="2200" baseline="-25000" err="1"/>
                  <a:t>,</a:t>
                </a:r>
                <a:r>
                  <a:rPr lang="en-US" altLang="zh-CN" sz="2200" i="1" baseline="-25000" err="1"/>
                  <a:t>n</a:t>
                </a:r>
                <a:endParaRPr lang="zh-CN" altLang="en-US" sz="2200" i="1" baseline="-2500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071934" y="4791084"/>
                <a:ext cx="571504" cy="288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>
                    <a:latin typeface="+mn-ea"/>
                    <a:ea typeface="+mn-ea"/>
                    <a:sym typeface="Symbol"/>
                  </a:rPr>
                  <a:t></a:t>
                </a:r>
                <a:endParaRPr lang="zh-CN" altLang="en-US" sz="2200" baseline="-25000">
                  <a:latin typeface="+mn-ea"/>
                  <a:ea typeface="+mn-ea"/>
                </a:endParaRPr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rot="5400000">
                <a:off x="4537868" y="4369600"/>
                <a:ext cx="1714512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5265742" y="3525838"/>
                <a:ext cx="1440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5265742" y="5238762"/>
                <a:ext cx="1440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2928926" y="4357694"/>
                <a:ext cx="571504" cy="288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>
                    <a:latin typeface="+mn-ea"/>
                    <a:ea typeface="+mn-ea"/>
                    <a:sym typeface="Symbol"/>
                  </a:rPr>
                  <a:t></a:t>
                </a:r>
                <a:endParaRPr lang="zh-CN" altLang="en-US" sz="2200" baseline="-25000">
                  <a:latin typeface="+mn-ea"/>
                  <a:ea typeface="+mn-ea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428596" y="1714488"/>
              <a:ext cx="4286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  <a:sym typeface="Wingdings"/>
                </a:rPr>
                <a:t> </a:t>
              </a:r>
              <a:r>
                <a:rPr kumimoji="1" lang="zh-CN" altLang="en-US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以行序为主序的存储方式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8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57158" y="1028690"/>
            <a:ext cx="8675687" cy="60939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i="1" err="1">
                <a:cs typeface="Times New Roman" pitchFamily="18" charset="0"/>
              </a:rPr>
              <a:t>a</a:t>
            </a:r>
            <a:r>
              <a:rPr kumimoji="1" lang="en-US" altLang="zh-CN" baseline="-25000" err="1">
                <a:cs typeface="Times New Roman" pitchFamily="18" charset="0"/>
              </a:rPr>
              <a:t>1,1</a:t>
            </a:r>
            <a:r>
              <a:rPr kumimoji="1" lang="zh-CN" altLang="en-US">
                <a:cs typeface="Times New Roman" pitchFamily="18" charset="0"/>
              </a:rPr>
              <a:t>，</a:t>
            </a:r>
            <a:r>
              <a:rPr kumimoji="1" lang="en-US" altLang="zh-CN" i="1" err="1">
                <a:cs typeface="Times New Roman" pitchFamily="18" charset="0"/>
              </a:rPr>
              <a:t>a</a:t>
            </a:r>
            <a:r>
              <a:rPr kumimoji="1" lang="en-US" altLang="zh-CN" baseline="-25000" err="1">
                <a:cs typeface="Times New Roman" pitchFamily="18" charset="0"/>
              </a:rPr>
              <a:t>1,2</a:t>
            </a:r>
            <a:r>
              <a:rPr kumimoji="1" lang="zh-CN" altLang="en-US">
                <a:cs typeface="Times New Roman" pitchFamily="18" charset="0"/>
              </a:rPr>
              <a:t>，</a:t>
            </a:r>
            <a:r>
              <a:rPr kumimoji="1" lang="en-US" altLang="zh-CN">
                <a:cs typeface="Times New Roman" pitchFamily="18" charset="0"/>
              </a:rPr>
              <a:t>…</a:t>
            </a:r>
            <a:r>
              <a:rPr kumimoji="1" lang="zh-CN" altLang="en-US">
                <a:cs typeface="Times New Roman" pitchFamily="18" charset="0"/>
              </a:rPr>
              <a:t>，</a:t>
            </a:r>
            <a:r>
              <a:rPr kumimoji="1" lang="en-US" altLang="zh-CN" i="1" err="1">
                <a:cs typeface="Times New Roman" pitchFamily="18" charset="0"/>
              </a:rPr>
              <a:t>a</a:t>
            </a:r>
            <a:r>
              <a:rPr kumimoji="1" lang="en-US" altLang="zh-CN" baseline="-25000" err="1">
                <a:cs typeface="Times New Roman" pitchFamily="18" charset="0"/>
              </a:rPr>
              <a:t>1,</a:t>
            </a:r>
            <a:r>
              <a:rPr kumimoji="1" lang="en-US" altLang="zh-CN" i="1" baseline="-25000" err="1">
                <a:cs typeface="Times New Roman" pitchFamily="18" charset="0"/>
              </a:rPr>
              <a:t>n</a:t>
            </a:r>
            <a:r>
              <a:rPr kumimoji="1" lang="zh-CN" altLang="en-US">
                <a:cs typeface="Times New Roman" pitchFamily="18" charset="0"/>
              </a:rPr>
              <a:t>，</a:t>
            </a:r>
            <a:r>
              <a:rPr kumimoji="1" lang="en-US" altLang="zh-CN">
                <a:cs typeface="Times New Roman" pitchFamily="18" charset="0"/>
              </a:rPr>
              <a:t>…</a:t>
            </a:r>
            <a:r>
              <a:rPr kumimoji="1" lang="zh-CN" altLang="en-US">
                <a:cs typeface="Times New Roman" pitchFamily="18" charset="0"/>
              </a:rPr>
              <a:t>，</a:t>
            </a:r>
            <a:r>
              <a:rPr kumimoji="1" lang="en-US" altLang="zh-CN" i="1" err="1">
                <a:cs typeface="Times New Roman" pitchFamily="18" charset="0"/>
              </a:rPr>
              <a:t>a</a:t>
            </a:r>
            <a:r>
              <a:rPr kumimoji="1" lang="en-US" altLang="zh-CN" i="1" baseline="-25000" err="1">
                <a:cs typeface="Times New Roman" pitchFamily="18" charset="0"/>
              </a:rPr>
              <a:t>i</a:t>
            </a:r>
            <a:r>
              <a:rPr kumimoji="1" lang="en-US" altLang="zh-CN" baseline="-25000" err="1">
                <a:cs typeface="Times New Roman" pitchFamily="18" charset="0"/>
              </a:rPr>
              <a:t>,1</a:t>
            </a:r>
            <a:r>
              <a:rPr kumimoji="1" lang="zh-CN" altLang="en-US">
                <a:cs typeface="Times New Roman" pitchFamily="18" charset="0"/>
              </a:rPr>
              <a:t>，</a:t>
            </a:r>
            <a:r>
              <a:rPr kumimoji="1" lang="en-US" altLang="zh-CN" i="1" err="1">
                <a:cs typeface="Times New Roman" pitchFamily="18" charset="0"/>
              </a:rPr>
              <a:t>a</a:t>
            </a:r>
            <a:r>
              <a:rPr kumimoji="1" lang="en-US" altLang="zh-CN" i="1" baseline="-25000" err="1">
                <a:cs typeface="Times New Roman" pitchFamily="18" charset="0"/>
              </a:rPr>
              <a:t>i</a:t>
            </a:r>
            <a:r>
              <a:rPr kumimoji="1" lang="en-US" altLang="zh-CN" baseline="-25000" err="1">
                <a:cs typeface="Times New Roman" pitchFamily="18" charset="0"/>
              </a:rPr>
              <a:t>,2</a:t>
            </a:r>
            <a:r>
              <a:rPr kumimoji="1" lang="zh-CN" altLang="en-US">
                <a:cs typeface="Times New Roman" pitchFamily="18" charset="0"/>
              </a:rPr>
              <a:t>，</a:t>
            </a:r>
            <a:r>
              <a:rPr kumimoji="1" lang="en-US" altLang="zh-CN">
                <a:cs typeface="Times New Roman" pitchFamily="18" charset="0"/>
              </a:rPr>
              <a:t>…</a:t>
            </a:r>
            <a:r>
              <a:rPr kumimoji="1" lang="zh-CN" altLang="en-US">
                <a:cs typeface="Times New Roman" pitchFamily="18" charset="0"/>
              </a:rPr>
              <a:t>，</a:t>
            </a:r>
            <a:r>
              <a:rPr kumimoji="1" lang="en-US" altLang="zh-CN" i="1" err="1">
                <a:cs typeface="Times New Roman" pitchFamily="18" charset="0"/>
              </a:rPr>
              <a:t>a</a:t>
            </a:r>
            <a:r>
              <a:rPr kumimoji="1" lang="en-US" altLang="zh-CN" i="1" baseline="-25000" err="1">
                <a:cs typeface="Times New Roman" pitchFamily="18" charset="0"/>
              </a:rPr>
              <a:t>i,j</a:t>
            </a:r>
            <a:r>
              <a:rPr kumimoji="1" lang="en-US" altLang="zh-CN" baseline="-25000">
                <a:cs typeface="Times New Roman" pitchFamily="18" charset="0"/>
              </a:rPr>
              <a:t>-1</a:t>
            </a:r>
            <a:r>
              <a:rPr kumimoji="1" lang="zh-CN" altLang="en-US">
                <a:cs typeface="Times New Roman" pitchFamily="18" charset="0"/>
              </a:rPr>
              <a:t>，</a:t>
            </a:r>
            <a:r>
              <a:rPr kumimoji="1" lang="en-US" altLang="zh-CN" sz="2800" i="1" err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kumimoji="1" lang="en-US" altLang="zh-CN" sz="2800" i="1" baseline="-25000" err="1">
                <a:solidFill>
                  <a:srgbClr val="FF0000"/>
                </a:solidFill>
                <a:cs typeface="Times New Roman" pitchFamily="18" charset="0"/>
              </a:rPr>
              <a:t>i</a:t>
            </a:r>
            <a:r>
              <a:rPr kumimoji="1" lang="en-US" altLang="zh-CN" sz="2800" baseline="-25000" err="1">
                <a:solidFill>
                  <a:srgbClr val="FF0000"/>
                </a:solidFill>
                <a:cs typeface="Times New Roman" pitchFamily="18" charset="0"/>
              </a:rPr>
              <a:t>,</a:t>
            </a:r>
            <a:r>
              <a:rPr kumimoji="1" lang="en-US" altLang="zh-CN" sz="2800" i="1" baseline="-25000" err="1">
                <a:solidFill>
                  <a:srgbClr val="FF0000"/>
                </a:solidFill>
                <a:cs typeface="Times New Roman" pitchFamily="18" charset="0"/>
              </a:rPr>
              <a:t>j</a:t>
            </a:r>
            <a:r>
              <a:rPr kumimoji="1" lang="zh-CN" altLang="en-US">
                <a:cs typeface="Times New Roman" pitchFamily="18" charset="0"/>
              </a:rPr>
              <a:t>， </a:t>
            </a:r>
            <a:r>
              <a:rPr kumimoji="1" lang="en-US" altLang="zh-CN">
                <a:cs typeface="Times New Roman" pitchFamily="18" charset="0"/>
              </a:rPr>
              <a:t>…</a:t>
            </a:r>
            <a:r>
              <a:rPr kumimoji="1" lang="en-US" altLang="zh-CN" i="1" err="1">
                <a:cs typeface="Times New Roman" pitchFamily="18" charset="0"/>
              </a:rPr>
              <a:t>a</a:t>
            </a:r>
            <a:r>
              <a:rPr kumimoji="1" lang="en-US" altLang="zh-CN" i="1" baseline="-25000" err="1">
                <a:cs typeface="Times New Roman" pitchFamily="18" charset="0"/>
              </a:rPr>
              <a:t>i</a:t>
            </a:r>
            <a:r>
              <a:rPr kumimoji="1" lang="en-US" altLang="zh-CN" baseline="-25000" err="1">
                <a:cs typeface="Times New Roman" pitchFamily="18" charset="0"/>
              </a:rPr>
              <a:t>,</a:t>
            </a:r>
            <a:r>
              <a:rPr kumimoji="1" lang="en-US" altLang="zh-CN" i="1" baseline="-25000" err="1">
                <a:cs typeface="Times New Roman" pitchFamily="18" charset="0"/>
              </a:rPr>
              <a:t>n</a:t>
            </a:r>
            <a:r>
              <a:rPr kumimoji="1" lang="zh-CN" altLang="en-US">
                <a:cs typeface="Times New Roman" pitchFamily="18" charset="0"/>
              </a:rPr>
              <a:t>， </a:t>
            </a:r>
            <a:r>
              <a:rPr kumimoji="1" lang="en-US" altLang="zh-CN">
                <a:cs typeface="Times New Roman" pitchFamily="18" charset="0"/>
              </a:rPr>
              <a:t>…</a:t>
            </a:r>
            <a:endParaRPr kumimoji="1" lang="en-US" altLang="zh-CN" i="1" baseline="-25000">
              <a:cs typeface="Times New Roman" pitchFamily="18" charset="0"/>
            </a:endParaRPr>
          </a:p>
        </p:txBody>
      </p:sp>
      <p:sp>
        <p:nvSpPr>
          <p:cNvPr id="9220" name="AutoShape 4"/>
          <p:cNvSpPr>
            <a:spLocks/>
          </p:cNvSpPr>
          <p:nvPr/>
        </p:nvSpPr>
        <p:spPr bwMode="auto">
          <a:xfrm rot="5400000">
            <a:off x="1506911" y="139231"/>
            <a:ext cx="142875" cy="1944000"/>
          </a:xfrm>
          <a:prstGeom prst="leftBrace">
            <a:avLst>
              <a:gd name="adj1" fmla="val 102870"/>
              <a:gd name="adj2" fmla="val 50000"/>
            </a:avLst>
          </a:prstGeom>
          <a:noFill/>
          <a:ln w="38100">
            <a:solidFill>
              <a:srgbClr val="99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730207" y="571480"/>
            <a:ext cx="187325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行的元素</a:t>
            </a:r>
          </a:p>
        </p:txBody>
      </p:sp>
      <p:sp>
        <p:nvSpPr>
          <p:cNvPr id="9222" name="AutoShape 6"/>
          <p:cNvSpPr>
            <a:spLocks/>
          </p:cNvSpPr>
          <p:nvPr/>
        </p:nvSpPr>
        <p:spPr bwMode="auto">
          <a:xfrm rot="5400000">
            <a:off x="5716054" y="-866290"/>
            <a:ext cx="126443" cy="3935437"/>
          </a:xfrm>
          <a:prstGeom prst="leftBrace">
            <a:avLst>
              <a:gd name="adj1" fmla="val 180648"/>
              <a:gd name="adj2" fmla="val 50000"/>
            </a:avLst>
          </a:prstGeom>
          <a:noFill/>
          <a:ln w="38100">
            <a:solidFill>
              <a:srgbClr val="99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889473" y="571480"/>
            <a:ext cx="187325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2000" i="1" err="1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行的元素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71472" y="1664714"/>
            <a:ext cx="3024000" cy="993638"/>
            <a:chOff x="642910" y="2143116"/>
            <a:chExt cx="3024000" cy="993638"/>
          </a:xfrm>
        </p:grpSpPr>
        <p:sp>
          <p:nvSpPr>
            <p:cNvPr id="12" name="右中括号 11"/>
            <p:cNvSpPr/>
            <p:nvPr/>
          </p:nvSpPr>
          <p:spPr>
            <a:xfrm rot="5400000">
              <a:off x="2046910" y="739116"/>
              <a:ext cx="216000" cy="3024000"/>
            </a:xfrm>
            <a:prstGeom prst="rightBracket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7224" y="2428868"/>
              <a:ext cx="27146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err="1">
                  <a:ea typeface="楷体" pitchFamily="49" charset="-122"/>
                  <a:cs typeface="Times New Roman" pitchFamily="18" charset="0"/>
                </a:rPr>
                <a:t>1~</a:t>
              </a: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>
                  <a:latin typeface="+mj-ea"/>
                  <a:cs typeface="Times New Roman" pitchFamily="18" charset="0"/>
                </a:rPr>
                <a:t>-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行，每行</a:t>
              </a: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个元素，计</a:t>
              </a:r>
              <a:r>
                <a:rPr lang="en-US" altLang="zh-CN" sz="20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000" i="1" err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>
                  <a:solidFill>
                    <a:srgbClr val="FF0000"/>
                  </a:solidFill>
                  <a:latin typeface="+mj-ea"/>
                  <a:cs typeface="Times New Roman" pitchFamily="18" charset="0"/>
                </a:rPr>
                <a:t>-</a:t>
              </a:r>
              <a:r>
                <a:rPr lang="en-US" altLang="zh-CN" sz="20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1) ×</a:t>
              </a:r>
              <a:r>
                <a:rPr lang="en-US" altLang="zh-CN" sz="2000" i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 n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个元素</a:t>
              </a:r>
              <a:endParaRPr lang="zh-CN" altLang="en-US" sz="200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000496" y="1664714"/>
            <a:ext cx="2143140" cy="993638"/>
            <a:chOff x="4000496" y="2143116"/>
            <a:chExt cx="2143140" cy="993638"/>
          </a:xfrm>
        </p:grpSpPr>
        <p:sp>
          <p:nvSpPr>
            <p:cNvPr id="14" name="右中括号 13"/>
            <p:cNvSpPr/>
            <p:nvPr/>
          </p:nvSpPr>
          <p:spPr>
            <a:xfrm rot="5400000">
              <a:off x="4964909" y="1178703"/>
              <a:ext cx="214314" cy="2143140"/>
            </a:xfrm>
            <a:prstGeom prst="rightBracket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0496" y="2428868"/>
              <a:ext cx="21431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行中，</a:t>
              </a: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i="1" baseline="-25000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baseline="-25000" err="1">
                  <a:ea typeface="楷体" pitchFamily="49" charset="-122"/>
                  <a:cs typeface="Times New Roman" pitchFamily="18" charset="0"/>
                </a:rPr>
                <a:t>,</a:t>
              </a:r>
              <a:r>
                <a:rPr lang="en-US" altLang="zh-CN" sz="2000" i="1" baseline="-25000" err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元素前有</a:t>
              </a: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0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个元素</a:t>
              </a:r>
              <a:endParaRPr lang="zh-CN" altLang="en-US" sz="200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214414" y="2593408"/>
            <a:ext cx="5214974" cy="1104607"/>
            <a:chOff x="1214414" y="3071810"/>
            <a:chExt cx="5214974" cy="1104607"/>
          </a:xfrm>
        </p:grpSpPr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1214414" y="3714752"/>
              <a:ext cx="5214974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则</a:t>
              </a:r>
              <a:r>
                <a:rPr lang="en-US" altLang="zh-CN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i="1" baseline="-25000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baseline="-25000" err="1">
                  <a:ea typeface="楷体" pitchFamily="49" charset="-122"/>
                  <a:cs typeface="Times New Roman" pitchFamily="18" charset="0"/>
                </a:rPr>
                <a:t>,</a:t>
              </a:r>
              <a:r>
                <a:rPr lang="en-US" altLang="zh-CN" i="1" baseline="-25000" err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元素前共有</a:t>
              </a:r>
              <a:r>
                <a:rPr lang="en-US" altLang="zh-CN" i="1"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>
                  <a:ea typeface="楷体" pitchFamily="49" charset="-122"/>
                  <a:cs typeface="Times New Roman" pitchFamily="18" charset="0"/>
                </a:rPr>
                <a:t>1)×</a:t>
              </a:r>
              <a:r>
                <a:rPr lang="en-US" altLang="zh-CN" i="1" err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err="1">
                  <a:ea typeface="楷体" pitchFamily="49" charset="-122"/>
                  <a:cs typeface="Times New Roman" pitchFamily="18" charset="0"/>
                </a:rPr>
                <a:t>+</a:t>
              </a:r>
              <a:r>
                <a:rPr lang="en-US" altLang="zh-CN" i="1" err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个元素</a:t>
              </a:r>
            </a:p>
          </p:txBody>
        </p:sp>
        <p:sp>
          <p:nvSpPr>
            <p:cNvPr id="16" name="下箭头 15"/>
            <p:cNvSpPr/>
            <p:nvPr/>
          </p:nvSpPr>
          <p:spPr>
            <a:xfrm>
              <a:off x="3393273" y="3071810"/>
              <a:ext cx="285752" cy="500066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00100" y="3879292"/>
            <a:ext cx="5572164" cy="1020914"/>
            <a:chOff x="1000100" y="4357694"/>
            <a:chExt cx="5572164" cy="1020914"/>
          </a:xfrm>
        </p:grpSpPr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1000100" y="4857760"/>
              <a:ext cx="5572164" cy="52084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LOC(</a:t>
              </a:r>
              <a:r>
                <a:rPr kumimoji="1" lang="en-US" altLang="zh-CN" i="1" err="1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i="1" baseline="-25000" err="1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i,j</a:t>
              </a:r>
              <a:r>
                <a:rPr kumimoji="1" lang="en-US" altLang="zh-CN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)=LOC(</a:t>
              </a:r>
              <a:r>
                <a:rPr kumimoji="1" lang="en-US" altLang="zh-CN" i="1" err="1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baseline="-25000" err="1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1,1</a:t>
              </a:r>
              <a:r>
                <a:rPr kumimoji="1" lang="en-US" altLang="zh-CN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)+[(</a:t>
              </a:r>
              <a:r>
                <a:rPr kumimoji="1" lang="en-US" altLang="zh-CN" i="1" err="1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>
                  <a:solidFill>
                    <a:srgbClr val="9900FF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-</a:t>
              </a:r>
              <a:r>
                <a:rPr kumimoji="1" lang="en-US" altLang="zh-CN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1)</a:t>
              </a:r>
              <a:r>
                <a:rPr lang="en-US" altLang="zh-CN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×</a:t>
              </a:r>
              <a:r>
                <a:rPr kumimoji="1" lang="en-US" altLang="zh-CN" i="1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+(</a:t>
              </a:r>
              <a:r>
                <a:rPr kumimoji="1" lang="en-US" altLang="zh-CN" i="1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en-US" altLang="zh-CN">
                  <a:solidFill>
                    <a:srgbClr val="9900FF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-</a:t>
              </a:r>
              <a:r>
                <a:rPr kumimoji="1" lang="en-US" altLang="zh-CN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1)] </a:t>
              </a:r>
              <a:r>
                <a:rPr lang="en-US" altLang="zh-CN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×</a:t>
              </a:r>
              <a:r>
                <a:rPr kumimoji="1" lang="en-US" altLang="zh-CN" i="1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k</a:t>
              </a:r>
            </a:p>
          </p:txBody>
        </p:sp>
        <p:sp>
          <p:nvSpPr>
            <p:cNvPr id="18" name="下箭头 17"/>
            <p:cNvSpPr/>
            <p:nvPr/>
          </p:nvSpPr>
          <p:spPr>
            <a:xfrm>
              <a:off x="3393273" y="4357694"/>
              <a:ext cx="285752" cy="500066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9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>
          <a:solidFill>
            <a:srgbClr val="FF00FF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</TotalTime>
  <Words>1697</Words>
  <Application>Microsoft Office PowerPoint</Application>
  <PresentationFormat>全屏显示(4:3)</PresentationFormat>
  <Paragraphs>330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371</cp:revision>
  <dcterms:created xsi:type="dcterms:W3CDTF">2004-04-05T10:57:39Z</dcterms:created>
  <dcterms:modified xsi:type="dcterms:W3CDTF">2018-10-15T02:13:51Z</dcterms:modified>
</cp:coreProperties>
</file>