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0"/>
  </p:notesMasterIdLst>
  <p:sldIdLst>
    <p:sldId id="282" r:id="rId2"/>
    <p:sldId id="337" r:id="rId3"/>
    <p:sldId id="283" r:id="rId4"/>
    <p:sldId id="284" r:id="rId5"/>
    <p:sldId id="285" r:id="rId6"/>
    <p:sldId id="305" r:id="rId7"/>
    <p:sldId id="287" r:id="rId8"/>
    <p:sldId id="288" r:id="rId9"/>
    <p:sldId id="289" r:id="rId10"/>
    <p:sldId id="307" r:id="rId11"/>
    <p:sldId id="306" r:id="rId12"/>
    <p:sldId id="333" r:id="rId13"/>
    <p:sldId id="291" r:id="rId14"/>
    <p:sldId id="292" r:id="rId15"/>
    <p:sldId id="293" r:id="rId16"/>
    <p:sldId id="344" r:id="rId17"/>
    <p:sldId id="308" r:id="rId18"/>
    <p:sldId id="295" r:id="rId19"/>
    <p:sldId id="338" r:id="rId20"/>
    <p:sldId id="340" r:id="rId21"/>
    <p:sldId id="341" r:id="rId22"/>
    <p:sldId id="342" r:id="rId23"/>
    <p:sldId id="343" r:id="rId24"/>
    <p:sldId id="299" r:id="rId25"/>
    <p:sldId id="301" r:id="rId26"/>
    <p:sldId id="345" r:id="rId27"/>
    <p:sldId id="346" r:id="rId28"/>
    <p:sldId id="332" r:id="rId2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  <a:srgbClr val="FF00FF"/>
    <a:srgbClr val="0A0A0E"/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721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5BBCA-EC8C-4439-BCF3-FD404CDECDFB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25F7D-0DA1-4C62-9E70-7AFDA7092A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4229-F319-4F30-9570-F8C883659D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1F5-ECA9-43FD-B4D6-57AB74CCB0A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9CF0-232E-4908-94A2-39732D7DFC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D4BC-588B-477E-9DAD-52AE492903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EC2-ED51-4CF5-8737-CEADA07168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24C-88FF-4E6D-8C54-367E29F7505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1EF9-7D86-4BC0-ADC1-492FBC7492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A55E-0F3A-4C47-9C1D-F46016C620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0FFAE7A8-32F3-4142-92F6-DC25EE32FF9C}" type="slidenum">
              <a:rPr lang="en-US" altLang="zh-CN" smtClean="0"/>
              <a:pPr/>
              <a:t>‹#›</a:t>
            </a:fld>
            <a:r>
              <a:rPr lang="en-US" altLang="zh-CN"/>
              <a:t>/28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434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4951-8305-4313-AF67-C7F299C2366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B38E-475E-4EF6-BEDA-4D0DBCCE3B4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ADC94-6F40-4E02-89A0-CD4A632878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725515" y="2076436"/>
            <a:ext cx="8061327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一个阶数较大的矩阵中的非零元素个数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相对于矩阵元素的总个数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十分小时，即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s&lt;&lt;t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时，称该矩阵为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稀疏矩阵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例如一个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100×100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的矩阵，若其中只有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100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个非零元素，就可称其为稀疏矩阵。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42910" y="1428736"/>
            <a:ext cx="3024187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稀疏矩阵的定义</a:t>
            </a:r>
          </a:p>
        </p:txBody>
      </p:sp>
      <p:sp>
        <p:nvSpPr>
          <p:cNvPr id="4" name="Text Box 11" descr="羊皮纸"/>
          <p:cNvSpPr txBox="1">
            <a:spLocks noChangeArrowheads="1"/>
          </p:cNvSpPr>
          <p:nvPr/>
        </p:nvSpPr>
        <p:spPr bwMode="auto">
          <a:xfrm>
            <a:off x="2714612" y="357166"/>
            <a:ext cx="3692525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稀疏矩阵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429388" y="3144042"/>
            <a:ext cx="2143140" cy="1858853"/>
            <a:chOff x="6429388" y="3144042"/>
            <a:chExt cx="2143140" cy="1858853"/>
          </a:xfrm>
        </p:grpSpPr>
        <p:sp>
          <p:nvSpPr>
            <p:cNvPr id="5" name="TextBox 4"/>
            <p:cNvSpPr txBox="1"/>
            <p:nvPr/>
          </p:nvSpPr>
          <p:spPr>
            <a:xfrm>
              <a:off x="6429388" y="4572008"/>
              <a:ext cx="21431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定性的描述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5400000" flipH="1" flipV="1">
              <a:off x="6786578" y="3857628"/>
              <a:ext cx="142876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9" name="Group 5"/>
          <p:cNvGraphicFramePr>
            <a:graphicFrameLocks noGrp="1"/>
          </p:cNvGraphicFramePr>
          <p:nvPr/>
        </p:nvGraphicFramePr>
        <p:xfrm>
          <a:off x="2313011" y="3000372"/>
          <a:ext cx="1512887" cy="292608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509" name="AutoShape 45"/>
          <p:cNvSpPr>
            <a:spLocks noChangeArrowheads="1"/>
          </p:cNvSpPr>
          <p:nvPr/>
        </p:nvSpPr>
        <p:spPr bwMode="auto">
          <a:xfrm>
            <a:off x="4572000" y="1355712"/>
            <a:ext cx="540000" cy="215900"/>
          </a:xfrm>
          <a:prstGeom prst="rightArrow">
            <a:avLst>
              <a:gd name="adj1" fmla="val 50000"/>
              <a:gd name="adj2" fmla="val 83272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563" name="Group 99"/>
          <p:cNvGraphicFramePr>
            <a:graphicFrameLocks noGrp="1"/>
          </p:cNvGraphicFramePr>
          <p:nvPr/>
        </p:nvGraphicFramePr>
        <p:xfrm>
          <a:off x="6345261" y="2786058"/>
          <a:ext cx="1512887" cy="329184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548" name="AutoShape 84"/>
          <p:cNvSpPr>
            <a:spLocks noChangeArrowheads="1"/>
          </p:cNvSpPr>
          <p:nvPr/>
        </p:nvSpPr>
        <p:spPr bwMode="auto">
          <a:xfrm>
            <a:off x="4546623" y="4511672"/>
            <a:ext cx="719138" cy="215900"/>
          </a:xfrm>
          <a:prstGeom prst="rightArrow">
            <a:avLst>
              <a:gd name="adj1" fmla="val 50000"/>
              <a:gd name="adj2" fmla="val 83272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549" name="Text Box 85"/>
          <p:cNvSpPr txBox="1">
            <a:spLocks noChangeArrowheads="1"/>
          </p:cNvSpPr>
          <p:nvPr/>
        </p:nvSpPr>
        <p:spPr bwMode="auto">
          <a:xfrm>
            <a:off x="357158" y="915980"/>
            <a:ext cx="553998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增加元素</a:t>
            </a:r>
          </a:p>
        </p:txBody>
      </p:sp>
      <p:sp>
        <p:nvSpPr>
          <p:cNvPr id="62564" name="Text Box 100"/>
          <p:cNvSpPr txBox="1">
            <a:spLocks noChangeArrowheads="1"/>
          </p:cNvSpPr>
          <p:nvPr/>
        </p:nvSpPr>
        <p:spPr bwMode="auto">
          <a:xfrm>
            <a:off x="395288" y="188913"/>
            <a:ext cx="835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将一个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元素修改为非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值。如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[3][5]=8</a:t>
            </a:r>
            <a:endParaRPr lang="en-US" altLang="zh-CN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391308" y="4605346"/>
          <a:ext cx="14287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784992" y="785000"/>
            <a:ext cx="3358380" cy="1858182"/>
            <a:chOff x="1571604" y="3714752"/>
            <a:chExt cx="3358380" cy="1858182"/>
          </a:xfrm>
        </p:grpSpPr>
        <p:sp>
          <p:nvSpPr>
            <p:cNvPr id="16" name="TextBox 15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/>
                <a:t>A</a:t>
              </a:r>
              <a:r>
                <a:rPr lang="en-US" altLang="zh-CN" sz="2000" baseline="-25000" dirty="0" err="1"/>
                <a:t>6</a:t>
              </a:r>
              <a:r>
                <a:rPr lang="en-US" altLang="zh-CN" sz="2000" baseline="-25000" dirty="0"/>
                <a:t> ×7</a:t>
              </a:r>
              <a:r>
                <a:rPr lang="en-US" altLang="zh-CN" sz="2000" dirty="0"/>
                <a:t>=</a:t>
              </a:r>
              <a:endParaRPr lang="zh-CN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0   0   0   0</a:t>
              </a:r>
              <a:endParaRPr lang="zh-CN" alt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/>
                <a:t>   0   0   0   0   0</a:t>
              </a:r>
              <a:endParaRPr lang="zh-CN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/>
                <a:t>   0   0   0   0   0   0</a:t>
              </a:r>
              <a:endParaRPr lang="zh-CN" alt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/>
                <a:t>   0   0   0</a:t>
              </a:r>
              <a:endParaRPr lang="zh-CN" alt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/>
                <a:t>   0   0</a:t>
              </a:r>
              <a:endParaRPr lang="zh-CN" alt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7   4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000628" y="785000"/>
            <a:ext cx="3358380" cy="1858182"/>
            <a:chOff x="1571604" y="3714752"/>
            <a:chExt cx="3358380" cy="1858182"/>
          </a:xfrm>
        </p:grpSpPr>
        <p:sp>
          <p:nvSpPr>
            <p:cNvPr id="31" name="TextBox 30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/>
                <a:t>A</a:t>
              </a:r>
              <a:r>
                <a:rPr lang="en-US" altLang="zh-CN" sz="2000" baseline="-25000" dirty="0" err="1"/>
                <a:t>6</a:t>
              </a:r>
              <a:r>
                <a:rPr lang="en-US" altLang="zh-CN" sz="2000" baseline="-25000" dirty="0"/>
                <a:t> ×7</a:t>
              </a:r>
              <a:r>
                <a:rPr lang="en-US" altLang="zh-CN" sz="2000" dirty="0"/>
                <a:t>=</a:t>
              </a:r>
              <a:endParaRPr lang="zh-CN" alt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0   0   0   0</a:t>
              </a:r>
              <a:endParaRPr lang="zh-CN" alt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/>
                <a:t>   0   0   0   0   0</a:t>
              </a:r>
              <a:endParaRPr lang="zh-CN" alt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/>
                <a:t>   0   0   0   0   0   0</a:t>
              </a:r>
              <a:endParaRPr lang="zh-CN" alt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/>
                <a:t>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8</a:t>
              </a:r>
              <a:r>
                <a:rPr lang="en-US" altLang="zh-CN" sz="2000" dirty="0"/>
                <a:t>   0</a:t>
              </a:r>
              <a:endParaRPr lang="zh-CN" alt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/>
                <a:t>   0   0</a:t>
              </a:r>
              <a:endParaRPr lang="zh-CN" alt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7   4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3463937" y="1701788"/>
            <a:ext cx="4465649" cy="279389"/>
            <a:chOff x="3463937" y="1701788"/>
            <a:chExt cx="4465649" cy="279389"/>
          </a:xfrm>
        </p:grpSpPr>
        <p:cxnSp>
          <p:nvCxnSpPr>
            <p:cNvPr id="13" name="直接箭头连接符 12"/>
            <p:cNvCxnSpPr>
              <a:stCxn id="11" idx="3"/>
              <a:endCxn id="62508" idx="1"/>
            </p:cNvCxnSpPr>
            <p:nvPr/>
          </p:nvCxnSpPr>
          <p:spPr>
            <a:xfrm flipV="1">
              <a:off x="3681424" y="1839107"/>
              <a:ext cx="4030675" cy="47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44"/>
            <p:cNvSpPr txBox="1">
              <a:spLocks noChangeArrowheads="1"/>
            </p:cNvSpPr>
            <p:nvPr/>
          </p:nvSpPr>
          <p:spPr bwMode="auto">
            <a:xfrm>
              <a:off x="3463937" y="1706539"/>
              <a:ext cx="217487" cy="2746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2508" name="Text Box 44"/>
            <p:cNvSpPr txBox="1">
              <a:spLocks noChangeArrowheads="1"/>
            </p:cNvSpPr>
            <p:nvPr/>
          </p:nvSpPr>
          <p:spPr bwMode="auto">
            <a:xfrm>
              <a:off x="7712099" y="1701788"/>
              <a:ext cx="217487" cy="2746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8</a:t>
              </a:r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10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8164" y="928670"/>
            <a:ext cx="7177108" cy="2862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</a:t>
            </a:r>
            <a:r>
              <a:rPr kumimoji="1" lang="nb-NO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Value</a:t>
            </a:r>
            <a:r>
              <a:rPr kumimoji="1"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(TSMatrix &amp;t,ElemType x,int i,int j)</a:t>
            </a:r>
          </a:p>
          <a:p>
            <a:pPr algn="l"/>
            <a:r>
              <a:rPr kumimoji="1"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k=0,k1;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t.rows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|| j&gt;=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t.cols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return false;       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失败时返回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(k&lt;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[k].r) k++;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查找行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(k&lt;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[k].r 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&amp;&amp; j&gt;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[k].c)  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   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查找列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50825" y="260350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00100" y="2314510"/>
            <a:ext cx="6143668" cy="2043184"/>
            <a:chOff x="1071538" y="2243072"/>
            <a:chExt cx="6143668" cy="2043184"/>
          </a:xfrm>
        </p:grpSpPr>
        <p:sp>
          <p:nvSpPr>
            <p:cNvPr id="4" name="矩形 3"/>
            <p:cNvSpPr/>
            <p:nvPr/>
          </p:nvSpPr>
          <p:spPr>
            <a:xfrm>
              <a:off x="1071538" y="2243072"/>
              <a:ext cx="6143668" cy="12144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2"/>
            </p:cNvCxnSpPr>
            <p:nvPr/>
          </p:nvCxnSpPr>
          <p:spPr>
            <a:xfrm rot="5400000">
              <a:off x="3928661" y="3672229"/>
              <a:ext cx="42942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86050" y="3886146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在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中按行、列号查找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11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23850" y="714356"/>
            <a:ext cx="7177108" cy="517064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[k].r==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[k].c==j)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存在这样的元素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[k].d=x;</a:t>
            </a:r>
          </a:p>
          <a:p>
            <a:pPr algn="l"/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else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不存在这样的元素时插入一个元素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for (k1=t.nums-1;k1&gt;=k;k1--)</a:t>
            </a:r>
          </a:p>
          <a:p>
            <a:pPr algn="l"/>
            <a:r>
              <a:rPr kumimoji="1" lang="nb-NO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t.data[k1+1].r=t.data[k1].r;</a:t>
            </a:r>
          </a:p>
          <a:p>
            <a:pPr algn="l"/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t.data[k1+1].c=t.data[k1].c;</a:t>
            </a:r>
          </a:p>
          <a:p>
            <a:pPr algn="l"/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t.data[k1+1].d=t.data[k1].d;</a:t>
            </a:r>
          </a:p>
          <a:p>
            <a:pPr algn="l"/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/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t.data[k].r=i;t.data[k].c=j;t.data[k].d=x;</a:t>
            </a:r>
          </a:p>
          <a:p>
            <a:pPr algn="l"/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true;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成功时返回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  <a:p>
            <a:pPr algn="l">
              <a:spcBef>
                <a:spcPct val="50000"/>
              </a:spcBef>
            </a:pP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71472" y="773104"/>
            <a:ext cx="7707681" cy="1441450"/>
            <a:chOff x="571472" y="773104"/>
            <a:chExt cx="7707681" cy="1441450"/>
          </a:xfrm>
        </p:grpSpPr>
        <p:sp>
          <p:nvSpPr>
            <p:cNvPr id="3" name="矩形 2"/>
            <p:cNvSpPr/>
            <p:nvPr/>
          </p:nvSpPr>
          <p:spPr>
            <a:xfrm>
              <a:off x="571472" y="1000108"/>
              <a:ext cx="6500858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>
              <a:stCxn id="3" idx="3"/>
            </p:cNvCxnSpPr>
            <p:nvPr/>
          </p:nvCxnSpPr>
          <p:spPr>
            <a:xfrm flipV="1">
              <a:off x="7072330" y="1357298"/>
              <a:ext cx="78581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88"/>
            <p:cNvSpPr txBox="1">
              <a:spLocks noChangeArrowheads="1"/>
            </p:cNvSpPr>
            <p:nvPr/>
          </p:nvSpPr>
          <p:spPr bwMode="auto">
            <a:xfrm>
              <a:off x="7786710" y="773104"/>
              <a:ext cx="492443" cy="144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修改元素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00100" y="2285992"/>
            <a:ext cx="7279053" cy="2214578"/>
            <a:chOff x="1000100" y="2285992"/>
            <a:chExt cx="7279053" cy="2214578"/>
          </a:xfrm>
        </p:grpSpPr>
        <p:sp>
          <p:nvSpPr>
            <p:cNvPr id="7" name="矩形 6"/>
            <p:cNvSpPr/>
            <p:nvPr/>
          </p:nvSpPr>
          <p:spPr>
            <a:xfrm>
              <a:off x="1000100" y="2285992"/>
              <a:ext cx="5143536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7" idx="3"/>
            </p:cNvCxnSpPr>
            <p:nvPr/>
          </p:nvCxnSpPr>
          <p:spPr>
            <a:xfrm flipV="1">
              <a:off x="6143636" y="3357562"/>
              <a:ext cx="171451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85"/>
            <p:cNvSpPr txBox="1">
              <a:spLocks noChangeArrowheads="1"/>
            </p:cNvSpPr>
            <p:nvPr/>
          </p:nvSpPr>
          <p:spPr bwMode="auto">
            <a:xfrm>
              <a:off x="7786710" y="2714620"/>
              <a:ext cx="492443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增加元素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12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85752" y="214290"/>
            <a:ext cx="7143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）将指定位置的元素值赋给变量　</a:t>
            </a:r>
            <a:r>
              <a:rPr kumimoji="1"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执行</a:t>
            </a:r>
            <a:r>
              <a:rPr kumimoji="1" lang="en-US" altLang="zh-CN" i="1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=</a:t>
            </a:r>
            <a:r>
              <a:rPr kumimoji="1" lang="en-US" altLang="zh-CN" i="1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[</a:t>
            </a:r>
            <a:r>
              <a:rPr kumimoji="1" lang="en-US" altLang="zh-CN" i="1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i</a:t>
            </a:r>
            <a:r>
              <a:rPr kumimoji="1" lang="en-US" altLang="zh-CN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][</a:t>
            </a:r>
            <a:r>
              <a:rPr kumimoji="1" lang="en-US" altLang="zh-CN" i="1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j</a:t>
            </a:r>
            <a:r>
              <a:rPr kumimoji="1" lang="en-US" altLang="zh-CN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]      </a:t>
            </a:r>
            <a:endParaRPr kumimoji="1" lang="en-US" altLang="zh-CN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28596" y="1357298"/>
            <a:ext cx="7032646" cy="47089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Assign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TSMatrix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t,ElemType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x,int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i,int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k=0;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t.rows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|| j&gt;=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t.cols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return false;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失败时返回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(k&lt;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[k].r) k++; 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查找行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(k&lt;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[k].r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&amp;&amp; j&gt;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[k].c)   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查找列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[k].r==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[k].c==j)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x=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[k].d;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x=0;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true;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成功时返回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96875" y="739775"/>
            <a:ext cx="8351838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先在三元组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中找到指定的位置，再将该处的元素值赋给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7507" y="2786058"/>
            <a:ext cx="8326493" cy="1214446"/>
            <a:chOff x="817507" y="2800332"/>
            <a:chExt cx="8326493" cy="1214446"/>
          </a:xfrm>
        </p:grpSpPr>
        <p:sp>
          <p:nvSpPr>
            <p:cNvPr id="6" name="矩形 5"/>
            <p:cNvSpPr/>
            <p:nvPr/>
          </p:nvSpPr>
          <p:spPr>
            <a:xfrm>
              <a:off x="817507" y="2800332"/>
              <a:ext cx="5715040" cy="12144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72396" y="3000372"/>
              <a:ext cx="15716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在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中按行、列号查找</a:t>
              </a:r>
            </a:p>
          </p:txBody>
        </p:sp>
        <p:cxnSp>
          <p:nvCxnSpPr>
            <p:cNvPr id="10" name="直接连接符 9"/>
            <p:cNvCxnSpPr>
              <a:stCxn id="6" idx="3"/>
            </p:cNvCxnSpPr>
            <p:nvPr/>
          </p:nvCxnSpPr>
          <p:spPr>
            <a:xfrm>
              <a:off x="6532546" y="3407555"/>
              <a:ext cx="1044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785786" y="4071942"/>
            <a:ext cx="7929618" cy="714380"/>
            <a:chOff x="785786" y="4071942"/>
            <a:chExt cx="7929618" cy="714380"/>
          </a:xfrm>
        </p:grpSpPr>
        <p:sp>
          <p:nvSpPr>
            <p:cNvPr id="11" name="矩形 10"/>
            <p:cNvSpPr/>
            <p:nvPr/>
          </p:nvSpPr>
          <p:spPr>
            <a:xfrm>
              <a:off x="785786" y="4143380"/>
              <a:ext cx="5715040" cy="64294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00990" y="4071942"/>
              <a:ext cx="12144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找到了非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的元素</a:t>
              </a:r>
            </a:p>
          </p:txBody>
        </p:sp>
        <p:cxnSp>
          <p:nvCxnSpPr>
            <p:cNvPr id="13" name="直接连接符 12"/>
            <p:cNvCxnSpPr>
              <a:stCxn id="11" idx="3"/>
            </p:cNvCxnSpPr>
            <p:nvPr/>
          </p:nvCxnSpPr>
          <p:spPr>
            <a:xfrm>
              <a:off x="6500826" y="4464851"/>
              <a:ext cx="104399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785786" y="4857760"/>
            <a:ext cx="8072494" cy="707886"/>
            <a:chOff x="785786" y="4857760"/>
            <a:chExt cx="8072494" cy="707886"/>
          </a:xfrm>
        </p:grpSpPr>
        <p:sp>
          <p:nvSpPr>
            <p:cNvPr id="15" name="矩形 14"/>
            <p:cNvSpPr/>
            <p:nvPr/>
          </p:nvSpPr>
          <p:spPr>
            <a:xfrm>
              <a:off x="785786" y="5072074"/>
              <a:ext cx="5715040" cy="35719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00990" y="4857760"/>
              <a:ext cx="13572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没有找到：为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元素</a:t>
              </a:r>
            </a:p>
          </p:txBody>
        </p:sp>
        <p:cxnSp>
          <p:nvCxnSpPr>
            <p:cNvPr id="17" name="直接连接符 16"/>
            <p:cNvCxnSpPr>
              <a:stCxn id="15" idx="3"/>
            </p:cNvCxnSpPr>
            <p:nvPr/>
          </p:nvCxnSpPr>
          <p:spPr>
            <a:xfrm>
              <a:off x="6500826" y="5250669"/>
              <a:ext cx="104399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13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9750" y="1700213"/>
            <a:ext cx="8243888" cy="34163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DispMat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TSMatrix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&lt;=0) return;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(“\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t%d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\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t%d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\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t%d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\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n",t.rows,t.cols,t.nums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  ------------------\n");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　　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("\t%d\t%d\t%d\n",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r,t.data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].c,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].d);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31686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）输出三元组    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68313" y="981075"/>
            <a:ext cx="6175389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从头到尾扫描三元组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，依次输出元素值。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14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42844" y="600617"/>
            <a:ext cx="86773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对于一个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的矩阵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baseline="-30000" dirty="0" err="1"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，其转置矩阵是一个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的矩阵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-30000" dirty="0" err="1"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,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满足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i,j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j,i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，其中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43013" name="Group 5"/>
          <p:cNvGraphicFramePr>
            <a:graphicFrameLocks noGrp="1"/>
          </p:cNvGraphicFramePr>
          <p:nvPr/>
        </p:nvGraphicFramePr>
        <p:xfrm>
          <a:off x="1857356" y="3717630"/>
          <a:ext cx="1512887" cy="292608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052" name="Group 44"/>
          <p:cNvGraphicFramePr>
            <a:graphicFrameLocks noGrp="1"/>
          </p:cNvGraphicFramePr>
          <p:nvPr/>
        </p:nvGraphicFramePr>
        <p:xfrm>
          <a:off x="6175358" y="3717630"/>
          <a:ext cx="1512887" cy="292608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090" name="AutoShape 82"/>
          <p:cNvSpPr>
            <a:spLocks noChangeArrowheads="1"/>
          </p:cNvSpPr>
          <p:nvPr/>
        </p:nvSpPr>
        <p:spPr bwMode="auto">
          <a:xfrm>
            <a:off x="4137027" y="2503184"/>
            <a:ext cx="720725" cy="360363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091" name="AutoShape 83"/>
          <p:cNvSpPr>
            <a:spLocks noChangeArrowheads="1"/>
          </p:cNvSpPr>
          <p:nvPr/>
        </p:nvSpPr>
        <p:spPr bwMode="auto">
          <a:xfrm>
            <a:off x="4178281" y="5008268"/>
            <a:ext cx="720725" cy="360362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092" name="Text Box 84"/>
          <p:cNvSpPr txBox="1">
            <a:spLocks noChangeArrowheads="1"/>
          </p:cNvSpPr>
          <p:nvPr/>
        </p:nvSpPr>
        <p:spPr bwMode="auto">
          <a:xfrm>
            <a:off x="285720" y="142852"/>
            <a:ext cx="252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）矩阵转置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5" name="组合 19"/>
          <p:cNvGrpSpPr/>
          <p:nvPr/>
        </p:nvGrpSpPr>
        <p:grpSpPr>
          <a:xfrm>
            <a:off x="428596" y="1574490"/>
            <a:ext cx="3358380" cy="1858182"/>
            <a:chOff x="1571604" y="3714752"/>
            <a:chExt cx="3358380" cy="1858182"/>
          </a:xfrm>
        </p:grpSpPr>
        <p:sp>
          <p:nvSpPr>
            <p:cNvPr id="17" name="TextBox 16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/>
                <a:t>A</a:t>
              </a:r>
              <a:r>
                <a:rPr lang="en-US" altLang="zh-CN" sz="2000" baseline="-25000" dirty="0" err="1"/>
                <a:t>6</a:t>
              </a:r>
              <a:r>
                <a:rPr lang="en-US" altLang="zh-CN" sz="2000" baseline="-25000" dirty="0"/>
                <a:t> ×7</a:t>
              </a:r>
              <a:r>
                <a:rPr lang="en-US" altLang="zh-CN" sz="2000" dirty="0"/>
                <a:t>=</a:t>
              </a:r>
              <a:endParaRPr lang="zh-CN" alt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0   0   0   0</a:t>
              </a:r>
              <a:endParaRPr lang="zh-CN" alt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/>
                <a:t>   0   0   0   0   0</a:t>
              </a:r>
              <a:endParaRPr lang="zh-CN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/>
                <a:t>   0   0   0   0   0   0</a:t>
              </a:r>
              <a:endParaRPr lang="zh-CN" alt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/>
                <a:t>   </a:t>
              </a:r>
              <a:r>
                <a:rPr lang="en-US" altLang="zh-CN" sz="2000"/>
                <a:t>0   0   </a:t>
              </a:r>
              <a:r>
                <a:rPr lang="en-US" altLang="zh-CN" sz="2000" dirty="0"/>
                <a:t>0</a:t>
              </a:r>
              <a:endParaRPr lang="zh-CN" alt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/>
                <a:t>   0   0</a:t>
              </a:r>
              <a:endParaRPr lang="zh-CN" alt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7   4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4929190" y="1503052"/>
            <a:ext cx="3072628" cy="2000264"/>
            <a:chOff x="1571604" y="3786190"/>
            <a:chExt cx="3072628" cy="2000264"/>
          </a:xfrm>
        </p:grpSpPr>
        <p:sp>
          <p:nvSpPr>
            <p:cNvPr id="31" name="TextBox 30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/>
                <a:t>B</a:t>
              </a:r>
              <a:r>
                <a:rPr lang="en-US" altLang="zh-CN" sz="2000" baseline="-25000" dirty="0" err="1"/>
                <a:t>7</a:t>
              </a:r>
              <a:r>
                <a:rPr lang="en-US" altLang="zh-CN" sz="2000" baseline="-25000" dirty="0"/>
                <a:t> ×6</a:t>
              </a:r>
              <a:r>
                <a:rPr lang="en-US" altLang="zh-CN" sz="2000" dirty="0"/>
                <a:t>=</a:t>
              </a:r>
              <a:endParaRPr lang="zh-CN" alt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14612" y="3786191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/>
                <a:t>   0   0   0</a:t>
              </a:r>
              <a:endParaRPr lang="zh-CN" alt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14612" y="4071943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/>
                <a:t>   0   0   0   0</a:t>
              </a:r>
              <a:endParaRPr lang="zh-CN" alt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4612" y="4357694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0   0   0   0   0</a:t>
              </a:r>
              <a:endParaRPr lang="zh-CN" alt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14612" y="4643445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/>
                <a:t>   0   0</a:t>
              </a:r>
              <a:endParaRPr lang="zh-CN" alt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14612" y="4929198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/>
                <a:t>   0</a:t>
              </a:r>
              <a:endParaRPr lang="zh-CN" alt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4612" y="5214949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7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rot="5400000">
              <a:off x="1511092" y="4776190"/>
              <a:ext cx="1980000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501092" y="378619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501092" y="5773754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653438" y="4776190"/>
              <a:ext cx="1980000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500562" y="378619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500562" y="5773754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714612" y="5478677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15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0" grpId="0" animBg="1"/>
      <p:bldP spid="430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91" name="AutoShape 83"/>
          <p:cNvSpPr>
            <a:spLocks noChangeArrowheads="1"/>
          </p:cNvSpPr>
          <p:nvPr/>
        </p:nvSpPr>
        <p:spPr bwMode="auto">
          <a:xfrm>
            <a:off x="3571868" y="2714620"/>
            <a:ext cx="720725" cy="360362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28596" y="357166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一种非高效的算法：按第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>
                <a:latin typeface="宋体"/>
                <a:ea typeface="宋体"/>
                <a:cs typeface="Times New Roman" pitchFamily="18" charset="0"/>
              </a:rPr>
              <a:t>…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列</a:t>
            </a:r>
            <a:r>
              <a:rPr lang="zh-CN" altLang="en-US">
                <a:ea typeface="楷体" pitchFamily="49" charset="-122"/>
                <a:cs typeface="Times New Roman" pitchFamily="18" charset="0"/>
                <a:sym typeface="Symbol"/>
              </a:rPr>
              <a:t>进行转换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1571604" y="2500306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1571604" y="2071678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1571604" y="1643050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1571604" y="3777620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1571604" y="3357562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1571604" y="2928934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1571604" y="4206248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1571604" y="1214422"/>
          <a:ext cx="1547802" cy="396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i="1" baseline="-2500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ij</a:t>
                      </a:r>
                      <a:endParaRPr lang="zh-CN" altLang="en-US" sz="2000" i="1" baseline="-2500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024462" y="2500306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5024462" y="2071678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5024462" y="1643050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5024462" y="3777620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5024462" y="3357562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5024462" y="2928934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5024462" y="4206248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5024462" y="1214422"/>
          <a:ext cx="1547802" cy="396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i="1" baseline="-250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ij</a:t>
                      </a:r>
                      <a:endParaRPr lang="zh-CN" altLang="en-US" sz="2000" i="1" baseline="-2500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8" name="组合 67"/>
          <p:cNvGrpSpPr/>
          <p:nvPr/>
        </p:nvGrpSpPr>
        <p:grpSpPr>
          <a:xfrm>
            <a:off x="4929190" y="4643447"/>
            <a:ext cx="1643074" cy="961730"/>
            <a:chOff x="4929190" y="4643447"/>
            <a:chExt cx="1643074" cy="961730"/>
          </a:xfrm>
        </p:grpSpPr>
        <p:sp>
          <p:nvSpPr>
            <p:cNvPr id="65" name="TextBox 64"/>
            <p:cNvSpPr txBox="1"/>
            <p:nvPr/>
          </p:nvSpPr>
          <p:spPr>
            <a:xfrm>
              <a:off x="4929190" y="5143512"/>
              <a:ext cx="1643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矩阵转置</a:t>
              </a:r>
              <a:endParaRPr lang="zh-CN" altLang="en-US"/>
            </a:p>
          </p:txBody>
        </p:sp>
        <p:cxnSp>
          <p:nvCxnSpPr>
            <p:cNvPr id="67" name="直接箭头连接符 66"/>
            <p:cNvCxnSpPr>
              <a:stCxn id="65" idx="0"/>
            </p:cNvCxnSpPr>
            <p:nvPr/>
          </p:nvCxnSpPr>
          <p:spPr>
            <a:xfrm rot="5400000" flipH="1" flipV="1">
              <a:off x="5518553" y="4875620"/>
              <a:ext cx="500066" cy="3571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16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52413" y="620713"/>
            <a:ext cx="8567737" cy="47089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TranTat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TSMatrix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t,TSMatrix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p,q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0,v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//q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tb.data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的下标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tb.rows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t.cols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tb.cols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t.rows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!=0)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当存在非零元素时执行转置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for (v=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t.cols;v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tb.data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[q]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中记录以列序排列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(p=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0;p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t.nums;p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的下标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[p].c==v)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 </a:t>
            </a:r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tb.data[q].r=t.data[p].c;</a:t>
            </a:r>
          </a:p>
          <a:p>
            <a:pPr algn="l"/>
            <a:r>
              <a:rPr kumimoji="1"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[q].c=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[p].r;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[q].d=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[p].d;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q++;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142976" y="2143116"/>
            <a:ext cx="7215238" cy="4136910"/>
            <a:chOff x="1142976" y="2143116"/>
            <a:chExt cx="7215238" cy="4136910"/>
          </a:xfrm>
        </p:grpSpPr>
        <p:sp>
          <p:nvSpPr>
            <p:cNvPr id="3" name="矩形 2"/>
            <p:cNvSpPr/>
            <p:nvPr/>
          </p:nvSpPr>
          <p:spPr>
            <a:xfrm>
              <a:off x="1142976" y="2143116"/>
              <a:ext cx="7215238" cy="25717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>
              <a:stCxn id="3" idx="2"/>
            </p:cNvCxnSpPr>
            <p:nvPr/>
          </p:nvCxnSpPr>
          <p:spPr>
            <a:xfrm rot="5400000">
              <a:off x="4321967" y="5143512"/>
              <a:ext cx="8572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28926" y="5572140"/>
              <a:ext cx="40719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按第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000">
                  <a:latin typeface="宋体"/>
                  <a:ea typeface="宋体"/>
                  <a:cs typeface="Times New Roman" pitchFamily="18" charset="0"/>
                </a:rPr>
                <a:t> …</a:t>
              </a:r>
              <a:r>
                <a:rPr lang="zh-CN" altLang="en-US" sz="2000">
                  <a:latin typeface="宋体"/>
                  <a:ea typeface="宋体"/>
                  <a:cs typeface="Times New Roman" pitchFamily="18" charset="0"/>
                </a:rPr>
                <a:t>、</a:t>
              </a:r>
              <a:r>
                <a:rPr lang="en-US" altLang="zh-CN" sz="2000" i="1">
                  <a:ea typeface="宋体"/>
                  <a:cs typeface="Times New Roman" pitchFamily="18" charset="0"/>
                </a:rPr>
                <a:t>n</a:t>
              </a:r>
              <a:r>
                <a:rPr lang="en-US" altLang="zh-CN" sz="2000">
                  <a:ea typeface="宋体"/>
                  <a:cs typeface="Times New Roman" pitchFamily="18" charset="0"/>
                </a:rPr>
                <a:t>-1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列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  <a:sym typeface="Symbol"/>
                </a:rPr>
                <a:t>进行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  <a:sym typeface="Symbol"/>
                </a:rPr>
                <a:t>转换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5786" y="6000768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列，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个非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元素，时间复杂度为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nt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17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3049597" y="1539871"/>
          <a:ext cx="2808287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0" r:id="rId3" imgW="1180588" imgH="520474" progId="">
                  <p:embed/>
                </p:oleObj>
              </mc:Choice>
              <mc:Fallback>
                <p:oleObj r:id="rId3" imgW="1180588" imgH="52047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97" y="1539871"/>
                        <a:ext cx="2808287" cy="124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85720" y="928670"/>
            <a:ext cx="5032381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FontTx/>
              <a:buBlip>
                <a:blip r:embed="rId5"/>
              </a:buBlip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每个非零元素对应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一个结点。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059" name="Text Box 3" descr="纸莎草纸"/>
          <p:cNvSpPr txBox="1">
            <a:spLocks noChangeArrowheads="1"/>
          </p:cNvSpPr>
          <p:nvPr/>
        </p:nvSpPr>
        <p:spPr bwMode="auto">
          <a:xfrm>
            <a:off x="250825" y="188913"/>
            <a:ext cx="5178431" cy="523220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6.2.2 </a:t>
            </a:r>
            <a:r>
              <a:rPr kumimoji="1" lang="zh-CN" altLang="en-US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稀疏矩阵的十字链表表示</a:t>
            </a:r>
            <a:endParaRPr lang="zh-CN" altLang="en-US" sz="28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08073" y="3565532"/>
            <a:ext cx="1620838" cy="86360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08748" y="5643578"/>
            <a:ext cx="1620838" cy="86360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308748" y="3543307"/>
            <a:ext cx="1620838" cy="86360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489473" y="4656160"/>
            <a:ext cx="1620838" cy="86360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441956" y="1597012"/>
            <a:ext cx="1678005" cy="1946295"/>
            <a:chOff x="5441956" y="1597012"/>
            <a:chExt cx="1678005" cy="1946295"/>
          </a:xfrm>
        </p:grpSpPr>
        <p:sp>
          <p:nvSpPr>
            <p:cNvPr id="31" name="椭圆 30"/>
            <p:cNvSpPr/>
            <p:nvPr/>
          </p:nvSpPr>
          <p:spPr>
            <a:xfrm>
              <a:off x="5441956" y="1597012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/>
            <p:cNvCxnSpPr>
              <a:stCxn id="31" idx="5"/>
              <a:endCxn id="19" idx="0"/>
            </p:cNvCxnSpPr>
            <p:nvPr/>
          </p:nvCxnSpPr>
          <p:spPr>
            <a:xfrm rot="16200000" flipH="1">
              <a:off x="5582204" y="2005550"/>
              <a:ext cx="1641414" cy="14341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259037" y="1597012"/>
            <a:ext cx="2111349" cy="1968520"/>
            <a:chOff x="2259037" y="1597012"/>
            <a:chExt cx="2111349" cy="1968520"/>
          </a:xfrm>
        </p:grpSpPr>
        <p:sp>
          <p:nvSpPr>
            <p:cNvPr id="35" name="椭圆 34"/>
            <p:cNvSpPr/>
            <p:nvPr/>
          </p:nvSpPr>
          <p:spPr>
            <a:xfrm>
              <a:off x="4084634" y="1597012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/>
            <p:cNvCxnSpPr>
              <a:stCxn id="35" idx="3"/>
              <a:endCxn id="8" idx="0"/>
            </p:cNvCxnSpPr>
            <p:nvPr/>
          </p:nvCxnSpPr>
          <p:spPr>
            <a:xfrm rot="5400000">
              <a:off x="2360940" y="1799990"/>
              <a:ext cx="1663639" cy="186744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4987928" y="1962140"/>
            <a:ext cx="285752" cy="2681306"/>
            <a:chOff x="4987928" y="1962140"/>
            <a:chExt cx="285752" cy="2681306"/>
          </a:xfrm>
        </p:grpSpPr>
        <p:sp>
          <p:nvSpPr>
            <p:cNvPr id="38" name="椭圆 37"/>
            <p:cNvSpPr/>
            <p:nvPr/>
          </p:nvSpPr>
          <p:spPr>
            <a:xfrm>
              <a:off x="4987928" y="1962140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>
              <a:stCxn id="38" idx="4"/>
            </p:cNvCxnSpPr>
            <p:nvPr/>
          </p:nvCxnSpPr>
          <p:spPr>
            <a:xfrm rot="16200000" flipH="1">
              <a:off x="3975096" y="3475038"/>
              <a:ext cx="2324116" cy="12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5441956" y="2285992"/>
            <a:ext cx="1678006" cy="3357585"/>
            <a:chOff x="5441956" y="2285992"/>
            <a:chExt cx="1678006" cy="3357585"/>
          </a:xfrm>
        </p:grpSpPr>
        <p:sp>
          <p:nvSpPr>
            <p:cNvPr id="39" name="椭圆 38"/>
            <p:cNvSpPr/>
            <p:nvPr/>
          </p:nvSpPr>
          <p:spPr>
            <a:xfrm>
              <a:off x="5441956" y="2285992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>
              <a:stCxn id="39" idx="5"/>
              <a:endCxn id="13" idx="0"/>
            </p:cNvCxnSpPr>
            <p:nvPr/>
          </p:nvCxnSpPr>
          <p:spPr>
            <a:xfrm rot="16200000" flipH="1">
              <a:off x="4876559" y="3400175"/>
              <a:ext cx="3052705" cy="14341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18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28596" y="77466"/>
            <a:ext cx="82296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每行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的所有结点链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起来构成一个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带行头结点的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循环单链表。以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dirty="0" err="1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+mj-ea"/>
                <a:cs typeface="Times New Roman" pitchFamily="18" charset="0"/>
              </a:rPr>
              <a:t>i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）作为第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行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的头结点。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2236782" y="1691971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7275858" y="4106563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7275858" y="1691971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22"/>
          <p:cNvGrpSpPr>
            <a:grpSpLocks noChangeAspect="1"/>
          </p:cNvGrpSpPr>
          <p:nvPr/>
        </p:nvGrpSpPr>
        <p:grpSpPr>
          <a:xfrm>
            <a:off x="5418470" y="2928642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342882" y="1691971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342882" y="2928642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379394" y="4106563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214678" y="2210131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285852" y="2210131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1071538" y="1498288"/>
            <a:ext cx="7716098" cy="723906"/>
            <a:chOff x="1071538" y="1498288"/>
            <a:chExt cx="7716098" cy="723906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8358214" y="2220606"/>
              <a:ext cx="42862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>
              <a:off x="8429652" y="1863416"/>
              <a:ext cx="71438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10800000">
              <a:off x="1071538" y="1506226"/>
              <a:ext cx="77153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rot="5400000">
              <a:off x="968300" y="1606288"/>
              <a:ext cx="216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直接箭头连接符 69"/>
          <p:cNvCxnSpPr/>
          <p:nvPr/>
        </p:nvCxnSpPr>
        <p:spPr>
          <a:xfrm flipV="1">
            <a:off x="1285852" y="3446802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1071538" y="2744386"/>
            <a:ext cx="5858710" cy="716066"/>
            <a:chOff x="1071538" y="2744386"/>
            <a:chExt cx="5858710" cy="716066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6500826" y="3458864"/>
              <a:ext cx="42862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rot="5400000">
              <a:off x="6572264" y="3101674"/>
              <a:ext cx="71438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rot="10800000" flipV="1">
              <a:off x="1071538" y="2754010"/>
              <a:ext cx="58579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 rot="5400000">
              <a:off x="976238" y="2852386"/>
              <a:ext cx="216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1071538" y="3887492"/>
            <a:ext cx="7716098" cy="723906"/>
            <a:chOff x="1071538" y="3887492"/>
            <a:chExt cx="7716098" cy="723906"/>
          </a:xfrm>
        </p:grpSpPr>
        <p:cxnSp>
          <p:nvCxnSpPr>
            <p:cNvPr id="100" name="直接连接符 99"/>
            <p:cNvCxnSpPr/>
            <p:nvPr/>
          </p:nvCxnSpPr>
          <p:spPr>
            <a:xfrm>
              <a:off x="8358214" y="4609810"/>
              <a:ext cx="42862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5400000">
              <a:off x="8429652" y="4252620"/>
              <a:ext cx="71438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rot="10800000">
              <a:off x="1071538" y="3895430"/>
              <a:ext cx="77153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rot="5400000">
              <a:off x="968300" y="3995492"/>
              <a:ext cx="216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箭头连接符 104"/>
          <p:cNvCxnSpPr/>
          <p:nvPr/>
        </p:nvCxnSpPr>
        <p:spPr>
          <a:xfrm flipV="1">
            <a:off x="1357290" y="4624723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14282" y="5143512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个行头结点</a:t>
            </a:r>
            <a:endParaRPr lang="zh-CN" altLang="en-US" sz="2000" dirty="0"/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19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稀疏矩阵和特殊矩阵的</a:t>
            </a:r>
            <a:r>
              <a:rPr kumimoji="1" lang="zh-CN" altLang="en-US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不同点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285860"/>
            <a:ext cx="7643866" cy="15515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特殊矩阵的特殊元素（值相同元素、常量元素）分布</a:t>
            </a:r>
            <a:r>
              <a:rPr kumimoji="1" lang="zh-CN" altLang="en-US" sz="22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有规律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稀疏矩阵的特殊元素（非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元素）分布</a:t>
            </a:r>
            <a:r>
              <a:rPr kumimoji="1" lang="zh-CN" altLang="en-US" sz="22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没有规律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57158" y="1285860"/>
            <a:ext cx="8501122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每列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的所有结点链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起来构成一个带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列头结点的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循环单链表。</a:t>
            </a:r>
            <a:r>
              <a:rPr kumimoji="1" lang="zh-CN" altLang="en-US" dirty="0"/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以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dirty="0" err="1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+mj-ea"/>
                <a:cs typeface="Times New Roman" pitchFamily="18" charset="0"/>
              </a:rPr>
              <a:t>i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）作为第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列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的头结点。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20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 noChangeAspect="1"/>
          </p:cNvGrpSpPr>
          <p:nvPr/>
        </p:nvGrpSpPr>
        <p:grpSpPr>
          <a:xfrm>
            <a:off x="2236782" y="1691971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" name="组合 10"/>
          <p:cNvGrpSpPr>
            <a:grpSpLocks noChangeAspect="1"/>
          </p:cNvGrpSpPr>
          <p:nvPr/>
        </p:nvGrpSpPr>
        <p:grpSpPr>
          <a:xfrm>
            <a:off x="7275858" y="4106563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" name="组合 16"/>
          <p:cNvGrpSpPr>
            <a:grpSpLocks noChangeAspect="1"/>
          </p:cNvGrpSpPr>
          <p:nvPr/>
        </p:nvGrpSpPr>
        <p:grpSpPr>
          <a:xfrm>
            <a:off x="7275858" y="1691971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" name="组合 22"/>
          <p:cNvGrpSpPr>
            <a:grpSpLocks noChangeAspect="1"/>
          </p:cNvGrpSpPr>
          <p:nvPr/>
        </p:nvGrpSpPr>
        <p:grpSpPr>
          <a:xfrm>
            <a:off x="5418470" y="2928642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28"/>
          <p:cNvGrpSpPr>
            <a:grpSpLocks noChangeAspect="1"/>
          </p:cNvGrpSpPr>
          <p:nvPr/>
        </p:nvGrpSpPr>
        <p:grpSpPr>
          <a:xfrm>
            <a:off x="342882" y="1691971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34"/>
          <p:cNvGrpSpPr>
            <a:grpSpLocks noChangeAspect="1"/>
          </p:cNvGrpSpPr>
          <p:nvPr/>
        </p:nvGrpSpPr>
        <p:grpSpPr>
          <a:xfrm>
            <a:off x="342882" y="2928642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40"/>
          <p:cNvGrpSpPr>
            <a:grpSpLocks noChangeAspect="1"/>
          </p:cNvGrpSpPr>
          <p:nvPr/>
        </p:nvGrpSpPr>
        <p:grpSpPr>
          <a:xfrm>
            <a:off x="379394" y="4106563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214678" y="2210131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285852" y="2210131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358214" y="2220606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8429652" y="1863416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0800000">
            <a:off x="1071538" y="1506226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5400000">
            <a:off x="968300" y="1606288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1285852" y="3446802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6500826" y="3458864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6572264" y="3101674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10800000" flipV="1">
            <a:off x="1071538" y="2754010"/>
            <a:ext cx="58579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>
            <a:off x="976238" y="2852386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358214" y="4609810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8429652" y="4252620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0800000">
            <a:off x="1071538" y="3895430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5400000">
            <a:off x="968300" y="3995492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57290" y="4624723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5720" y="507207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个行头结点</a:t>
            </a:r>
            <a:endParaRPr lang="zh-CN" altLang="en-US" sz="2000" dirty="0"/>
          </a:p>
        </p:txBody>
      </p:sp>
      <p:grpSp>
        <p:nvGrpSpPr>
          <p:cNvPr id="72" name="组合 28"/>
          <p:cNvGrpSpPr>
            <a:grpSpLocks noChangeAspect="1"/>
          </p:cNvGrpSpPr>
          <p:nvPr/>
        </p:nvGrpSpPr>
        <p:grpSpPr>
          <a:xfrm>
            <a:off x="2214546" y="357166"/>
            <a:ext cx="1296670" cy="690880"/>
            <a:chOff x="122238" y="1865313"/>
            <a:chExt cx="1620837" cy="863600"/>
          </a:xfrm>
        </p:grpSpPr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78" name="组合 28"/>
          <p:cNvGrpSpPr>
            <a:grpSpLocks noChangeAspect="1"/>
          </p:cNvGrpSpPr>
          <p:nvPr/>
        </p:nvGrpSpPr>
        <p:grpSpPr>
          <a:xfrm>
            <a:off x="3838896" y="357166"/>
            <a:ext cx="1296670" cy="690880"/>
            <a:chOff x="122238" y="1865313"/>
            <a:chExt cx="1620837" cy="863600"/>
          </a:xfrm>
        </p:grpSpPr>
        <p:sp>
          <p:nvSpPr>
            <p:cNvPr id="79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84" name="组合 28"/>
          <p:cNvGrpSpPr>
            <a:grpSpLocks noChangeAspect="1"/>
          </p:cNvGrpSpPr>
          <p:nvPr/>
        </p:nvGrpSpPr>
        <p:grpSpPr>
          <a:xfrm>
            <a:off x="5429256" y="357166"/>
            <a:ext cx="1296670" cy="690880"/>
            <a:chOff x="122238" y="1865313"/>
            <a:chExt cx="1620837" cy="863600"/>
          </a:xfrm>
        </p:grpSpPr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90" name="组合 28"/>
          <p:cNvGrpSpPr>
            <a:grpSpLocks noChangeAspect="1"/>
          </p:cNvGrpSpPr>
          <p:nvPr/>
        </p:nvGrpSpPr>
        <p:grpSpPr>
          <a:xfrm>
            <a:off x="7275858" y="357166"/>
            <a:ext cx="1296670" cy="690880"/>
            <a:chOff x="122238" y="1865313"/>
            <a:chExt cx="1620837" cy="863600"/>
          </a:xfrm>
        </p:grpSpPr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108" name="直接箭头连接符 107"/>
          <p:cNvCxnSpPr/>
          <p:nvPr/>
        </p:nvCxnSpPr>
        <p:spPr>
          <a:xfrm rot="5400000">
            <a:off x="7179487" y="1275541"/>
            <a:ext cx="78581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rot="5400000">
            <a:off x="6643702" y="3168648"/>
            <a:ext cx="185738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endCxn id="24" idx="0"/>
          </p:cNvCxnSpPr>
          <p:nvPr/>
        </p:nvCxnSpPr>
        <p:spPr>
          <a:xfrm rot="5400000">
            <a:off x="4630970" y="1932070"/>
            <a:ext cx="2016000" cy="920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endCxn id="6" idx="0"/>
          </p:cNvCxnSpPr>
          <p:nvPr/>
        </p:nvCxnSpPr>
        <p:spPr>
          <a:xfrm rot="16200000" flipH="1">
            <a:off x="2011491" y="1274601"/>
            <a:ext cx="834739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/>
          <p:cNvGrpSpPr/>
          <p:nvPr/>
        </p:nvGrpSpPr>
        <p:grpSpPr>
          <a:xfrm>
            <a:off x="7072330" y="642918"/>
            <a:ext cx="500860" cy="4359306"/>
            <a:chOff x="7072330" y="642918"/>
            <a:chExt cx="500860" cy="4359306"/>
          </a:xfrm>
        </p:grpSpPr>
        <p:cxnSp>
          <p:nvCxnSpPr>
            <p:cNvPr id="117" name="直接连接符 116"/>
            <p:cNvCxnSpPr/>
            <p:nvPr/>
          </p:nvCxnSpPr>
          <p:spPr>
            <a:xfrm rot="5400000">
              <a:off x="7393801" y="4822041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16200000" flipH="1">
              <a:off x="4894330" y="2822636"/>
              <a:ext cx="4356000" cy="0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7072330" y="5000636"/>
              <a:ext cx="500066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>
              <a:off x="7072330" y="6429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5226848" y="638950"/>
            <a:ext cx="432794" cy="3156766"/>
            <a:chOff x="5226848" y="638950"/>
            <a:chExt cx="432794" cy="3156766"/>
          </a:xfrm>
        </p:grpSpPr>
        <p:cxnSp>
          <p:nvCxnSpPr>
            <p:cNvPr id="133" name="直接连接符 132"/>
            <p:cNvCxnSpPr/>
            <p:nvPr/>
          </p:nvCxnSpPr>
          <p:spPr>
            <a:xfrm rot="5400000">
              <a:off x="3652642" y="2213156"/>
              <a:ext cx="3150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5227642" y="3794128"/>
              <a:ext cx="432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rot="5400000">
              <a:off x="5477675" y="3607595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5233666" y="6429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3630606" y="642918"/>
            <a:ext cx="449462" cy="573092"/>
            <a:chOff x="3630606" y="642918"/>
            <a:chExt cx="449462" cy="57309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3630606" y="6429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rot="5400000">
              <a:off x="3357554" y="928670"/>
              <a:ext cx="571504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3648068" y="1214422"/>
              <a:ext cx="432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rot="5400000">
              <a:off x="3893339" y="1035827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1998318" y="655618"/>
            <a:ext cx="446614" cy="1933938"/>
            <a:chOff x="1998318" y="655618"/>
            <a:chExt cx="446614" cy="1933938"/>
          </a:xfrm>
        </p:grpSpPr>
        <p:cxnSp>
          <p:nvCxnSpPr>
            <p:cNvPr id="146" name="直接箭头连接符 145"/>
            <p:cNvCxnSpPr/>
            <p:nvPr/>
          </p:nvCxnSpPr>
          <p:spPr>
            <a:xfrm>
              <a:off x="1998318" y="6556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2012932" y="2578888"/>
              <a:ext cx="432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rot="5400000">
              <a:off x="2250265" y="2392355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rot="5400000">
              <a:off x="1041994" y="1625762"/>
              <a:ext cx="1926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71406" y="42860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列头结点</a:t>
            </a:r>
            <a:endParaRPr lang="zh-CN" altLang="en-US" sz="2000" dirty="0"/>
          </a:p>
        </p:txBody>
      </p:sp>
      <p:sp>
        <p:nvSpPr>
          <p:cNvPr id="114" name="灯片编号占位符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21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 noChangeAspect="1"/>
          </p:cNvGrpSpPr>
          <p:nvPr/>
        </p:nvGrpSpPr>
        <p:grpSpPr>
          <a:xfrm>
            <a:off x="2236782" y="2120599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" name="组合 10"/>
          <p:cNvGrpSpPr>
            <a:grpSpLocks noChangeAspect="1"/>
          </p:cNvGrpSpPr>
          <p:nvPr/>
        </p:nvGrpSpPr>
        <p:grpSpPr>
          <a:xfrm>
            <a:off x="7275858" y="4535191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" name="组合 16"/>
          <p:cNvGrpSpPr>
            <a:grpSpLocks noChangeAspect="1"/>
          </p:cNvGrpSpPr>
          <p:nvPr/>
        </p:nvGrpSpPr>
        <p:grpSpPr>
          <a:xfrm>
            <a:off x="7275858" y="2120599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" name="组合 22"/>
          <p:cNvGrpSpPr>
            <a:grpSpLocks noChangeAspect="1"/>
          </p:cNvGrpSpPr>
          <p:nvPr/>
        </p:nvGrpSpPr>
        <p:grpSpPr>
          <a:xfrm>
            <a:off x="5418470" y="3357270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28"/>
          <p:cNvGrpSpPr>
            <a:grpSpLocks noChangeAspect="1"/>
          </p:cNvGrpSpPr>
          <p:nvPr/>
        </p:nvGrpSpPr>
        <p:grpSpPr>
          <a:xfrm>
            <a:off x="342882" y="2120599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34"/>
          <p:cNvGrpSpPr>
            <a:grpSpLocks noChangeAspect="1"/>
          </p:cNvGrpSpPr>
          <p:nvPr/>
        </p:nvGrpSpPr>
        <p:grpSpPr>
          <a:xfrm>
            <a:off x="342882" y="3357270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40"/>
          <p:cNvGrpSpPr>
            <a:grpSpLocks noChangeAspect="1"/>
          </p:cNvGrpSpPr>
          <p:nvPr/>
        </p:nvGrpSpPr>
        <p:grpSpPr>
          <a:xfrm>
            <a:off x="379394" y="4535191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214678" y="2638759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285852" y="2638759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358214" y="2649234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8429652" y="2292044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0800000">
            <a:off x="1071538" y="1934854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5400000">
            <a:off x="968300" y="2034916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1285852" y="3875430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6500826" y="3887492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6572264" y="3530302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10800000" flipV="1">
            <a:off x="1071538" y="3182638"/>
            <a:ext cx="58579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>
            <a:off x="976238" y="3281014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358214" y="5038438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8429652" y="4681248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0800000">
            <a:off x="1071538" y="4324058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5400000">
            <a:off x="968300" y="4424120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57290" y="5053351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5720" y="142852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行、</a:t>
            </a:r>
            <a:r>
              <a:rPr kumimoji="1"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列头结点可以</a:t>
            </a:r>
            <a:r>
              <a:rPr kumimoji="1"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共享</a:t>
            </a: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28"/>
          <p:cNvGrpSpPr>
            <a:grpSpLocks noChangeAspect="1"/>
          </p:cNvGrpSpPr>
          <p:nvPr/>
        </p:nvGrpSpPr>
        <p:grpSpPr>
          <a:xfrm>
            <a:off x="2214546" y="785794"/>
            <a:ext cx="1296670" cy="690880"/>
            <a:chOff x="122238" y="1865313"/>
            <a:chExt cx="1620837" cy="863600"/>
          </a:xfrm>
        </p:grpSpPr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1" name="组合 28"/>
          <p:cNvGrpSpPr>
            <a:grpSpLocks noChangeAspect="1"/>
          </p:cNvGrpSpPr>
          <p:nvPr/>
        </p:nvGrpSpPr>
        <p:grpSpPr>
          <a:xfrm>
            <a:off x="3838896" y="785794"/>
            <a:ext cx="1296670" cy="690880"/>
            <a:chOff x="122238" y="1865313"/>
            <a:chExt cx="1620837" cy="863600"/>
          </a:xfrm>
        </p:grpSpPr>
        <p:sp>
          <p:nvSpPr>
            <p:cNvPr id="79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7" name="组合 28"/>
          <p:cNvGrpSpPr>
            <a:grpSpLocks noChangeAspect="1"/>
          </p:cNvGrpSpPr>
          <p:nvPr/>
        </p:nvGrpSpPr>
        <p:grpSpPr>
          <a:xfrm>
            <a:off x="5429256" y="785794"/>
            <a:ext cx="1296670" cy="690880"/>
            <a:chOff x="122238" y="1865313"/>
            <a:chExt cx="1620837" cy="863600"/>
          </a:xfrm>
        </p:grpSpPr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3" name="组合 28"/>
          <p:cNvGrpSpPr>
            <a:grpSpLocks noChangeAspect="1"/>
          </p:cNvGrpSpPr>
          <p:nvPr/>
        </p:nvGrpSpPr>
        <p:grpSpPr>
          <a:xfrm>
            <a:off x="7275858" y="785794"/>
            <a:ext cx="1296670" cy="690880"/>
            <a:chOff x="122238" y="1865313"/>
            <a:chExt cx="1620837" cy="863600"/>
          </a:xfrm>
        </p:grpSpPr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108" name="直接箭头连接符 107"/>
          <p:cNvCxnSpPr/>
          <p:nvPr/>
        </p:nvCxnSpPr>
        <p:spPr>
          <a:xfrm rot="5400000">
            <a:off x="7179487" y="1704169"/>
            <a:ext cx="78581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rot="5400000">
            <a:off x="6643702" y="3597276"/>
            <a:ext cx="185738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>
            <a:off x="7393801" y="5250669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16200000" flipH="1">
            <a:off x="4894330" y="3251264"/>
            <a:ext cx="4356000" cy="0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rot="5400000">
            <a:off x="4630970" y="2360698"/>
            <a:ext cx="2016000" cy="920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rot="16200000" flipH="1">
            <a:off x="2011491" y="1703229"/>
            <a:ext cx="834739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7072330" y="5429264"/>
            <a:ext cx="500066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7072330" y="1071546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5400000">
            <a:off x="3652642" y="2641784"/>
            <a:ext cx="3150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5214942" y="4222756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rot="5400000">
            <a:off x="5464975" y="4036223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5233666" y="1071546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3630606" y="1071546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5400000">
            <a:off x="3357554" y="1357298"/>
            <a:ext cx="571504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3648068" y="1643050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rot="5400000">
            <a:off x="3893339" y="1464455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1998318" y="1084246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2012932" y="3007516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rot="5400000">
            <a:off x="2250265" y="2820983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rot="5400000">
            <a:off x="1041994" y="2054390"/>
            <a:ext cx="1926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214282" y="785794"/>
            <a:ext cx="1928826" cy="1214446"/>
            <a:chOff x="214282" y="785794"/>
            <a:chExt cx="1928826" cy="1214446"/>
          </a:xfrm>
        </p:grpSpPr>
        <p:sp>
          <p:nvSpPr>
            <p:cNvPr id="116" name="TextBox 115"/>
            <p:cNvSpPr txBox="1"/>
            <p:nvPr/>
          </p:nvSpPr>
          <p:spPr>
            <a:xfrm>
              <a:off x="214282" y="857232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行、第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列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的头结点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>
            <a:xfrm rot="5400000">
              <a:off x="500034" y="1785132"/>
              <a:ext cx="42862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 flipV="1">
              <a:off x="1714480" y="785794"/>
              <a:ext cx="428628" cy="1428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组合 155"/>
          <p:cNvGrpSpPr/>
          <p:nvPr/>
        </p:nvGrpSpPr>
        <p:grpSpPr>
          <a:xfrm>
            <a:off x="1643042" y="1571613"/>
            <a:ext cx="2786081" cy="4422661"/>
            <a:chOff x="1643042" y="1571613"/>
            <a:chExt cx="2786081" cy="4422661"/>
          </a:xfrm>
        </p:grpSpPr>
        <p:sp>
          <p:nvSpPr>
            <p:cNvPr id="123" name="TextBox 122"/>
            <p:cNvSpPr txBox="1"/>
            <p:nvPr/>
          </p:nvSpPr>
          <p:spPr>
            <a:xfrm>
              <a:off x="2857488" y="5286388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行、第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列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的头结点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28" name="直接箭头连接符 127"/>
            <p:cNvCxnSpPr>
              <a:stCxn id="123" idx="0"/>
            </p:cNvCxnSpPr>
            <p:nvPr/>
          </p:nvCxnSpPr>
          <p:spPr>
            <a:xfrm rot="5400000" flipH="1" flipV="1">
              <a:off x="2160967" y="3018232"/>
              <a:ext cx="3714776" cy="8215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 rot="10800000">
              <a:off x="1643042" y="4000504"/>
              <a:ext cx="1428760" cy="13573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/>
          <p:cNvGrpSpPr/>
          <p:nvPr/>
        </p:nvGrpSpPr>
        <p:grpSpPr>
          <a:xfrm>
            <a:off x="1714481" y="1571617"/>
            <a:ext cx="4143403" cy="4422657"/>
            <a:chOff x="1714481" y="1571617"/>
            <a:chExt cx="4143403" cy="4422657"/>
          </a:xfrm>
        </p:grpSpPr>
        <p:sp>
          <p:nvSpPr>
            <p:cNvPr id="134" name="TextBox 133"/>
            <p:cNvSpPr txBox="1"/>
            <p:nvPr/>
          </p:nvSpPr>
          <p:spPr>
            <a:xfrm>
              <a:off x="4286249" y="5286388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行、第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列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的头结点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36" name="直接箭头连接符 135"/>
            <p:cNvCxnSpPr>
              <a:stCxn id="134" idx="0"/>
            </p:cNvCxnSpPr>
            <p:nvPr/>
          </p:nvCxnSpPr>
          <p:spPr>
            <a:xfrm rot="5400000" flipH="1" flipV="1">
              <a:off x="3589730" y="3018234"/>
              <a:ext cx="3714772" cy="8215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/>
            <p:nvPr/>
          </p:nvCxnSpPr>
          <p:spPr>
            <a:xfrm rot="10800000">
              <a:off x="1714481" y="4857760"/>
              <a:ext cx="2786083" cy="5000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5786446" y="1500174"/>
            <a:ext cx="2286019" cy="4786346"/>
            <a:chOff x="5786446" y="1500174"/>
            <a:chExt cx="2286019" cy="4786346"/>
          </a:xfrm>
        </p:grpSpPr>
        <p:sp>
          <p:nvSpPr>
            <p:cNvPr id="144" name="TextBox 143"/>
            <p:cNvSpPr txBox="1"/>
            <p:nvPr/>
          </p:nvSpPr>
          <p:spPr>
            <a:xfrm>
              <a:off x="5786446" y="5578634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行、第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列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的头结点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49" name="直接箭头连接符 148"/>
            <p:cNvCxnSpPr/>
            <p:nvPr/>
          </p:nvCxnSpPr>
          <p:spPr>
            <a:xfrm rot="5400000" flipH="1" flipV="1">
              <a:off x="5408150" y="2914321"/>
              <a:ext cx="4078461" cy="12501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1142976" y="5929330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行、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列头结点个数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=MAX(</a:t>
            </a:r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dirty="0"/>
          </a:p>
        </p:txBody>
      </p:sp>
      <p:sp>
        <p:nvSpPr>
          <p:cNvPr id="130" name="灯片编号占位符 1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22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 noChangeAspect="1"/>
          </p:cNvGrpSpPr>
          <p:nvPr/>
        </p:nvGrpSpPr>
        <p:grpSpPr>
          <a:xfrm>
            <a:off x="2307426" y="2620665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" name="组合 10"/>
          <p:cNvGrpSpPr>
            <a:grpSpLocks noChangeAspect="1"/>
          </p:cNvGrpSpPr>
          <p:nvPr/>
        </p:nvGrpSpPr>
        <p:grpSpPr>
          <a:xfrm>
            <a:off x="7346502" y="5035257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" name="组合 16"/>
          <p:cNvGrpSpPr>
            <a:grpSpLocks noChangeAspect="1"/>
          </p:cNvGrpSpPr>
          <p:nvPr/>
        </p:nvGrpSpPr>
        <p:grpSpPr>
          <a:xfrm>
            <a:off x="7346502" y="2620665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" name="组合 22"/>
          <p:cNvGrpSpPr>
            <a:grpSpLocks noChangeAspect="1"/>
          </p:cNvGrpSpPr>
          <p:nvPr/>
        </p:nvGrpSpPr>
        <p:grpSpPr>
          <a:xfrm>
            <a:off x="5489114" y="3857336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28"/>
          <p:cNvGrpSpPr>
            <a:grpSpLocks noChangeAspect="1"/>
          </p:cNvGrpSpPr>
          <p:nvPr/>
        </p:nvGrpSpPr>
        <p:grpSpPr>
          <a:xfrm>
            <a:off x="413526" y="2620665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34"/>
          <p:cNvGrpSpPr>
            <a:grpSpLocks noChangeAspect="1"/>
          </p:cNvGrpSpPr>
          <p:nvPr/>
        </p:nvGrpSpPr>
        <p:grpSpPr>
          <a:xfrm>
            <a:off x="413526" y="3857336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40"/>
          <p:cNvGrpSpPr>
            <a:grpSpLocks noChangeAspect="1"/>
          </p:cNvGrpSpPr>
          <p:nvPr/>
        </p:nvGrpSpPr>
        <p:grpSpPr>
          <a:xfrm>
            <a:off x="450038" y="5035257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285322" y="3138825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356496" y="3138825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428858" y="3149300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8500296" y="2792110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0800000">
            <a:off x="1142182" y="2434920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5400000">
            <a:off x="1038944" y="2534982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1356496" y="4375496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6571470" y="4387558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6642908" y="4030368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10800000" flipV="1">
            <a:off x="1142182" y="3682704"/>
            <a:ext cx="58579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>
            <a:off x="1046882" y="3781080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428858" y="5538504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8500296" y="5181314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0800000">
            <a:off x="1142182" y="4824124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5400000">
            <a:off x="1038944" y="4924186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427934" y="5553417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28"/>
          <p:cNvGrpSpPr>
            <a:grpSpLocks noChangeAspect="1"/>
          </p:cNvGrpSpPr>
          <p:nvPr/>
        </p:nvGrpSpPr>
        <p:grpSpPr>
          <a:xfrm>
            <a:off x="2285190" y="1285860"/>
            <a:ext cx="1296670" cy="690880"/>
            <a:chOff x="122238" y="1865313"/>
            <a:chExt cx="1620837" cy="863600"/>
          </a:xfrm>
        </p:grpSpPr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1" name="组合 28"/>
          <p:cNvGrpSpPr>
            <a:grpSpLocks noChangeAspect="1"/>
          </p:cNvGrpSpPr>
          <p:nvPr/>
        </p:nvGrpSpPr>
        <p:grpSpPr>
          <a:xfrm>
            <a:off x="3909540" y="1285860"/>
            <a:ext cx="1296670" cy="690880"/>
            <a:chOff x="122238" y="1865313"/>
            <a:chExt cx="1620837" cy="863600"/>
          </a:xfrm>
        </p:grpSpPr>
        <p:sp>
          <p:nvSpPr>
            <p:cNvPr id="79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7" name="组合 28"/>
          <p:cNvGrpSpPr>
            <a:grpSpLocks noChangeAspect="1"/>
          </p:cNvGrpSpPr>
          <p:nvPr/>
        </p:nvGrpSpPr>
        <p:grpSpPr>
          <a:xfrm>
            <a:off x="5499900" y="1285860"/>
            <a:ext cx="1296670" cy="690880"/>
            <a:chOff x="122238" y="1865313"/>
            <a:chExt cx="1620837" cy="863600"/>
          </a:xfrm>
        </p:grpSpPr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3" name="组合 28"/>
          <p:cNvGrpSpPr>
            <a:grpSpLocks noChangeAspect="1"/>
          </p:cNvGrpSpPr>
          <p:nvPr/>
        </p:nvGrpSpPr>
        <p:grpSpPr>
          <a:xfrm>
            <a:off x="7346502" y="1285860"/>
            <a:ext cx="1296670" cy="690880"/>
            <a:chOff x="122238" y="1865313"/>
            <a:chExt cx="1620837" cy="863600"/>
          </a:xfrm>
        </p:grpSpPr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108" name="直接箭头连接符 107"/>
          <p:cNvCxnSpPr/>
          <p:nvPr/>
        </p:nvCxnSpPr>
        <p:spPr>
          <a:xfrm rot="5400000">
            <a:off x="7250131" y="2204235"/>
            <a:ext cx="78581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rot="5400000">
            <a:off x="6714346" y="4097342"/>
            <a:ext cx="185738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>
            <a:off x="7464445" y="5750735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16200000" flipH="1">
            <a:off x="4964974" y="3751330"/>
            <a:ext cx="4356000" cy="0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rot="5400000">
            <a:off x="4701614" y="2860764"/>
            <a:ext cx="2016000" cy="920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rot="16200000" flipH="1">
            <a:off x="2082135" y="2203295"/>
            <a:ext cx="834739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7142974" y="5929330"/>
            <a:ext cx="500066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7142974" y="1571612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5400000">
            <a:off x="3723286" y="3141850"/>
            <a:ext cx="3150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5298286" y="4722822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rot="5400000">
            <a:off x="5535619" y="4536289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5304310" y="1571612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3701250" y="1571612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5400000">
            <a:off x="3428198" y="1857364"/>
            <a:ext cx="571504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3718712" y="2143116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rot="5400000">
            <a:off x="3963983" y="1964521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2068962" y="1584312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2083576" y="3507582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rot="5400000">
            <a:off x="2320909" y="3321049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rot="5400000">
            <a:off x="1112638" y="2554456"/>
            <a:ext cx="1926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00034" y="214290"/>
            <a:ext cx="814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增加一个</a:t>
            </a:r>
            <a:r>
              <a:rPr kumimoji="1"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总头结点，</a:t>
            </a:r>
            <a:r>
              <a:rPr kumimoji="1"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并把所有行、</a:t>
            </a:r>
            <a:r>
              <a:rPr kumimoji="1"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列头结点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链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起来构成一个循环单链表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1571604" y="1428736"/>
            <a:ext cx="71358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3357554" y="1428736"/>
            <a:ext cx="55198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4929190" y="1428736"/>
            <a:ext cx="57071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6500826" y="1428736"/>
            <a:ext cx="84567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1000100" y="1000108"/>
            <a:ext cx="7858974" cy="429422"/>
            <a:chOff x="1000100" y="1000108"/>
            <a:chExt cx="7858974" cy="429422"/>
          </a:xfrm>
        </p:grpSpPr>
        <p:cxnSp>
          <p:nvCxnSpPr>
            <p:cNvPr id="144" name="直接连接符 143"/>
            <p:cNvCxnSpPr/>
            <p:nvPr/>
          </p:nvCxnSpPr>
          <p:spPr>
            <a:xfrm>
              <a:off x="8429652" y="1423974"/>
              <a:ext cx="428628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rot="5400000" flipH="1" flipV="1">
              <a:off x="8643966" y="1214422"/>
              <a:ext cx="428628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1000100" y="1000108"/>
              <a:ext cx="7858180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 rot="5400000">
              <a:off x="861986" y="1142984"/>
              <a:ext cx="28575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-32" y="681319"/>
            <a:ext cx="1724504" cy="1318921"/>
            <a:chOff x="-32" y="681319"/>
            <a:chExt cx="1724504" cy="1318921"/>
          </a:xfrm>
        </p:grpSpPr>
        <p:grpSp>
          <p:nvGrpSpPr>
            <p:cNvPr id="116" name="组合 28"/>
            <p:cNvGrpSpPr>
              <a:grpSpLocks noChangeAspect="1"/>
            </p:cNvGrpSpPr>
            <p:nvPr/>
          </p:nvGrpSpPr>
          <p:grpSpPr>
            <a:xfrm>
              <a:off x="427802" y="1309360"/>
              <a:ext cx="1296670" cy="690880"/>
              <a:chOff x="122238" y="1865313"/>
              <a:chExt cx="1620837" cy="863600"/>
            </a:xfrm>
          </p:grpSpPr>
          <p:sp>
            <p:nvSpPr>
              <p:cNvPr id="118" name="Rectangle 9"/>
              <p:cNvSpPr>
                <a:spLocks noChangeArrowheads="1"/>
              </p:cNvSpPr>
              <p:nvPr/>
            </p:nvSpPr>
            <p:spPr bwMode="auto">
              <a:xfrm>
                <a:off x="122238" y="186531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zh-CN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Rectangle 10"/>
              <p:cNvSpPr>
                <a:spLocks noChangeArrowheads="1"/>
              </p:cNvSpPr>
              <p:nvPr/>
            </p:nvSpPr>
            <p:spPr bwMode="auto">
              <a:xfrm>
                <a:off x="663575" y="186531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zh-CN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Rectangle 11"/>
              <p:cNvSpPr>
                <a:spLocks noChangeArrowheads="1"/>
              </p:cNvSpPr>
              <p:nvPr/>
            </p:nvSpPr>
            <p:spPr bwMode="auto">
              <a:xfrm>
                <a:off x="1203325" y="186531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22" name="Rectangle 12"/>
              <p:cNvSpPr>
                <a:spLocks noChangeArrowheads="1"/>
              </p:cNvSpPr>
              <p:nvPr/>
            </p:nvSpPr>
            <p:spPr bwMode="auto">
              <a:xfrm>
                <a:off x="122238" y="2297113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23" name="Rectangle 13"/>
              <p:cNvSpPr>
                <a:spLocks noChangeArrowheads="1"/>
              </p:cNvSpPr>
              <p:nvPr/>
            </p:nvSpPr>
            <p:spPr bwMode="auto">
              <a:xfrm>
                <a:off x="915988" y="2297113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/>
              </a:p>
            </p:txBody>
          </p:sp>
        </p:grpSp>
        <p:cxnSp>
          <p:nvCxnSpPr>
            <p:cNvPr id="158" name="直接箭头连接符 157"/>
            <p:cNvCxnSpPr>
              <a:endCxn id="118" idx="0"/>
            </p:cNvCxnSpPr>
            <p:nvPr/>
          </p:nvCxnSpPr>
          <p:spPr>
            <a:xfrm rot="16200000" flipH="1">
              <a:off x="381523" y="1047181"/>
              <a:ext cx="309252" cy="2151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-32" y="681319"/>
              <a:ext cx="500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h</a:t>
              </a:r>
              <a:endParaRPr lang="zh-CN" altLang="en-US" i="1" dirty="0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357422" y="6072206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ea typeface="楷体" pitchFamily="49" charset="-122"/>
                <a:cs typeface="Times New Roman" pitchFamily="18" charset="0"/>
              </a:rPr>
              <a:t>总的头结点个数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MAX(</a:t>
            </a:r>
            <a:r>
              <a:rPr lang="en-US" altLang="zh-CN" sz="2000" i="1" err="1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err="1"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000" i="1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)+1</a:t>
            </a:r>
            <a:endParaRPr lang="zh-CN" altLang="en-US" sz="2000" dirty="0"/>
          </a:p>
        </p:txBody>
      </p:sp>
      <p:sp>
        <p:nvSpPr>
          <p:cNvPr id="142" name="灯片编号占位符 1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23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0" y="2962275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en-US" altLang="zh-CN" sz="1000" b="0">
                <a:solidFill>
                  <a:schemeClr val="tx1"/>
                </a:solidFill>
                <a:ea typeface="宋体" pitchFamily="2" charset="-122"/>
              </a:rPr>
              <a:t> </a:t>
            </a:r>
          </a:p>
          <a:p>
            <a:pPr algn="l" eaLnBrk="0" hangingPunct="0"/>
            <a:endParaRPr kumimoji="1" lang="en-US" altLang="zh-CN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1428728" y="3500438"/>
            <a:ext cx="6215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b="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(a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) 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数据结点结构                                 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(b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) 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头结点结构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457200" y="8382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kumimoji="1" lang="zh-CN" altLang="zh-CN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684213" y="2349500"/>
            <a:ext cx="10810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1765300" y="2349500"/>
            <a:ext cx="10810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2844800" y="2349500"/>
            <a:ext cx="10810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684213" y="2781300"/>
            <a:ext cx="16573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</a:t>
            </a: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2341563" y="2781300"/>
            <a:ext cx="15843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4786313" y="2349500"/>
            <a:ext cx="10810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5867400" y="2349500"/>
            <a:ext cx="10810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6946900" y="2349500"/>
            <a:ext cx="10810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4786313" y="2781300"/>
            <a:ext cx="16573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</a:t>
            </a: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6443663" y="2781300"/>
            <a:ext cx="15843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539750" y="1052513"/>
            <a:ext cx="504031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为了统一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，设计结点类型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如下：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500430" y="2643182"/>
            <a:ext cx="3714776" cy="1859647"/>
            <a:chOff x="3500430" y="2643182"/>
            <a:chExt cx="3714776" cy="1859647"/>
          </a:xfrm>
        </p:grpSpPr>
        <p:cxnSp>
          <p:nvCxnSpPr>
            <p:cNvPr id="17" name="直接箭头连接符 16"/>
            <p:cNvCxnSpPr/>
            <p:nvPr/>
          </p:nvCxnSpPr>
          <p:spPr>
            <a:xfrm rot="16200000" flipV="1">
              <a:off x="3214678" y="3000372"/>
              <a:ext cx="1357322" cy="7858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4643438" y="2643182"/>
              <a:ext cx="2571768" cy="14287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3306" y="4071942"/>
              <a:ext cx="20717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用共用体表示</a:t>
              </a: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24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827088" y="881023"/>
            <a:ext cx="7561262" cy="482918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M 3                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矩阵行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N 4                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矩阵列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Max ((M)&gt;(N)?(M):(N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	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矩阵行列较大者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mtxn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row;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行号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列号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mtxn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*right,*down;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向右和向下的指针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union 		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共用体类型</a:t>
            </a:r>
            <a:endParaRPr kumimoji="1"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    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value;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mtxn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*link;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 tag;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十字链表结点类型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声明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 rot="157679">
            <a:off x="682625" y="285728"/>
            <a:ext cx="727392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十字链表结点结构和头结点的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数据结构可定义如下：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1314140">
            <a:off x="798701" y="5960979"/>
            <a:ext cx="362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有关算法不做介绍。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25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3000364" y="2428868"/>
            <a:ext cx="5643602" cy="500066"/>
            <a:chOff x="3000364" y="2000240"/>
            <a:chExt cx="5643602" cy="500066"/>
          </a:xfrm>
        </p:grpSpPr>
        <p:grpSp>
          <p:nvGrpSpPr>
            <p:cNvPr id="5" name="组合 4"/>
            <p:cNvGrpSpPr/>
            <p:nvPr/>
          </p:nvGrpSpPr>
          <p:grpSpPr>
            <a:xfrm>
              <a:off x="3000364" y="2143116"/>
              <a:ext cx="2000264" cy="357190"/>
              <a:chOff x="2357422" y="1571612"/>
              <a:chExt cx="2000264" cy="35719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1011</a:t>
                </a:r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张三</a:t>
                </a: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357818" y="2143116"/>
              <a:ext cx="2000264" cy="357190"/>
              <a:chOff x="2357422" y="1571612"/>
              <a:chExt cx="2000264" cy="35719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1013</a:t>
                </a:r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李四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cxnSp>
          <p:nvCxnSpPr>
            <p:cNvPr id="11" name="直接箭头连接符 10"/>
            <p:cNvCxnSpPr/>
            <p:nvPr/>
          </p:nvCxnSpPr>
          <p:spPr>
            <a:xfrm flipV="1">
              <a:off x="4786314" y="2321711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7143768" y="2324092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715272" y="2000240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…</a:t>
              </a:r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85786" y="2571744"/>
            <a:ext cx="2214578" cy="357190"/>
            <a:chOff x="785786" y="2143116"/>
            <a:chExt cx="2214578" cy="357190"/>
          </a:xfrm>
        </p:grpSpPr>
        <p:grpSp>
          <p:nvGrpSpPr>
            <p:cNvPr id="14" name="组合 13"/>
            <p:cNvGrpSpPr/>
            <p:nvPr/>
          </p:nvGrpSpPr>
          <p:grpSpPr>
            <a:xfrm>
              <a:off x="785786" y="2143116"/>
              <a:ext cx="2000264" cy="357190"/>
              <a:chOff x="2357422" y="1571612"/>
              <a:chExt cx="2000264" cy="35719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</a:t>
                </a:r>
                <a:r>
                  <a:rPr lang="zh-CN" altLang="en-US" sz="200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班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>
            <a:xfrm flipV="1">
              <a:off x="2428860" y="2311392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785786" y="3143248"/>
            <a:ext cx="7858180" cy="500066"/>
            <a:chOff x="785786" y="2714620"/>
            <a:chExt cx="7858180" cy="500066"/>
          </a:xfrm>
        </p:grpSpPr>
        <p:grpSp>
          <p:nvGrpSpPr>
            <p:cNvPr id="19" name="组合 18"/>
            <p:cNvGrpSpPr/>
            <p:nvPr/>
          </p:nvGrpSpPr>
          <p:grpSpPr>
            <a:xfrm>
              <a:off x="3000364" y="2857496"/>
              <a:ext cx="2000264" cy="357190"/>
              <a:chOff x="2357422" y="1571612"/>
              <a:chExt cx="2000264" cy="35719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1028</a:t>
                </a:r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王五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5357818" y="2857496"/>
              <a:ext cx="2000264" cy="357190"/>
              <a:chOff x="2357422" y="1571612"/>
              <a:chExt cx="2000264" cy="35719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1029</a:t>
                </a:r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刘六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cxnSp>
          <p:nvCxnSpPr>
            <p:cNvPr id="27" name="直接箭头连接符 26"/>
            <p:cNvCxnSpPr/>
            <p:nvPr/>
          </p:nvCxnSpPr>
          <p:spPr>
            <a:xfrm flipV="1">
              <a:off x="4786314" y="3036091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7143768" y="3038472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715272" y="2714620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…</a:t>
              </a:r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785786" y="2857496"/>
              <a:ext cx="2000264" cy="357190"/>
              <a:chOff x="2357422" y="1571612"/>
              <a:chExt cx="2000264" cy="357190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2</a:t>
                </a:r>
                <a:r>
                  <a:rPr lang="zh-CN" altLang="en-US" sz="200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班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cxnSp>
          <p:nvCxnSpPr>
            <p:cNvPr id="34" name="直接箭头连接符 33"/>
            <p:cNvCxnSpPr/>
            <p:nvPr/>
          </p:nvCxnSpPr>
          <p:spPr>
            <a:xfrm flipV="1">
              <a:off x="2428860" y="3025772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785786" y="5000636"/>
            <a:ext cx="7858180" cy="500066"/>
            <a:chOff x="785786" y="4572008"/>
            <a:chExt cx="7858180" cy="500066"/>
          </a:xfrm>
        </p:grpSpPr>
        <p:grpSp>
          <p:nvGrpSpPr>
            <p:cNvPr id="35" name="组合 34"/>
            <p:cNvGrpSpPr/>
            <p:nvPr/>
          </p:nvGrpSpPr>
          <p:grpSpPr>
            <a:xfrm>
              <a:off x="3000364" y="4714884"/>
              <a:ext cx="2000264" cy="357190"/>
              <a:chOff x="2357422" y="1571612"/>
              <a:chExt cx="2000264" cy="35719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1082</a:t>
                </a:r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陈功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357818" y="4714884"/>
              <a:ext cx="2000264" cy="357190"/>
              <a:chOff x="2357422" y="1571612"/>
              <a:chExt cx="2000264" cy="35719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1085</a:t>
                </a:r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许斌</a:t>
                </a: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cxnSp>
          <p:nvCxnSpPr>
            <p:cNvPr id="43" name="直接箭头连接符 42"/>
            <p:cNvCxnSpPr/>
            <p:nvPr/>
          </p:nvCxnSpPr>
          <p:spPr>
            <a:xfrm flipV="1">
              <a:off x="4786314" y="4893479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7143768" y="4895860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715272" y="4572008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…</a:t>
              </a:r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785786" y="4714884"/>
              <a:ext cx="2000264" cy="357190"/>
              <a:chOff x="2357422" y="1571612"/>
              <a:chExt cx="2000264" cy="35719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8</a:t>
                </a:r>
                <a:r>
                  <a:rPr lang="zh-CN" altLang="en-US" sz="200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班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2000">
                    <a:solidFill>
                      <a:srgbClr val="0000FF"/>
                    </a:solidFill>
                  </a:rPr>
                  <a:t>∧</a:t>
                </a: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cxnSp>
          <p:nvCxnSpPr>
            <p:cNvPr id="50" name="直接箭头连接符 49"/>
            <p:cNvCxnSpPr/>
            <p:nvPr/>
          </p:nvCxnSpPr>
          <p:spPr>
            <a:xfrm flipV="1">
              <a:off x="2428860" y="4883160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785786" y="1857364"/>
            <a:ext cx="2000264" cy="357190"/>
            <a:chOff x="2357422" y="1571612"/>
            <a:chExt cx="2000264" cy="357190"/>
          </a:xfrm>
        </p:grpSpPr>
        <p:sp>
          <p:nvSpPr>
            <p:cNvPr id="52" name="矩形 51"/>
            <p:cNvSpPr/>
            <p:nvPr/>
          </p:nvSpPr>
          <p:spPr>
            <a:xfrm>
              <a:off x="2357422" y="1571612"/>
              <a:ext cx="785818" cy="35719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15</a:t>
              </a:r>
              <a:r>
                <a: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届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3143240" y="1571612"/>
              <a:ext cx="785818" cy="35719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929058" y="1571612"/>
              <a:ext cx="428628" cy="35719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>
                  <a:solidFill>
                    <a:srgbClr val="0000FF"/>
                  </a:solidFill>
                </a:rPr>
                <a:t>∧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85720" y="428604"/>
            <a:ext cx="84296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十字链表的启示：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设计存储某年级所有学生的存储结构：</a:t>
            </a:r>
          </a:p>
        </p:txBody>
      </p:sp>
      <p:cxnSp>
        <p:nvCxnSpPr>
          <p:cNvPr id="58" name="直接箭头连接符 57"/>
          <p:cNvCxnSpPr/>
          <p:nvPr/>
        </p:nvCxnSpPr>
        <p:spPr>
          <a:xfrm rot="16200000" flipH="1">
            <a:off x="1678761" y="2321710"/>
            <a:ext cx="50006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1678761" y="3036092"/>
            <a:ext cx="50006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rot="16200000" flipH="1">
            <a:off x="1678761" y="3750470"/>
            <a:ext cx="50006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rot="16200000" flipH="1">
            <a:off x="1678762" y="4893479"/>
            <a:ext cx="50006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500166" y="4000504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642910" y="1285860"/>
            <a:ext cx="928694" cy="571504"/>
            <a:chOff x="642910" y="857232"/>
            <a:chExt cx="928694" cy="571504"/>
          </a:xfrm>
        </p:grpSpPr>
        <p:cxnSp>
          <p:nvCxnSpPr>
            <p:cNvPr id="84" name="直接箭头连接符 83"/>
            <p:cNvCxnSpPr/>
            <p:nvPr/>
          </p:nvCxnSpPr>
          <p:spPr>
            <a:xfrm>
              <a:off x="1142976" y="1142984"/>
              <a:ext cx="428628" cy="2857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42910" y="85723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h</a:t>
              </a:r>
              <a:endParaRPr lang="zh-CN" altLang="en-US" i="1"/>
            </a:p>
          </p:txBody>
        </p:sp>
      </p:grp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26</a:t>
            </a:fld>
            <a:r>
              <a:rPr lang="en-US" altLang="zh-CN"/>
              <a:t>/28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28662" y="5929330"/>
            <a:ext cx="621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通过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来唯一标识学生存储结构。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8" grpId="1"/>
      <p:bldP spid="6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14356"/>
            <a:ext cx="8072494" cy="2862322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一个稀疏矩阵采用压缩后，和直接采用二维数组存储相比会失去</a:t>
            </a:r>
            <a:r>
              <a:rPr lang="en-US" u="sng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特性。</a:t>
            </a:r>
          </a:p>
          <a:p>
            <a:pPr algn="l">
              <a:lnSpc>
                <a:spcPct val="150000"/>
              </a:lnSpc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A.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顺序存储</a:t>
            </a:r>
            <a:r>
              <a:rPr lang="en-US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lang="en-US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B.</a:t>
            </a:r>
            <a:r>
              <a:rPr lang="zh-CN" altLang="en-US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随机存取</a:t>
            </a:r>
            <a:r>
              <a:rPr lang="en-US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en-US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C.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输入输出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D.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以上都不对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27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28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95288" y="1412875"/>
            <a:ext cx="8153400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稀疏矩阵的压缩存储方法是只存储非零元素。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稀疏矩阵中的每一个非零元素需由一个三元组：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　　　　　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i,j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唯一确定，稀疏矩阵中的所有非零元素构成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三元组线性表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0723" name="Text Box 3" descr="蓝色面巾纸"/>
          <p:cNvSpPr txBox="1">
            <a:spLocks noChangeArrowheads="1"/>
          </p:cNvSpPr>
          <p:nvPr/>
        </p:nvSpPr>
        <p:spPr bwMode="auto">
          <a:xfrm>
            <a:off x="468313" y="620713"/>
            <a:ext cx="4967287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6.2.1 </a:t>
            </a:r>
            <a:r>
              <a:rPr kumimoji="1" lang="zh-CN" altLang="en-US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稀疏矩阵的三元组表示</a:t>
            </a:r>
            <a:endParaRPr lang="zh-CN" altLang="en-US" sz="2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3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50825" y="693738"/>
            <a:ext cx="626586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9875" algn="just">
              <a:lnSpc>
                <a:spcPct val="12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6×7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阶稀疏矩阵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i="1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三元组线性表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表示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</a:t>
            </a:r>
          </a:p>
        </p:txBody>
      </p:sp>
      <p:graphicFrame>
        <p:nvGraphicFramePr>
          <p:cNvPr id="99328" name="Object 1024"/>
          <p:cNvGraphicFramePr>
            <a:graphicFrameLocks noChangeAspect="1"/>
          </p:cNvGraphicFramePr>
          <p:nvPr/>
        </p:nvGraphicFramePr>
        <p:xfrm>
          <a:off x="1371600" y="1414463"/>
          <a:ext cx="4021138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0" name="Equation" r:id="rId3" imgW="2006280" imgH="1384200" progId="">
                  <p:embed/>
                </p:oleObj>
              </mc:Choice>
              <mc:Fallback>
                <p:oleObj name="Equation" r:id="rId3" imgW="2006280" imgH="1384200" progId="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14463"/>
                        <a:ext cx="4021138" cy="276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468938" y="2557463"/>
            <a:ext cx="277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一个稀疏矩阵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428596" y="142852"/>
            <a:ext cx="4318001" cy="457200"/>
          </a:xfrm>
          <a:prstGeom prst="rect">
            <a:avLst/>
          </a:prstGeom>
          <a:solidFill>
            <a:srgbClr val="9900FF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稀疏矩阵三元组表示的演示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9750" y="4654550"/>
            <a:ext cx="1223963" cy="5355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dirty="0">
                <a:solidFill>
                  <a:srgbClr val="9900FF"/>
                </a:solidFill>
              </a:rPr>
              <a:t>(0,2,1)</a:t>
            </a:r>
            <a:endParaRPr lang="en-US" altLang="zh-CN" dirty="0">
              <a:solidFill>
                <a:srgbClr val="9900FF"/>
              </a:solidFill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690688" y="4654550"/>
            <a:ext cx="1223962" cy="5355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>
                <a:solidFill>
                  <a:srgbClr val="9900FF"/>
                </a:solidFill>
              </a:rPr>
              <a:t>(1,1,2)</a:t>
            </a:r>
            <a:endParaRPr lang="en-US" altLang="zh-CN">
              <a:solidFill>
                <a:srgbClr val="9900FF"/>
              </a:solidFill>
            </a:endParaRP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773363" y="4654550"/>
            <a:ext cx="1223962" cy="5355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dirty="0">
                <a:solidFill>
                  <a:srgbClr val="9900FF"/>
                </a:solidFill>
              </a:rPr>
              <a:t>(2,0,3)</a:t>
            </a:r>
            <a:endParaRPr lang="en-US" altLang="zh-CN" dirty="0">
              <a:solidFill>
                <a:srgbClr val="9900FF"/>
              </a:solidFill>
            </a:endParaRP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924300" y="4654550"/>
            <a:ext cx="1223963" cy="5355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dirty="0">
                <a:solidFill>
                  <a:srgbClr val="9900FF"/>
                </a:solidFill>
              </a:rPr>
              <a:t>(3,3,5)</a:t>
            </a:r>
            <a:endParaRPr lang="en-US" altLang="zh-CN" dirty="0">
              <a:solidFill>
                <a:srgbClr val="9900FF"/>
              </a:solidFill>
            </a:endParaRP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4930775" y="4654550"/>
            <a:ext cx="1223963" cy="5355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dirty="0">
                <a:solidFill>
                  <a:srgbClr val="9900FF"/>
                </a:solidFill>
              </a:rPr>
              <a:t>(4,4,6)</a:t>
            </a:r>
            <a:endParaRPr lang="en-US" altLang="zh-CN" dirty="0">
              <a:solidFill>
                <a:srgbClr val="9900FF"/>
              </a:solidFill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081713" y="4654550"/>
            <a:ext cx="1223962" cy="5355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dirty="0">
                <a:solidFill>
                  <a:srgbClr val="9900FF"/>
                </a:solidFill>
              </a:rPr>
              <a:t>(5,5,7)</a:t>
            </a:r>
            <a:endParaRPr lang="en-US" altLang="zh-CN" dirty="0">
              <a:solidFill>
                <a:srgbClr val="9900FF"/>
              </a:solidFill>
            </a:endParaRP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64388" y="4654550"/>
            <a:ext cx="1223962" cy="5355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dirty="0">
                <a:solidFill>
                  <a:srgbClr val="9900FF"/>
                </a:solidFill>
              </a:rPr>
              <a:t>(5,6,4)</a:t>
            </a:r>
            <a:endParaRPr lang="en-US" altLang="zh-CN" dirty="0">
              <a:solidFill>
                <a:srgbClr val="9900FF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57158" y="5214950"/>
            <a:ext cx="8137525" cy="1050167"/>
            <a:chOff x="357158" y="5214950"/>
            <a:chExt cx="8137525" cy="1050167"/>
          </a:xfrm>
        </p:grpSpPr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357158" y="5286388"/>
              <a:ext cx="8137525" cy="97872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120000"/>
                </a:lnSpc>
              </a:pP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三元组线性表：</a:t>
              </a:r>
              <a:endParaRPr kumimoji="1" lang="en-US" altLang="zh-CN">
                <a:ea typeface="楷体" pitchFamily="49" charset="-122"/>
                <a:cs typeface="Times New Roman" pitchFamily="18" charset="0"/>
              </a:endParaRPr>
            </a:p>
            <a:p>
              <a:pPr algn="l" eaLnBrk="0" hangingPunct="0">
                <a:lnSpc>
                  <a:spcPct val="120000"/>
                </a:lnSpc>
              </a:pPr>
              <a:r>
                <a:rPr kumimoji="1" lang="en-US" altLang="zh-CN">
                  <a:solidFill>
                    <a:srgbClr val="9900FF"/>
                  </a:solidFill>
                </a:rPr>
                <a:t>((</a:t>
              </a:r>
              <a:r>
                <a:rPr kumimoji="1" lang="en-US" altLang="zh-CN" dirty="0">
                  <a:solidFill>
                    <a:srgbClr val="9900FF"/>
                  </a:solidFill>
                </a:rPr>
                <a:t>0,2,1)</a:t>
              </a:r>
              <a:r>
                <a:rPr kumimoji="1" lang="zh-CN" altLang="en-US" dirty="0">
                  <a:solidFill>
                    <a:srgbClr val="9900FF"/>
                  </a:solidFill>
                </a:rPr>
                <a:t>，</a:t>
              </a:r>
              <a:r>
                <a:rPr kumimoji="1" lang="en-US" altLang="zh-CN" dirty="0">
                  <a:solidFill>
                    <a:srgbClr val="9900FF"/>
                  </a:solidFill>
                </a:rPr>
                <a:t>(1,1,2)</a:t>
              </a:r>
              <a:r>
                <a:rPr kumimoji="1" lang="zh-CN" altLang="en-US" dirty="0">
                  <a:solidFill>
                    <a:srgbClr val="9900FF"/>
                  </a:solidFill>
                </a:rPr>
                <a:t>，</a:t>
              </a:r>
              <a:r>
                <a:rPr kumimoji="1" lang="en-US" altLang="zh-CN" dirty="0">
                  <a:solidFill>
                    <a:srgbClr val="9900FF"/>
                  </a:solidFill>
                </a:rPr>
                <a:t>(2,0,3)</a:t>
              </a:r>
              <a:r>
                <a:rPr kumimoji="1" lang="zh-CN" altLang="en-US" dirty="0">
                  <a:solidFill>
                    <a:srgbClr val="9900FF"/>
                  </a:solidFill>
                </a:rPr>
                <a:t>，</a:t>
              </a:r>
              <a:r>
                <a:rPr kumimoji="1" lang="en-US" altLang="zh-CN" dirty="0">
                  <a:solidFill>
                    <a:srgbClr val="9900FF"/>
                  </a:solidFill>
                </a:rPr>
                <a:t>(3,3,5)</a:t>
              </a:r>
              <a:r>
                <a:rPr kumimoji="1" lang="zh-CN" altLang="en-US" dirty="0">
                  <a:solidFill>
                    <a:srgbClr val="9900FF"/>
                  </a:solidFill>
                </a:rPr>
                <a:t>， </a:t>
              </a:r>
              <a:r>
                <a:rPr kumimoji="1" lang="en-US" altLang="zh-CN" dirty="0">
                  <a:solidFill>
                    <a:srgbClr val="9900FF"/>
                  </a:solidFill>
                </a:rPr>
                <a:t>(4,4,6)</a:t>
              </a:r>
              <a:r>
                <a:rPr kumimoji="1" lang="zh-CN" altLang="en-US" dirty="0">
                  <a:solidFill>
                    <a:srgbClr val="9900FF"/>
                  </a:solidFill>
                </a:rPr>
                <a:t>，</a:t>
              </a:r>
              <a:r>
                <a:rPr kumimoji="1" lang="en-US" altLang="zh-CN" dirty="0">
                  <a:solidFill>
                    <a:srgbClr val="9900FF"/>
                  </a:solidFill>
                </a:rPr>
                <a:t>(5,5,7)</a:t>
              </a:r>
              <a:r>
                <a:rPr kumimoji="1" lang="zh-CN" altLang="en-US" dirty="0">
                  <a:solidFill>
                    <a:srgbClr val="9900FF"/>
                  </a:solidFill>
                </a:rPr>
                <a:t>，</a:t>
              </a:r>
              <a:r>
                <a:rPr kumimoji="1" lang="en-US" altLang="zh-CN" dirty="0">
                  <a:solidFill>
                    <a:srgbClr val="9900FF"/>
                  </a:solidFill>
                </a:rPr>
                <a:t>(5,6,4))</a:t>
              </a:r>
              <a:endParaRPr lang="en-US" altLang="zh-CN" dirty="0">
                <a:solidFill>
                  <a:srgbClr val="9900FF"/>
                </a:solidFill>
              </a:endParaRPr>
            </a:p>
          </p:txBody>
        </p:sp>
        <p:sp>
          <p:nvSpPr>
            <p:cNvPr id="31760" name="AutoShape 16"/>
            <p:cNvSpPr>
              <a:spLocks noChangeArrowheads="1"/>
            </p:cNvSpPr>
            <p:nvPr/>
          </p:nvSpPr>
          <p:spPr bwMode="auto">
            <a:xfrm>
              <a:off x="3779839" y="5214950"/>
              <a:ext cx="220657" cy="428628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endParaRPr lang="zh-CN" altLang="en-US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31763" name="Group 19"/>
          <p:cNvGrpSpPr>
            <a:grpSpLocks/>
          </p:cNvGrpSpPr>
          <p:nvPr/>
        </p:nvGrpSpPr>
        <p:grpSpPr bwMode="auto">
          <a:xfrm>
            <a:off x="1258888" y="1389063"/>
            <a:ext cx="2368550" cy="3336925"/>
            <a:chOff x="793" y="602"/>
            <a:chExt cx="1492" cy="2102"/>
          </a:xfrm>
        </p:grpSpPr>
        <p:sp>
          <p:nvSpPr>
            <p:cNvPr id="31761" name="Oval 17"/>
            <p:cNvSpPr>
              <a:spLocks noChangeArrowheads="1"/>
            </p:cNvSpPr>
            <p:nvPr/>
          </p:nvSpPr>
          <p:spPr bwMode="auto">
            <a:xfrm>
              <a:off x="1967" y="602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 flipH="1">
              <a:off x="793" y="890"/>
              <a:ext cx="1225" cy="1814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77" name="Group 33"/>
          <p:cNvGrpSpPr>
            <a:grpSpLocks/>
          </p:cNvGrpSpPr>
          <p:nvPr/>
        </p:nvGrpSpPr>
        <p:grpSpPr bwMode="auto">
          <a:xfrm>
            <a:off x="2133600" y="1881188"/>
            <a:ext cx="1046163" cy="2870200"/>
            <a:chOff x="1344" y="912"/>
            <a:chExt cx="659" cy="1808"/>
          </a:xfrm>
        </p:grpSpPr>
        <p:sp>
          <p:nvSpPr>
            <p:cNvPr id="31765" name="Oval 21"/>
            <p:cNvSpPr>
              <a:spLocks noChangeArrowheads="1"/>
            </p:cNvSpPr>
            <p:nvPr/>
          </p:nvSpPr>
          <p:spPr bwMode="auto">
            <a:xfrm>
              <a:off x="1685" y="912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Freeform 22"/>
            <p:cNvSpPr>
              <a:spLocks/>
            </p:cNvSpPr>
            <p:nvPr/>
          </p:nvSpPr>
          <p:spPr bwMode="auto">
            <a:xfrm>
              <a:off x="1344" y="1224"/>
              <a:ext cx="468" cy="1496"/>
            </a:xfrm>
            <a:custGeom>
              <a:avLst/>
              <a:gdLst/>
              <a:ahLst/>
              <a:cxnLst>
                <a:cxn ang="0">
                  <a:pos x="468" y="0"/>
                </a:cxn>
                <a:cxn ang="0">
                  <a:pos x="0" y="1496"/>
                </a:cxn>
              </a:cxnLst>
              <a:rect l="0" t="0" r="r" b="b"/>
              <a:pathLst>
                <a:path w="468" h="1496">
                  <a:moveTo>
                    <a:pt x="468" y="0"/>
                  </a:moveTo>
                  <a:lnTo>
                    <a:pt x="0" y="1496"/>
                  </a:ln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78" name="Group 34"/>
          <p:cNvGrpSpPr>
            <a:grpSpLocks/>
          </p:cNvGrpSpPr>
          <p:nvPr/>
        </p:nvGrpSpPr>
        <p:grpSpPr bwMode="auto">
          <a:xfrm>
            <a:off x="2263775" y="2292350"/>
            <a:ext cx="1012825" cy="2433638"/>
            <a:chOff x="1426" y="1171"/>
            <a:chExt cx="638" cy="1533"/>
          </a:xfrm>
        </p:grpSpPr>
        <p:sp>
          <p:nvSpPr>
            <p:cNvPr id="31767" name="Oval 23"/>
            <p:cNvSpPr>
              <a:spLocks noChangeArrowheads="1"/>
            </p:cNvSpPr>
            <p:nvPr/>
          </p:nvSpPr>
          <p:spPr bwMode="auto">
            <a:xfrm>
              <a:off x="1426" y="1171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Line 28"/>
            <p:cNvSpPr>
              <a:spLocks noChangeShapeType="1"/>
            </p:cNvSpPr>
            <p:nvPr/>
          </p:nvSpPr>
          <p:spPr bwMode="auto">
            <a:xfrm>
              <a:off x="1655" y="1480"/>
              <a:ext cx="409" cy="1224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79" name="Group 35"/>
          <p:cNvGrpSpPr>
            <a:grpSpLocks/>
          </p:cNvGrpSpPr>
          <p:nvPr/>
        </p:nvGrpSpPr>
        <p:grpSpPr bwMode="auto">
          <a:xfrm>
            <a:off x="3562350" y="2773363"/>
            <a:ext cx="793750" cy="2025650"/>
            <a:chOff x="2244" y="1474"/>
            <a:chExt cx="500" cy="1276"/>
          </a:xfrm>
        </p:grpSpPr>
        <p:sp>
          <p:nvSpPr>
            <p:cNvPr id="31768" name="Oval 24"/>
            <p:cNvSpPr>
              <a:spLocks noChangeArrowheads="1"/>
            </p:cNvSpPr>
            <p:nvPr/>
          </p:nvSpPr>
          <p:spPr bwMode="auto">
            <a:xfrm>
              <a:off x="2244" y="1474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Line 29"/>
            <p:cNvSpPr>
              <a:spLocks noChangeShapeType="1"/>
            </p:cNvSpPr>
            <p:nvPr/>
          </p:nvSpPr>
          <p:spPr bwMode="auto">
            <a:xfrm>
              <a:off x="2426" y="1797"/>
              <a:ext cx="318" cy="953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80" name="Group 36"/>
          <p:cNvGrpSpPr>
            <a:grpSpLocks/>
          </p:cNvGrpSpPr>
          <p:nvPr/>
        </p:nvGrpSpPr>
        <p:grpSpPr bwMode="auto">
          <a:xfrm>
            <a:off x="3995738" y="3219450"/>
            <a:ext cx="1368425" cy="1506538"/>
            <a:chOff x="2517" y="1755"/>
            <a:chExt cx="862" cy="949"/>
          </a:xfrm>
        </p:grpSpPr>
        <p:sp>
          <p:nvSpPr>
            <p:cNvPr id="31769" name="Oval 25"/>
            <p:cNvSpPr>
              <a:spLocks noChangeArrowheads="1"/>
            </p:cNvSpPr>
            <p:nvPr/>
          </p:nvSpPr>
          <p:spPr bwMode="auto">
            <a:xfrm>
              <a:off x="2517" y="1755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2789" y="2024"/>
              <a:ext cx="590" cy="68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81" name="Group 37"/>
          <p:cNvGrpSpPr>
            <a:grpSpLocks/>
          </p:cNvGrpSpPr>
          <p:nvPr/>
        </p:nvGrpSpPr>
        <p:grpSpPr bwMode="auto">
          <a:xfrm>
            <a:off x="4427538" y="3665538"/>
            <a:ext cx="1873250" cy="1133475"/>
            <a:chOff x="2789" y="2036"/>
            <a:chExt cx="1180" cy="714"/>
          </a:xfrm>
        </p:grpSpPr>
        <p:sp>
          <p:nvSpPr>
            <p:cNvPr id="31770" name="Oval 26"/>
            <p:cNvSpPr>
              <a:spLocks noChangeArrowheads="1"/>
            </p:cNvSpPr>
            <p:nvPr/>
          </p:nvSpPr>
          <p:spPr bwMode="auto">
            <a:xfrm>
              <a:off x="2789" y="2036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5" name="Line 31"/>
            <p:cNvSpPr>
              <a:spLocks noChangeShapeType="1"/>
            </p:cNvSpPr>
            <p:nvPr/>
          </p:nvSpPr>
          <p:spPr bwMode="auto">
            <a:xfrm>
              <a:off x="3061" y="2296"/>
              <a:ext cx="908" cy="454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82" name="Group 38"/>
          <p:cNvGrpSpPr>
            <a:grpSpLocks/>
          </p:cNvGrpSpPr>
          <p:nvPr/>
        </p:nvGrpSpPr>
        <p:grpSpPr bwMode="auto">
          <a:xfrm>
            <a:off x="4849813" y="3670300"/>
            <a:ext cx="2530475" cy="1128713"/>
            <a:chOff x="3055" y="2039"/>
            <a:chExt cx="1594" cy="711"/>
          </a:xfrm>
        </p:grpSpPr>
        <p:sp>
          <p:nvSpPr>
            <p:cNvPr id="31771" name="Oval 27"/>
            <p:cNvSpPr>
              <a:spLocks noChangeArrowheads="1"/>
            </p:cNvSpPr>
            <p:nvPr/>
          </p:nvSpPr>
          <p:spPr bwMode="auto">
            <a:xfrm>
              <a:off x="3055" y="2039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6" name="Line 32"/>
            <p:cNvSpPr>
              <a:spLocks noChangeShapeType="1"/>
            </p:cNvSpPr>
            <p:nvPr/>
          </p:nvSpPr>
          <p:spPr bwMode="auto">
            <a:xfrm>
              <a:off x="3379" y="2251"/>
              <a:ext cx="1270" cy="499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4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/>
      <p:bldP spid="31753" grpId="0"/>
      <p:bldP spid="31754" grpId="0"/>
      <p:bldP spid="31755" grpId="0"/>
      <p:bldP spid="31756" grpId="0"/>
      <p:bldP spid="31757" grpId="0"/>
      <p:bldP spid="317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7981952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把稀疏矩阵的三元组线性表按顺序存储结构存储，则称为稀疏矩阵的三元组顺序表。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42976" y="1268637"/>
            <a:ext cx="6272226" cy="48628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#define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100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矩阵中非零元素最多个数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r;     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行号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c;      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列号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d;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元素值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TupNode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三元组定义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rows;   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行数值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cols;   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列数值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非零元素个数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TupNode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TSMatrix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  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三元组顺序表定义</a:t>
            </a:r>
            <a:endParaRPr kumimoji="1" lang="zh-CN" altLang="en-US" sz="2000" b="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14414" y="1214422"/>
            <a:ext cx="6786610" cy="2554545"/>
            <a:chOff x="1428728" y="1517397"/>
            <a:chExt cx="6786610" cy="2554545"/>
          </a:xfrm>
        </p:grpSpPr>
        <p:sp>
          <p:nvSpPr>
            <p:cNvPr id="4" name="矩形 3"/>
            <p:cNvSpPr/>
            <p:nvPr/>
          </p:nvSpPr>
          <p:spPr>
            <a:xfrm>
              <a:off x="1428728" y="1928802"/>
              <a:ext cx="4714908" cy="207170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3"/>
            </p:cNvCxnSpPr>
            <p:nvPr/>
          </p:nvCxnSpPr>
          <p:spPr>
            <a:xfrm flipV="1">
              <a:off x="6143636" y="2928934"/>
              <a:ext cx="171451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858148" y="1517397"/>
              <a:ext cx="35719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微软雅黑" pitchFamily="34" charset="-122"/>
                  <a:cs typeface="Times New Roman" pitchFamily="18" charset="0"/>
                </a:rPr>
                <a:t>存放一个非</a:t>
              </a:r>
              <a:endParaRPr lang="en-US" altLang="zh-CN" sz="2000" dirty="0">
                <a:ea typeface="微软雅黑" pitchFamily="34" charset="-122"/>
                <a:cs typeface="Times New Roman" pitchFamily="18" charset="0"/>
              </a:endParaRPr>
            </a:p>
            <a:p>
              <a:r>
                <a:rPr lang="en-US" altLang="zh-CN" sz="2000" dirty="0">
                  <a:ea typeface="微软雅黑" pitchFamily="34" charset="-122"/>
                  <a:cs typeface="Times New Roman" pitchFamily="18" charset="0"/>
                </a:rPr>
                <a:t>0</a:t>
              </a:r>
            </a:p>
            <a:p>
              <a:r>
                <a:rPr lang="zh-CN" altLang="en-US" sz="2000" dirty="0">
                  <a:ea typeface="微软雅黑" pitchFamily="34" charset="-122"/>
                  <a:cs typeface="Times New Roman" pitchFamily="18" charset="0"/>
                </a:rPr>
                <a:t>元素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14414" y="3260724"/>
            <a:ext cx="6786610" cy="2786082"/>
            <a:chOff x="1428728" y="3643314"/>
            <a:chExt cx="6786610" cy="2786082"/>
          </a:xfrm>
        </p:grpSpPr>
        <p:sp>
          <p:nvSpPr>
            <p:cNvPr id="8" name="矩形 7"/>
            <p:cNvSpPr/>
            <p:nvPr/>
          </p:nvSpPr>
          <p:spPr>
            <a:xfrm>
              <a:off x="1428728" y="4151557"/>
              <a:ext cx="4714908" cy="227783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>
              <a:stCxn id="8" idx="3"/>
            </p:cNvCxnSpPr>
            <p:nvPr/>
          </p:nvCxnSpPr>
          <p:spPr>
            <a:xfrm flipV="1">
              <a:off x="6143636" y="5286388"/>
              <a:ext cx="1728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858148" y="3643314"/>
              <a:ext cx="35719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微软雅黑" pitchFamily="34" charset="-122"/>
                  <a:cs typeface="Times New Roman" pitchFamily="18" charset="0"/>
                </a:rPr>
                <a:t>存放整个</a:t>
              </a:r>
              <a:endParaRPr lang="en-US" altLang="zh-CN" sz="2000" dirty="0">
                <a:ea typeface="微软雅黑" pitchFamily="34" charset="-122"/>
                <a:cs typeface="Times New Roman" pitchFamily="18" charset="0"/>
              </a:endParaRPr>
            </a:p>
            <a:p>
              <a:r>
                <a:rPr kumimoji="1" lang="zh-CN" altLang="en-US" sz="2000" dirty="0">
                  <a:ea typeface="微软雅黑" pitchFamily="34" charset="-122"/>
                  <a:cs typeface="Times New Roman" pitchFamily="18" charset="0"/>
                </a:rPr>
                <a:t>稀疏矩阵</a:t>
              </a:r>
              <a:endParaRPr lang="zh-CN" altLang="en-US" sz="2000" dirty="0"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5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3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323850" y="2555875"/>
          <a:ext cx="3609975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Equation" r:id="rId3" imgW="2006280" imgH="1384200" progId="">
                  <p:embed/>
                </p:oleObj>
              </mc:Choice>
              <mc:Fallback>
                <p:oleObj name="Equation" r:id="rId3" imgW="2006280" imgH="1384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555875"/>
                        <a:ext cx="3609975" cy="2490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5" name="Group 47"/>
          <p:cNvGraphicFramePr>
            <a:graphicFrameLocks noGrp="1"/>
          </p:cNvGraphicFramePr>
          <p:nvPr>
            <p:ph sz="half" idx="2"/>
          </p:nvPr>
        </p:nvGraphicFramePr>
        <p:xfrm>
          <a:off x="5364163" y="1663700"/>
          <a:ext cx="2808287" cy="4122755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20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8418" name="Text Box 50"/>
          <p:cNvSpPr txBox="1">
            <a:spLocks noChangeArrowheads="1"/>
          </p:cNvSpPr>
          <p:nvPr/>
        </p:nvSpPr>
        <p:spPr bwMode="auto">
          <a:xfrm>
            <a:off x="395288" y="260350"/>
            <a:ext cx="835342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）从一个二维矩阵创建其三元组表示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　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以行序方式扫描二维矩阵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，将其非零的元素插入到三元组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的后面。</a:t>
            </a:r>
          </a:p>
        </p:txBody>
      </p:sp>
      <p:sp>
        <p:nvSpPr>
          <p:cNvPr id="58419" name="AutoShape 51"/>
          <p:cNvSpPr>
            <a:spLocks noChangeArrowheads="1"/>
          </p:cNvSpPr>
          <p:nvPr/>
        </p:nvSpPr>
        <p:spPr bwMode="auto">
          <a:xfrm>
            <a:off x="4140201" y="3608388"/>
            <a:ext cx="860428" cy="392116"/>
          </a:xfrm>
          <a:prstGeom prst="rightArrow">
            <a:avLst>
              <a:gd name="adj1" fmla="val 50000"/>
              <a:gd name="adj2" fmla="val 4373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420" name="Text Box 52"/>
          <p:cNvSpPr txBox="1">
            <a:spLocks noChangeArrowheads="1"/>
          </p:cNvSpPr>
          <p:nvPr/>
        </p:nvSpPr>
        <p:spPr bwMode="auto">
          <a:xfrm>
            <a:off x="4852993" y="1519238"/>
            <a:ext cx="4333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t: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24C-88FF-4E6D-8C54-367E29F75057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55650" y="1125538"/>
            <a:ext cx="784860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约定：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域中表示的非零元素通常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以行序为主序顺序排列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，它是一种下标按行有序的存储结构。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这种有序存储结构可简化大多数矩阵运算算法。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7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5818199" cy="48320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CreatMat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TSMatrix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t,ElemType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A[M][N])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i,j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t.rows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=M;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t.cols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=N;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      for (j=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if (A[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][j]!=0)   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].r=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].c=j;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	 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].d=A[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t.nums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}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57224" y="1071546"/>
            <a:ext cx="7786742" cy="785818"/>
            <a:chOff x="857224" y="1071546"/>
            <a:chExt cx="7786742" cy="785818"/>
          </a:xfrm>
        </p:grpSpPr>
        <p:sp>
          <p:nvSpPr>
            <p:cNvPr id="4" name="TextBox 3"/>
            <p:cNvSpPr txBox="1"/>
            <p:nvPr/>
          </p:nvSpPr>
          <p:spPr>
            <a:xfrm>
              <a:off x="6500826" y="1078040"/>
              <a:ext cx="21431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按行序方式扫描所有元素</a:t>
              </a:r>
              <a:endParaRPr lang="zh-CN" altLang="en-US" sz="20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857224" y="1071546"/>
              <a:ext cx="3929090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endCxn id="4" idx="1"/>
            </p:cNvCxnSpPr>
            <p:nvPr/>
          </p:nvCxnSpPr>
          <p:spPr>
            <a:xfrm flipV="1">
              <a:off x="4786314" y="1431983"/>
              <a:ext cx="171451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1428728" y="2143116"/>
            <a:ext cx="7286676" cy="2286016"/>
            <a:chOff x="1428728" y="2143116"/>
            <a:chExt cx="7286676" cy="2286016"/>
          </a:xfrm>
        </p:grpSpPr>
        <p:sp>
          <p:nvSpPr>
            <p:cNvPr id="3" name="TextBox 2"/>
            <p:cNvSpPr txBox="1"/>
            <p:nvPr/>
          </p:nvSpPr>
          <p:spPr>
            <a:xfrm>
              <a:off x="6572264" y="3071810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只存储非零元素</a:t>
              </a:r>
              <a:endParaRPr lang="zh-CN" altLang="en-US" sz="20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428728" y="2143116"/>
              <a:ext cx="3571900" cy="228601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stCxn id="8" idx="3"/>
            </p:cNvCxnSpPr>
            <p:nvPr/>
          </p:nvCxnSpPr>
          <p:spPr>
            <a:xfrm>
              <a:off x="5000628" y="3286124"/>
              <a:ext cx="1571636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8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6513" y="44450"/>
            <a:ext cx="91440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）三元组元素赋值：</a:t>
            </a:r>
            <a:r>
              <a:rPr kumimoji="1" lang="en-US" altLang="zh-CN" i="1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[</a:t>
            </a:r>
            <a:r>
              <a:rPr kumimoji="1" lang="en-US" altLang="zh-CN" i="1" dirty="0" err="1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][</a:t>
            </a:r>
            <a:r>
              <a:rPr kumimoji="1" lang="en-US" altLang="zh-CN" i="1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j</a:t>
            </a:r>
            <a:r>
              <a:rPr kumimoji="1" lang="en-US" altLang="zh-CN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]=</a:t>
            </a:r>
            <a:r>
              <a:rPr kumimoji="1" lang="en-US" altLang="zh-CN" i="1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 </a:t>
            </a:r>
            <a:endParaRPr kumimoji="1" lang="zh-CN" altLang="en-US" dirty="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分为两种情况：①将一个非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元素修改为另一个非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值，如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A[5][6]=8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38957" name="Group 45"/>
          <p:cNvGraphicFramePr>
            <a:graphicFrameLocks noGrp="1"/>
          </p:cNvGraphicFramePr>
          <p:nvPr/>
        </p:nvGraphicFramePr>
        <p:xfrm>
          <a:off x="1835150" y="3357563"/>
          <a:ext cx="1512888" cy="292608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960" name="AutoShape 48"/>
          <p:cNvSpPr>
            <a:spLocks noChangeArrowheads="1"/>
          </p:cNvSpPr>
          <p:nvPr/>
        </p:nvSpPr>
        <p:spPr bwMode="auto">
          <a:xfrm>
            <a:off x="4281490" y="1714488"/>
            <a:ext cx="719138" cy="225985"/>
          </a:xfrm>
          <a:prstGeom prst="rightArrow">
            <a:avLst>
              <a:gd name="adj1" fmla="val 50000"/>
              <a:gd name="adj2" fmla="val 8327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61" name="Group 49"/>
          <p:cNvGraphicFramePr>
            <a:graphicFrameLocks noGrp="1"/>
          </p:cNvGraphicFramePr>
          <p:nvPr/>
        </p:nvGraphicFramePr>
        <p:xfrm>
          <a:off x="5867400" y="3357563"/>
          <a:ext cx="1512888" cy="292608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999" name="AutoShape 87"/>
          <p:cNvSpPr>
            <a:spLocks noChangeArrowheads="1"/>
          </p:cNvSpPr>
          <p:nvPr/>
        </p:nvSpPr>
        <p:spPr bwMode="auto">
          <a:xfrm>
            <a:off x="4068763" y="4868863"/>
            <a:ext cx="719137" cy="215900"/>
          </a:xfrm>
          <a:prstGeom prst="rightArrow">
            <a:avLst>
              <a:gd name="adj1" fmla="val 50000"/>
              <a:gd name="adj2" fmla="val 83272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000" name="Text Box 88"/>
          <p:cNvSpPr txBox="1">
            <a:spLocks noChangeArrowheads="1"/>
          </p:cNvSpPr>
          <p:nvPr/>
        </p:nvSpPr>
        <p:spPr bwMode="auto">
          <a:xfrm>
            <a:off x="214282" y="1487484"/>
            <a:ext cx="553998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修改元素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032118" y="5942030"/>
            <a:ext cx="4237061" cy="295276"/>
            <a:chOff x="2981318" y="6154758"/>
            <a:chExt cx="4237061" cy="295276"/>
          </a:xfrm>
        </p:grpSpPr>
        <p:sp>
          <p:nvSpPr>
            <p:cNvPr id="15" name="Text Box 47"/>
            <p:cNvSpPr txBox="1">
              <a:spLocks noChangeArrowheads="1"/>
            </p:cNvSpPr>
            <p:nvPr/>
          </p:nvSpPr>
          <p:spPr bwMode="auto">
            <a:xfrm>
              <a:off x="7000892" y="6154758"/>
              <a:ext cx="217487" cy="2746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2981318" y="6175396"/>
              <a:ext cx="217487" cy="2746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4</a:t>
              </a:r>
            </a:p>
          </p:txBody>
        </p:sp>
        <p:cxnSp>
          <p:nvCxnSpPr>
            <p:cNvPr id="17" name="直接箭头连接符 16"/>
            <p:cNvCxnSpPr>
              <a:stCxn id="16" idx="3"/>
              <a:endCxn id="15" idx="1"/>
            </p:cNvCxnSpPr>
            <p:nvPr/>
          </p:nvCxnSpPr>
          <p:spPr>
            <a:xfrm flipV="1">
              <a:off x="3198805" y="6292077"/>
              <a:ext cx="3802087" cy="2063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4856958" y="1142984"/>
            <a:ext cx="3358380" cy="1858182"/>
            <a:chOff x="1571604" y="3714752"/>
            <a:chExt cx="3358380" cy="1858182"/>
          </a:xfrm>
        </p:grpSpPr>
        <p:sp>
          <p:nvSpPr>
            <p:cNvPr id="36" name="TextBox 35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/>
                <a:t>A</a:t>
              </a:r>
              <a:r>
                <a:rPr lang="en-US" altLang="zh-CN" sz="2000" baseline="-25000" dirty="0" err="1"/>
                <a:t>6</a:t>
              </a:r>
              <a:r>
                <a:rPr lang="en-US" altLang="zh-CN" sz="2000" baseline="-25000" dirty="0"/>
                <a:t> ×7</a:t>
              </a:r>
              <a:r>
                <a:rPr lang="en-US" altLang="zh-CN" sz="2000" dirty="0"/>
                <a:t>=</a:t>
              </a:r>
              <a:endParaRPr lang="zh-CN" alt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0   0   0   0</a:t>
              </a:r>
              <a:endParaRPr lang="zh-CN" alt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/>
                <a:t>   0   0   0   0   0</a:t>
              </a:r>
              <a:endParaRPr lang="zh-CN" alt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/>
                <a:t>   0   0   0   0   0   0</a:t>
              </a:r>
              <a:endParaRPr lang="zh-CN" alt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/>
                <a:t>   0   0   0</a:t>
              </a:r>
              <a:endParaRPr lang="zh-CN" alt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/>
                <a:t>   0   0</a:t>
              </a:r>
              <a:endParaRPr lang="zh-CN" alt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7   8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642116" y="1142190"/>
            <a:ext cx="3358380" cy="1858182"/>
            <a:chOff x="1571604" y="3714752"/>
            <a:chExt cx="3358380" cy="1858182"/>
          </a:xfrm>
        </p:grpSpPr>
        <p:sp>
          <p:nvSpPr>
            <p:cNvPr id="50" name="TextBox 49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/>
                <a:t>A</a:t>
              </a:r>
              <a:r>
                <a:rPr lang="en-US" altLang="zh-CN" sz="2000" baseline="-25000" dirty="0" err="1"/>
                <a:t>6</a:t>
              </a:r>
              <a:r>
                <a:rPr lang="en-US" altLang="zh-CN" sz="2000" baseline="-25000" dirty="0"/>
                <a:t> ×7</a:t>
              </a:r>
              <a:r>
                <a:rPr lang="en-US" altLang="zh-CN" sz="2000" dirty="0"/>
                <a:t>=</a:t>
              </a:r>
              <a:endParaRPr lang="zh-CN" alt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0   0   0   0</a:t>
              </a:r>
              <a:endParaRPr lang="zh-CN" alt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/>
                <a:t>   0   0   0   0   0</a:t>
              </a:r>
              <a:endParaRPr lang="zh-CN" alt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/>
                <a:t>   0   0   0   0   0   0</a:t>
              </a:r>
              <a:endParaRPr lang="zh-CN" alt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/>
                <a:t>   0   0   0</a:t>
              </a:r>
              <a:endParaRPr lang="zh-CN" alt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/>
                <a:t>   0   0</a:t>
              </a:r>
              <a:endParaRPr lang="zh-CN" alt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7   4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3643306" y="2714620"/>
            <a:ext cx="4429156" cy="274638"/>
            <a:chOff x="3643306" y="2714620"/>
            <a:chExt cx="4429156" cy="274638"/>
          </a:xfrm>
        </p:grpSpPr>
        <p:cxnSp>
          <p:nvCxnSpPr>
            <p:cNvPr id="13" name="直接箭头连接符 12"/>
            <p:cNvCxnSpPr>
              <a:stCxn id="11" idx="3"/>
              <a:endCxn id="38959" idx="1"/>
            </p:cNvCxnSpPr>
            <p:nvPr/>
          </p:nvCxnSpPr>
          <p:spPr>
            <a:xfrm>
              <a:off x="3860793" y="2851939"/>
              <a:ext cx="3994182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47"/>
            <p:cNvSpPr txBox="1">
              <a:spLocks noChangeArrowheads="1"/>
            </p:cNvSpPr>
            <p:nvPr/>
          </p:nvSpPr>
          <p:spPr bwMode="auto">
            <a:xfrm>
              <a:off x="3643306" y="2714620"/>
              <a:ext cx="217487" cy="2746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38959" name="Text Box 47"/>
            <p:cNvSpPr txBox="1">
              <a:spLocks noChangeArrowheads="1"/>
            </p:cNvSpPr>
            <p:nvPr/>
          </p:nvSpPr>
          <p:spPr bwMode="auto">
            <a:xfrm>
              <a:off x="7854975" y="2714620"/>
              <a:ext cx="217487" cy="2746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8</a:t>
              </a:r>
            </a:p>
          </p:txBody>
        </p:sp>
      </p:grp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9</a:t>
            </a:fld>
            <a:r>
              <a:rPr lang="en-US" altLang="zh-CN"/>
              <a:t>/28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0"/>
          </a:schemeClr>
        </a:solidFill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</TotalTime>
  <Words>1652</Words>
  <Application>Microsoft Office PowerPoint</Application>
  <PresentationFormat>全屏显示(4:3)</PresentationFormat>
  <Paragraphs>581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Verdana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352</cp:revision>
  <dcterms:created xsi:type="dcterms:W3CDTF">2004-04-05T10:57:39Z</dcterms:created>
  <dcterms:modified xsi:type="dcterms:W3CDTF">2018-10-15T02:13:26Z</dcterms:modified>
</cp:coreProperties>
</file>