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82" r:id="rId2"/>
    <p:sldId id="337" r:id="rId3"/>
    <p:sldId id="283" r:id="rId4"/>
    <p:sldId id="284" r:id="rId5"/>
    <p:sldId id="285" r:id="rId6"/>
    <p:sldId id="305" r:id="rId7"/>
    <p:sldId id="287" r:id="rId8"/>
    <p:sldId id="288" r:id="rId9"/>
    <p:sldId id="338" r:id="rId10"/>
    <p:sldId id="339" r:id="rId11"/>
    <p:sldId id="340" r:id="rId12"/>
    <p:sldId id="341" r:id="rId13"/>
    <p:sldId id="342" r:id="rId14"/>
    <p:sldId id="343" r:id="rId15"/>
    <p:sldId id="353" r:id="rId16"/>
    <p:sldId id="344" r:id="rId17"/>
    <p:sldId id="345" r:id="rId18"/>
    <p:sldId id="332" r:id="rId1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9900CC"/>
    <a:srgbClr val="9900FF"/>
    <a:srgbClr val="0A0A0E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2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BBCA-EC8C-4439-BCF3-FD404CDECDFB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5F7D-0DA1-4C62-9E70-7AFDA7092A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4229-F319-4F30-9570-F8C883659D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1F5-ECA9-43FD-B4D6-57AB74CCB0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9CF0-232E-4908-94A2-39732D7DFC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D4BC-588B-477E-9DAD-52AE492903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EC2-ED51-4CF5-8737-CEADA07168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1EF9-7D86-4BC0-ADC1-492FBC7492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A55E-0F3A-4C47-9C1D-F46016C620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FFAE7A8-32F3-4142-92F6-DC25EE32FF9C}" type="slidenum">
              <a:rPr lang="en-US" altLang="zh-CN" smtClean="0"/>
              <a:pPr/>
              <a:t>‹#›</a:t>
            </a:fld>
            <a:r>
              <a:rPr lang="en-US" altLang="zh-CN"/>
              <a:t>/18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4735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4951-8305-4313-AF67-C7F299C236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B38E-475E-4EF6-BEDA-4D0DBCCE3B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DC94-6F40-4E02-89A0-CD4A632878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7" y="2241911"/>
            <a:ext cx="8358246" cy="90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广义表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是线性表的推广，是有限个元素的序列，其逻辑结构采用括号表示法表示如下：</a:t>
            </a:r>
          </a:p>
        </p:txBody>
      </p:sp>
      <p:sp>
        <p:nvSpPr>
          <p:cNvPr id="4" name="Text Box 11" descr="羊皮纸"/>
          <p:cNvSpPr txBox="1">
            <a:spLocks noChangeArrowheads="1"/>
          </p:cNvSpPr>
          <p:nvPr/>
        </p:nvSpPr>
        <p:spPr bwMode="auto">
          <a:xfrm>
            <a:off x="3071802" y="272457"/>
            <a:ext cx="2928958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6.3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广 义 表</a:t>
            </a:r>
          </a:p>
        </p:txBody>
      </p:sp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500034" y="1285860"/>
            <a:ext cx="3714775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6.3.1 </a:t>
            </a:r>
            <a:r>
              <a:rPr kumimoji="1" lang="zh-CN" altLang="en-US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广义表的定义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3286124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GL=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4077610"/>
            <a:ext cx="7643866" cy="213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=0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时称为空表</a:t>
            </a:r>
            <a:endParaRPr lang="en-US" altLang="zh-CN" sz="2000">
              <a:solidFill>
                <a:srgbClr val="9900CC"/>
              </a:solidFill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为广义表的第</a:t>
            </a: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个元素。如果</a:t>
            </a: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属于原子类型，称之为广义表</a:t>
            </a:r>
            <a:r>
              <a:rPr 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GL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的原子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sz="2000" i="1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sz="2000" i="1" baseline="-25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又是一个广义表，称之为广义表</a:t>
            </a:r>
            <a:r>
              <a:rPr 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GL</a:t>
            </a:r>
            <a:r>
              <a:rPr lang="zh-CN" altLang="en-US" sz="2000">
                <a:solidFill>
                  <a:srgbClr val="9900CC"/>
                </a:solidFill>
                <a:ea typeface="微软雅黑" pitchFamily="34" charset="-122"/>
                <a:cs typeface="Times New Roman" pitchFamily="18" charset="0"/>
              </a:rPr>
              <a:t>的子表</a:t>
            </a:r>
            <a:endParaRPr lang="zh-CN" altLang="en-US" sz="22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928802"/>
            <a:ext cx="83058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）求广义表的长度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在广义表中，同一层次的每个结点是通过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域链接起来的，所以可把它看做是由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域链接起来的单链表。这样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求广义表的长度就是求单链表的长度。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290" y="681318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广义表基本算法设计</a:t>
            </a:r>
          </a:p>
        </p:txBody>
      </p:sp>
      <p:grpSp>
        <p:nvGrpSpPr>
          <p:cNvPr id="5" name="组合 7"/>
          <p:cNvGrpSpPr/>
          <p:nvPr/>
        </p:nvGrpSpPr>
        <p:grpSpPr>
          <a:xfrm>
            <a:off x="428596" y="500042"/>
            <a:ext cx="807401" cy="785817"/>
            <a:chOff x="535940" y="314960"/>
            <a:chExt cx="1021715" cy="1021715"/>
          </a:xfrm>
        </p:grpSpPr>
        <p:grpSp>
          <p:nvGrpSpPr>
            <p:cNvPr id="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10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500990" cy="421072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52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GLLength(GLNode *g)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n=0;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累计元素个数，初始值为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GLNode *g1;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g1=g-&gt;val.sublist;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指向广义表的第一个元素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扫描所有元素结点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n++;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元素个数增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n;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返回元素个数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11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15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）求广义表的深度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对于带头结点的广义表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，广义表深度的递归定义是它等于所有子表中表的最大深度加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。若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为原子，其深度为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求广义表深度的递归模型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3042" y="2857496"/>
            <a:ext cx="5500726" cy="1603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(g)=0 				g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</a:t>
            </a: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(g)=1 				g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为空表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(g)=MAX{f(subg)}+1		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12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58270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GLDepth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的深度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GLNode *g1;  int maxd=0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(g-&gt;tag==0) return 0;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为原子时返回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g1=g-&gt;val.sublist;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(g1==NULL)  return 1;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为空表时返回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遍历表中的每一个元素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if (g1-&gt;tag==1)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元素为子表的情况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dep=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GLDepth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递归调用求出子表的深度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(dep&gt;maxd)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//maxd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为同层子表深度的最大值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maxd=dep;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return(maxd+1);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返回表的深度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13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143932" cy="9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6-3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对于采用链式存储结构的广义表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，设计一个算法求原子个数。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5253351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原子个数为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252955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5" y="3110211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00364" y="3110211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5011" y="3938895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29522" y="3938895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29061" y="3938895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5214944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929456" y="4181781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0298" y="3356057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576145" y="3338310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134932" y="2538707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71985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1000100" y="2038641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214942" y="4681847"/>
            <a:ext cx="285752" cy="42862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14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928670"/>
            <a:ext cx="7715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需要扫描广义表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中的所有结点，可以采用前面介绍的广义表算法设计方法中的两种解法来实现。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15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429552" cy="52558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Count1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n=0;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GLNode *g1=g-&gt;val.sublist;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(g1!=NULL)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(g1-&gt;tag==0)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n++;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原子个数增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n+=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Count1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g1=g1-&gt;link;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n;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16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94" cy="49440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采用解法</a:t>
            </a:r>
            <a:r>
              <a:rPr 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的方法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求广义表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n=0;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(g!=NULL)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对每个元素进行循环处理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(g-&gt;tag==0)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n++;	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原子个数增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n+=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(g-&gt;val.sublist);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累加元素的原子个数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n+=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(g-&gt;link);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累加兄弟的原子个数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n;	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返回总原子个数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17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18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广义表重要概念：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7643866" cy="333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长度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定义为最外层包含元素个数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深度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定义为所含括弧的重数。其中，原子的深度为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，空表的深度为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的表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为第一个元素</a:t>
            </a:r>
            <a:r>
              <a:rPr 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，其余部分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表尾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。一个广义表的表尾始终是一个广义表。空表无表头表尾。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2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4460877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6.3.2 </a:t>
            </a:r>
            <a:r>
              <a:rPr kumimoji="1" lang="zh-CN" altLang="en-US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广义表的存储结构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43108" y="1857364"/>
            <a:ext cx="5786478" cy="523220"/>
            <a:chOff x="2143108" y="1857364"/>
            <a:chExt cx="5786478" cy="523220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2143108" y="1857364"/>
              <a:ext cx="2714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i="1"/>
                <a:t>C</a:t>
              </a:r>
              <a:r>
                <a:rPr lang="en-US"/>
                <a:t>=(</a:t>
              </a:r>
              <a:r>
                <a:rPr lang="en-US" i="1"/>
                <a:t>a</a:t>
              </a:r>
              <a:r>
                <a:rPr lang="zh-CN" altLang="en-US"/>
                <a:t>，</a:t>
              </a:r>
              <a:r>
                <a:rPr lang="en-US"/>
                <a:t>(</a:t>
              </a:r>
              <a:r>
                <a:rPr lang="en-US" i="1"/>
                <a:t>b</a:t>
              </a:r>
              <a:r>
                <a:rPr lang="zh-CN" altLang="en-US"/>
                <a:t>，</a:t>
              </a:r>
              <a:r>
                <a:rPr lang="en-US" i="1"/>
                <a:t>c</a:t>
              </a:r>
              <a:r>
                <a:rPr lang="zh-CN" altLang="en-US"/>
                <a:t>，</a:t>
              </a:r>
              <a:r>
                <a:rPr lang="en-US" i="1"/>
                <a:t>d</a:t>
              </a:r>
              <a:r>
                <a:rPr lang="en-US"/>
                <a:t>))</a:t>
              </a: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60" y="1857364"/>
              <a:ext cx="1928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  <a:sym typeface="Wingdings"/>
                </a:rPr>
                <a:t> 括号表示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34" y="114298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广义表的几种逻辑结构的演变，例如：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143108" y="2357430"/>
            <a:ext cx="6286544" cy="951848"/>
            <a:chOff x="2143108" y="2357430"/>
            <a:chExt cx="6286544" cy="951848"/>
          </a:xfrm>
        </p:grpSpPr>
        <p:sp>
          <p:nvSpPr>
            <p:cNvPr id="27" name="TextBox 26"/>
            <p:cNvSpPr txBox="1"/>
            <p:nvPr/>
          </p:nvSpPr>
          <p:spPr>
            <a:xfrm>
              <a:off x="6000760" y="2786058"/>
              <a:ext cx="2428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子表加匿名“</a:t>
              </a:r>
              <a:r>
                <a:rPr lang="en-US" sz="2000">
                  <a:ea typeface="微软雅黑" pitchFamily="34" charset="-122"/>
                  <a:cs typeface="Times New Roman" pitchFamily="18" charset="0"/>
                  <a:sym typeface="Symbol"/>
                </a:rPr>
                <a:t>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  <a:sym typeface="Symbol"/>
                </a:rPr>
                <a:t>”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2143108" y="2786058"/>
              <a:ext cx="27146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i="1"/>
                <a:t>C</a:t>
              </a:r>
              <a:r>
                <a:rPr lang="en-US"/>
                <a:t>=(</a:t>
              </a:r>
              <a:r>
                <a:rPr lang="en-US" i="1"/>
                <a:t>a</a:t>
              </a:r>
              <a:r>
                <a:rPr lang="zh-CN" altLang="en-US"/>
                <a:t>，</a:t>
              </a:r>
              <a:r>
                <a:rPr lang="en-US">
                  <a:sym typeface="Symbol"/>
                </a:rPr>
                <a:t> </a:t>
              </a:r>
              <a:r>
                <a:rPr lang="en-US"/>
                <a:t>(</a:t>
              </a:r>
              <a:r>
                <a:rPr lang="en-US" i="1"/>
                <a:t>b</a:t>
              </a:r>
              <a:r>
                <a:rPr lang="zh-CN" altLang="en-US"/>
                <a:t>，</a:t>
              </a:r>
              <a:r>
                <a:rPr lang="en-US" i="1"/>
                <a:t>c</a:t>
              </a:r>
              <a:r>
                <a:rPr lang="zh-CN" altLang="en-US"/>
                <a:t>，</a:t>
              </a:r>
              <a:r>
                <a:rPr lang="en-US" i="1"/>
                <a:t>d</a:t>
              </a:r>
              <a:r>
                <a:rPr lang="en-US"/>
                <a:t>))</a:t>
              </a:r>
              <a:endParaRPr lang="zh-CN" altLang="en-US"/>
            </a:p>
          </p:txBody>
        </p:sp>
        <p:sp>
          <p:nvSpPr>
            <p:cNvPr id="31" name="下箭头 30"/>
            <p:cNvSpPr/>
            <p:nvPr/>
          </p:nvSpPr>
          <p:spPr>
            <a:xfrm>
              <a:off x="3428992" y="2357430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57422" y="3357562"/>
            <a:ext cx="5572164" cy="2786082"/>
            <a:chOff x="2357422" y="3357562"/>
            <a:chExt cx="5572164" cy="2786082"/>
          </a:xfrm>
        </p:grpSpPr>
        <p:sp>
          <p:nvSpPr>
            <p:cNvPr id="7" name="椭圆 6"/>
            <p:cNvSpPr/>
            <p:nvPr/>
          </p:nvSpPr>
          <p:spPr>
            <a:xfrm>
              <a:off x="3071802" y="3929066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375315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57422" y="478632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60590" y="4786322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124" y="453897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ym typeface="Symbol"/>
                </a:rPr>
                <a:t>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9058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9190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接连接符 15"/>
            <p:cNvCxnSpPr>
              <a:stCxn id="10" idx="3"/>
              <a:endCxn id="12" idx="0"/>
            </p:cNvCxnSpPr>
            <p:nvPr/>
          </p:nvCxnSpPr>
          <p:spPr>
            <a:xfrm rot="5400000">
              <a:off x="3378552" y="4988306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4"/>
              <a:endCxn id="13" idx="0"/>
            </p:cNvCxnSpPr>
            <p:nvPr/>
          </p:nvCxnSpPr>
          <p:spPr>
            <a:xfrm rot="16200000" flipH="1">
              <a:off x="3998402" y="5427170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4" idx="0"/>
            </p:cNvCxnSpPr>
            <p:nvPr/>
          </p:nvCxnSpPr>
          <p:spPr>
            <a:xfrm rot="16200000" flipH="1">
              <a:off x="4555483" y="4984118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  <a:endCxn id="9" idx="0"/>
            </p:cNvCxnSpPr>
            <p:nvPr/>
          </p:nvCxnSpPr>
          <p:spPr>
            <a:xfrm rot="5400000">
              <a:off x="2648406" y="4289692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0" idx="1"/>
            </p:cNvCxnSpPr>
            <p:nvPr/>
          </p:nvCxnSpPr>
          <p:spPr>
            <a:xfrm rot="16200000" flipH="1">
              <a:off x="3489144" y="4304414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00760" y="4500570"/>
              <a:ext cx="1928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ea typeface="微软雅黑" pitchFamily="34" charset="-122"/>
                  <a:cs typeface="Times New Roman" pitchFamily="18" charset="0"/>
                  <a:sym typeface="Wingdings"/>
                </a:rPr>
                <a:t>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  <a:sym typeface="Wingdings"/>
                </a:rPr>
                <a:t> 树形表示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428992" y="3357562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3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42844" y="357166"/>
            <a:ext cx="3143272" cy="2390491"/>
            <a:chOff x="142844" y="357166"/>
            <a:chExt cx="3143272" cy="2390491"/>
          </a:xfrm>
        </p:grpSpPr>
        <p:sp>
          <p:nvSpPr>
            <p:cNvPr id="40" name="椭圆 39"/>
            <p:cNvSpPr/>
            <p:nvPr/>
          </p:nvSpPr>
          <p:spPr>
            <a:xfrm>
              <a:off x="857224" y="533079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5716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42844" y="1390335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46012" y="1390335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114298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ym typeface="Symbol"/>
                </a:rPr>
                <a:t></a:t>
              </a: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14348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14480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14612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连接符 47"/>
            <p:cNvCxnSpPr>
              <a:stCxn id="43" idx="3"/>
              <a:endCxn id="45" idx="0"/>
            </p:cNvCxnSpPr>
            <p:nvPr/>
          </p:nvCxnSpPr>
          <p:spPr>
            <a:xfrm rot="5400000">
              <a:off x="1163974" y="1592319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4"/>
              <a:endCxn id="46" idx="0"/>
            </p:cNvCxnSpPr>
            <p:nvPr/>
          </p:nvCxnSpPr>
          <p:spPr>
            <a:xfrm rot="16200000" flipH="1">
              <a:off x="1783824" y="2031183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5"/>
              <a:endCxn id="47" idx="0"/>
            </p:cNvCxnSpPr>
            <p:nvPr/>
          </p:nvCxnSpPr>
          <p:spPr>
            <a:xfrm rot="16200000" flipH="1">
              <a:off x="2340905" y="1588131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3"/>
              <a:endCxn id="42" idx="0"/>
            </p:cNvCxnSpPr>
            <p:nvPr/>
          </p:nvCxnSpPr>
          <p:spPr>
            <a:xfrm rot="5400000">
              <a:off x="433828" y="893705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5"/>
              <a:endCxn id="43" idx="1"/>
            </p:cNvCxnSpPr>
            <p:nvPr/>
          </p:nvCxnSpPr>
          <p:spPr>
            <a:xfrm rot="16200000" flipH="1">
              <a:off x="1274566" y="908427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929059" y="1000108"/>
          <a:ext cx="3571899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tag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Sublist/data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link</a:t>
                      </a:r>
                      <a:endParaRPr lang="zh-C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7621" y="324129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结点类型：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57620" y="1643050"/>
            <a:ext cx="4929222" cy="1060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tag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，表示该结点为原子结点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tag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，表示该结点为表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子表结点</a:t>
            </a:r>
          </a:p>
        </p:txBody>
      </p:sp>
      <p:sp>
        <p:nvSpPr>
          <p:cNvPr id="59" name="下箭头 58"/>
          <p:cNvSpPr/>
          <p:nvPr/>
        </p:nvSpPr>
        <p:spPr>
          <a:xfrm>
            <a:off x="3500430" y="3000372"/>
            <a:ext cx="500066" cy="857256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71472" y="3786190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500165" y="4643446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29522" y="5472130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929061" y="5472130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71472" y="325308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4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59" grpId="0" animBg="1"/>
      <p:bldP spid="73" grpId="0" animBg="1"/>
      <p:bldP spid="74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1472" y="571480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广义表的结点类型</a:t>
            </a:r>
            <a:r>
              <a:rPr lang="en-US">
                <a:ea typeface="楷体" pitchFamily="49" charset="-122"/>
                <a:cs typeface="Times New Roman" pitchFamily="18" charset="0"/>
              </a:rPr>
              <a:t>GLNode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214422"/>
            <a:ext cx="6715172" cy="31335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lnode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tag;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结点类型标识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union 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ElemType data;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存放原子值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struct lnode *sublist;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指向子表的指针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 val;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struct lnode *link;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指向下一个元素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GLNode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广义表的结点类型</a:t>
            </a:r>
          </a:p>
          <a:p>
            <a:pPr algn="l"/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5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428596" y="285728"/>
            <a:ext cx="371477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6.3.3 </a:t>
            </a:r>
            <a:r>
              <a:rPr kumimoji="1" lang="zh-CN" altLang="en-US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广义表的运算</a:t>
            </a:r>
            <a:endParaRPr lang="zh-CN" altLang="en-US" sz="28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414" y="1467137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广义表算法设计方法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1472" y="3786190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0165" y="4643446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00364" y="4643446"/>
          <a:ext cx="15001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>
                          <a:solidFill>
                            <a:srgbClr val="99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11" y="5472130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29522" y="5472130"/>
          <a:ext cx="1428758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d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/>
                        <a:t>∧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9061" y="5472130"/>
          <a:ext cx="150019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b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2844" y="307181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整个广义表的头结点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39575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子表的头结点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8728" y="42463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</a:p>
        </p:txBody>
      </p:sp>
      <p:grpSp>
        <p:nvGrpSpPr>
          <p:cNvPr id="28" name="组合 7"/>
          <p:cNvGrpSpPr/>
          <p:nvPr/>
        </p:nvGrpSpPr>
        <p:grpSpPr>
          <a:xfrm>
            <a:off x="285720" y="1285861"/>
            <a:ext cx="807401" cy="785817"/>
            <a:chOff x="535940" y="314960"/>
            <a:chExt cx="1021715" cy="1021715"/>
          </a:xfrm>
        </p:grpSpPr>
        <p:grpSp>
          <p:nvGrpSpPr>
            <p:cNvPr id="29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0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28926" y="42342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</a:p>
        </p:txBody>
      </p:sp>
      <p:cxnSp>
        <p:nvCxnSpPr>
          <p:cNvPr id="35" name="直接箭头连接符 34"/>
          <p:cNvCxnSpPr>
            <a:stCxn id="26" idx="1"/>
          </p:cNvCxnSpPr>
          <p:nvPr/>
        </p:nvCxnSpPr>
        <p:spPr>
          <a:xfrm rot="10800000" flipV="1">
            <a:off x="4429124" y="4157638"/>
            <a:ext cx="428628" cy="4858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2365053"/>
            <a:ext cx="1071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lang="en-US" altLang="zh-CN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724C-88FF-4E6D-8C54-367E29F7505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6" grpId="0"/>
      <p:bldP spid="27" grpId="0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    子表的处理和整个广义表的处理是相似的。从这个角度出发设计求解广义表递归算法的一般格式如下：</a:t>
            </a:r>
            <a:endParaRPr kumimoji="1"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285860"/>
            <a:ext cx="7572428" cy="417437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fun1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为广义表头结点指针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GLNode *g1=g-&gt;val.sublist;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指向第一个元素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while (g1!=NULL)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元素未处理完循环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      if (g1-&gt;tag==1)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fun1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(g1);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递归处理子表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else	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原子处理语句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   	    gl=g1-&gt;link;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处理兄弟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7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643042" y="2928934"/>
            <a:ext cx="2357454" cy="1285884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86248" y="1714488"/>
            <a:ext cx="2357454" cy="1285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1670" y="2071677"/>
          <a:ext cx="15001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99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08" y="3429000"/>
          <a:ext cx="1214447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a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43042" y="135729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广义表的表结点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2500298" y="1857363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43504" y="107154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的兄弟：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g-&gt;link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5852" y="435769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的元素：</a:t>
            </a:r>
            <a:r>
              <a:rPr lang="en-US" altLang="zh-CN" sz="180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gval.sublist</a:t>
            </a:r>
            <a:endParaRPr lang="zh-CN" altLang="en-US" sz="180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571480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lang="en-US" altLang="zh-CN" sz="26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67579" y="2055912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</a:t>
                      </a:r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</a:t>
                      </a:r>
                      <a:endParaRPr lang="zh-CN" altLang="en-US" sz="2400" i="1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357554" y="2278600"/>
            <a:ext cx="1285884" cy="157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214546" y="28574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8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4291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    兄弟的处理与整个广义表的处理是相似的；对于子表结点，其元素的处理与整个广义表的处理是相似的。从这个角度出发设计求解广义表递归算法的一般格式如下：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2000240"/>
            <a:ext cx="7572428" cy="38262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(GLNode *g)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//g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为广义表结点指针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(g!=NULL)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if (g-&gt;tag==1)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为子表时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(g-&gt;val.sublist);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递归处理其元素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为原子时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原子处理语句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实现原子操作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	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(g-&gt;link);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递归处理其兄弟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E7A8-32F3-4142-92F6-DC25EE32FF9C}" type="slidenum">
              <a:rPr lang="en-US" altLang="zh-CN" smtClean="0"/>
              <a:pPr/>
              <a:t>9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687</Words>
  <Application>Microsoft Office PowerPoint</Application>
  <PresentationFormat>全屏显示(4:3)</PresentationFormat>
  <Paragraphs>206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 Unicode MS</vt:lpstr>
      <vt:lpstr>黑体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377</cp:revision>
  <dcterms:created xsi:type="dcterms:W3CDTF">2004-04-05T10:57:39Z</dcterms:created>
  <dcterms:modified xsi:type="dcterms:W3CDTF">2018-10-15T02:13:11Z</dcterms:modified>
</cp:coreProperties>
</file>