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20"/>
  </p:notesMasterIdLst>
  <p:sldIdLst>
    <p:sldId id="295" r:id="rId2"/>
    <p:sldId id="424" r:id="rId3"/>
    <p:sldId id="404" r:id="rId4"/>
    <p:sldId id="421" r:id="rId5"/>
    <p:sldId id="422" r:id="rId6"/>
    <p:sldId id="423" r:id="rId7"/>
    <p:sldId id="418" r:id="rId8"/>
    <p:sldId id="427" r:id="rId9"/>
    <p:sldId id="426" r:id="rId10"/>
    <p:sldId id="420" r:id="rId11"/>
    <p:sldId id="425" r:id="rId12"/>
    <p:sldId id="419" r:id="rId13"/>
    <p:sldId id="411" r:id="rId14"/>
    <p:sldId id="428" r:id="rId15"/>
    <p:sldId id="430" r:id="rId16"/>
    <p:sldId id="432" r:id="rId17"/>
    <p:sldId id="433" r:id="rId18"/>
    <p:sldId id="429" r:id="rId19"/>
  </p:sldIdLst>
  <p:sldSz cx="9144000" cy="6858000" type="screen4x3"/>
  <p:notesSz cx="6858000" cy="9144000"/>
  <p:defaultTextStyle>
    <a:defPPr>
      <a:defRPr lang="zh-CN"/>
    </a:defPPr>
    <a:lvl1pPr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0033CC"/>
    <a:srgbClr val="6600CC"/>
    <a:srgbClr val="000000"/>
    <a:srgbClr val="669900"/>
    <a:srgbClr val="FF3300"/>
    <a:srgbClr val="808000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7" autoAdjust="0"/>
    <p:restoredTop sz="94581" autoAdjust="0"/>
  </p:normalViewPr>
  <p:slideViewPr>
    <p:cSldViewPr>
      <p:cViewPr varScale="1">
        <p:scale>
          <a:sx n="69" d="100"/>
          <a:sy n="69" d="100"/>
        </p:scale>
        <p:origin x="141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8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18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D6836A47-F2A7-406E-887D-DAE0E45A0A3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C1A40-83A1-49D1-BF1B-B3BEC23E6C99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0754-95A5-4CAA-868A-E72F053637E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38F08-44BF-4642-A499-5689B8C3727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DFA0-0457-4024-9E69-BF8CD5EB984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12CA-D34A-40E3-AFE0-26915C4FE1F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E54D-1897-4669-84E7-A56C8EBBAB0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A6A8-3A22-4C70-A2DB-AF31AD5E896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21CE-6942-4A43-A0A0-A8C59F95609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4865-7BA5-48C5-94C2-CF738209C47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36E68863-33C2-4D6D-B9FA-F4917E910219}" type="slidenum">
              <a:rPr lang="en-US" altLang="zh-CN" smtClean="0"/>
              <a:pPr/>
              <a:t>‹#›</a:t>
            </a:fld>
            <a:r>
              <a:rPr lang="en-US" altLang="zh-CN"/>
              <a:t>/18</a:t>
            </a:r>
          </a:p>
        </p:txBody>
      </p:sp>
      <p:pic>
        <p:nvPicPr>
          <p:cNvPr id="5" name="Picture 2" descr="C:\Users\P\Desktop\唐书记ppt\logo.png">
            <a:extLst>
              <a:ext uri="{FF2B5EF4-FFF2-40B4-BE49-F238E27FC236}">
                <a16:creationId xmlns:a16="http://schemas.microsoft.com/office/drawing/2014/main" id="{3F2697D7-8B65-4AA7-87D1-E0BE5D0914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0400" y="0"/>
            <a:ext cx="2523600" cy="68610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99BF-7BD1-46F9-A3C3-BD773687F5C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4371-229B-4F0D-9E69-97C7B50F0F5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AE2A1-5EAD-411B-8D38-DF501AA1BDA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gif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050" descr="纸莎草纸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357422" y="285728"/>
            <a:ext cx="3000396" cy="7078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第</a:t>
            </a:r>
            <a:r>
              <a:rPr lang="en-US" altLang="zh-CN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6</a:t>
            </a:r>
            <a:r>
              <a:rPr lang="zh-CN" altLang="en-US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章小结</a:t>
            </a:r>
            <a:r>
              <a:rPr lang="zh-CN" altLang="en-US" sz="40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endParaRPr lang="zh-CN" altLang="en-US" sz="40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8" name="Oval 8"/>
          <p:cNvSpPr>
            <a:spLocks noChangeAspect="1" noChangeArrowheads="1"/>
          </p:cNvSpPr>
          <p:nvPr/>
        </p:nvSpPr>
        <p:spPr bwMode="auto">
          <a:xfrm>
            <a:off x="785786" y="2005083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Oval 9"/>
          <p:cNvSpPr>
            <a:spLocks noChangeAspect="1" noChangeArrowheads="1"/>
          </p:cNvSpPr>
          <p:nvPr/>
        </p:nvSpPr>
        <p:spPr bwMode="auto">
          <a:xfrm>
            <a:off x="836617" y="2055627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7356" y="2095492"/>
            <a:ext cx="2571768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  组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190477"/>
            <a:ext cx="1799630" cy="152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TextBox 23"/>
          <p:cNvSpPr txBox="1"/>
          <p:nvPr/>
        </p:nvSpPr>
        <p:spPr>
          <a:xfrm>
            <a:off x="1928794" y="3047998"/>
            <a:ext cx="4786346" cy="4696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  数组的两个基本操作？</a:t>
            </a:r>
            <a:endParaRPr lang="en-US" altLang="zh-CN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571736" y="3810003"/>
            <a:ext cx="5286412" cy="1590085"/>
            <a:chOff x="2571736" y="2857502"/>
            <a:chExt cx="5286412" cy="1192564"/>
          </a:xfrm>
        </p:grpSpPr>
        <p:sp>
          <p:nvSpPr>
            <p:cNvPr id="25" name="下箭头 24"/>
            <p:cNvSpPr/>
            <p:nvPr/>
          </p:nvSpPr>
          <p:spPr>
            <a:xfrm>
              <a:off x="4214810" y="2857502"/>
              <a:ext cx="214314" cy="357190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71736" y="3357568"/>
              <a:ext cx="5286412" cy="692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l">
                <a:buBlip>
                  <a:blip r:embed="rId5"/>
                </a:buBlip>
              </a:pPr>
              <a:r>
                <a: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按照给定的下标，取（读）相应的元素值</a:t>
              </a:r>
              <a:endParaRPr lang="en-US" altLang="zh-CN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 algn="l">
                <a:buBlip>
                  <a:blip r:embed="rId5"/>
                </a:buBlip>
              </a:pPr>
              <a:r>
                <a: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按照给定的下标，存（写）相应的元素值</a:t>
              </a:r>
              <a:endParaRPr lang="en-US" altLang="zh-CN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</a:t>
            </a:fld>
            <a:r>
              <a:rPr lang="en-US" altLang="zh-CN"/>
              <a:t>/18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761981"/>
            <a:ext cx="7715304" cy="4770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Wingdings"/>
              </a:rPr>
              <a:t>  </a:t>
            </a:r>
            <a:r>
              <a:rPr lang="zh-CN" altLang="en-US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在计算对称矩阵的压缩存储时应注意什么问题？</a:t>
            </a:r>
            <a:endParaRPr lang="zh-CN" altLang="en-US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00034" y="1913846"/>
            <a:ext cx="7643866" cy="2206012"/>
            <a:chOff x="500034" y="1435386"/>
            <a:chExt cx="7643866" cy="1654509"/>
          </a:xfrm>
        </p:grpSpPr>
        <p:sp>
          <p:nvSpPr>
            <p:cNvPr id="4" name="TextBox 3"/>
            <p:cNvSpPr txBox="1"/>
            <p:nvPr/>
          </p:nvSpPr>
          <p:spPr>
            <a:xfrm>
              <a:off x="1714480" y="1435386"/>
              <a:ext cx="6429420" cy="332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在计算对称矩阵</a:t>
              </a:r>
              <a:r>
                <a:rPr lang="en-US" altLang="zh-CN" sz="2200" i="1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的压缩存储时应注意以下几点：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57356" y="1928808"/>
              <a:ext cx="5715040" cy="11610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buBlip>
                  <a:blip r:embed="rId2"/>
                </a:buBlip>
              </a:pP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对称矩阵是按</a:t>
              </a:r>
              <a:r>
                <a:rPr lang="zh-CN" altLang="en-US" sz="220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上三角</a:t>
              </a: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还是按</a:t>
              </a:r>
              <a:r>
                <a:rPr lang="zh-CN" altLang="en-US" sz="220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下三角</a:t>
              </a: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存放。</a:t>
              </a:r>
            </a:p>
            <a:p>
              <a:pPr marL="457200" indent="-457200" algn="l">
                <a:buBlip>
                  <a:blip r:embed="rId2"/>
                </a:buBlip>
              </a:pP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对称矩阵元素是</a:t>
              </a:r>
              <a:r>
                <a:rPr lang="zh-CN" altLang="en-US" sz="220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按行</a:t>
              </a: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还是</a:t>
              </a:r>
              <a:r>
                <a:rPr lang="zh-CN" altLang="en-US" sz="220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按列</a:t>
              </a: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优先存放。</a:t>
              </a:r>
            </a:p>
            <a:p>
              <a:pPr marL="457200" indent="-457200" algn="l">
                <a:buBlip>
                  <a:blip r:embed="rId2"/>
                </a:buBlip>
              </a:pPr>
              <a:r>
                <a:rPr lang="en-US" altLang="zh-CN" sz="2200" i="1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B</a:t>
              </a: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数组的下标从</a:t>
              </a:r>
              <a:r>
                <a:rPr 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开始还是从</a:t>
              </a:r>
              <a:r>
                <a:rPr 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0</a:t>
              </a: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开始。</a:t>
              </a:r>
            </a:p>
          </p:txBody>
        </p:sp>
        <p:pic>
          <p:nvPicPr>
            <p:cNvPr id="6" name="Picture 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00034" y="1500180"/>
              <a:ext cx="1049401" cy="1071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10</a:t>
            </a:fld>
            <a:r>
              <a:rPr lang="en-US" altLang="zh-CN"/>
              <a:t>/18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5786" y="714356"/>
            <a:ext cx="735811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设</a:t>
            </a:r>
            <a:r>
              <a:rPr lang="en-US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×</a:t>
            </a:r>
            <a:r>
              <a:rPr lang="en-US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的上三角矩阵</a:t>
            </a:r>
            <a:r>
              <a:rPr lang="en-US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[0..</a:t>
            </a:r>
            <a:r>
              <a:rPr lang="en-US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-1，0..</a:t>
            </a:r>
            <a:r>
              <a:rPr lang="en-US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-1]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已压缩到一维数组</a:t>
            </a:r>
            <a:r>
              <a:rPr lang="en-US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[0..</a:t>
            </a:r>
            <a:r>
              <a:rPr lang="en-US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]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中，若</a:t>
            </a:r>
            <a:r>
              <a:rPr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按列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为主序存储，则</a:t>
            </a:r>
            <a:r>
              <a:rPr lang="en-US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[</a:t>
            </a:r>
            <a:r>
              <a:rPr lang="en-US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][</a:t>
            </a:r>
            <a:r>
              <a:rPr lang="en-US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]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对应的</a:t>
            </a:r>
            <a:r>
              <a:rPr lang="en-US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中存储位置</a:t>
            </a:r>
            <a:r>
              <a:rPr lang="en-US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为多少，给出推导过程。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5786" y="2476494"/>
            <a:ext cx="764386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解：</a:t>
            </a:r>
            <a:r>
              <a:rPr 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的下标都从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开始。</a:t>
            </a:r>
            <a:endParaRPr lang="en-US" altLang="zh-CN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 对于上三角部分的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[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][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]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200">
                <a:solidFill>
                  <a:srgbClr val="0000FF"/>
                </a:solidFill>
                <a:latin typeface="+mj-ea"/>
                <a:ea typeface="+mj-ea"/>
                <a:cs typeface="Times New Roman" pitchFamily="18" charset="0"/>
              </a:rPr>
              <a:t>≤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）元素，按列为主序存储时：</a:t>
            </a:r>
            <a:endParaRPr lang="en-US" altLang="zh-CN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 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前面有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～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-1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共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列，第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列有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个元素，第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列有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个元素，</a:t>
            </a:r>
            <a:r>
              <a:rPr lang="en-US" altLang="zh-CN" sz="2200">
                <a:solidFill>
                  <a:srgbClr val="0000FF"/>
                </a:solidFill>
                <a:latin typeface="+mj-ea"/>
                <a:ea typeface="+mj-ea"/>
                <a:cs typeface="Times New Roman" pitchFamily="18" charset="0"/>
              </a:rPr>
              <a:t>…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，第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-1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列有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个元素，所以这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列的元素个数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=1+2+</a:t>
            </a:r>
            <a:r>
              <a:rPr lang="en-US" altLang="zh-CN" sz="220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…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+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+1)/2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；</a:t>
            </a:r>
            <a:endParaRPr lang="en-US" altLang="zh-CN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 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在第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列中，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[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][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]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元素前有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[0..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-1，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]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共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个元素。所以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[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][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]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元素前有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+1)/2+i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个元素，则在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中的位置</a:t>
            </a:r>
            <a:r>
              <a:rPr lang="en-US" sz="2200" i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=</a:t>
            </a:r>
            <a:r>
              <a:rPr lang="en-US" sz="2200" i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sz="2200" i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+1)/2+</a:t>
            </a:r>
            <a:r>
              <a:rPr lang="en-US" sz="2200" i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85729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11</a:t>
            </a:fld>
            <a:r>
              <a:rPr lang="en-US" altLang="zh-CN"/>
              <a:t>/18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8"/>
          <p:cNvSpPr>
            <a:spLocks noChangeAspect="1" noChangeArrowheads="1"/>
          </p:cNvSpPr>
          <p:nvPr/>
        </p:nvSpPr>
        <p:spPr bwMode="auto">
          <a:xfrm>
            <a:off x="785786" y="761982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Oval 9"/>
          <p:cNvSpPr>
            <a:spLocks noChangeAspect="1" noChangeArrowheads="1"/>
          </p:cNvSpPr>
          <p:nvPr/>
        </p:nvSpPr>
        <p:spPr bwMode="auto">
          <a:xfrm>
            <a:off x="836617" y="812526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b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3</a:t>
            </a:r>
            <a:endParaRPr lang="en-AU" sz="2800" b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57356" y="966886"/>
            <a:ext cx="2571768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稀  疏  矩  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8596" y="2095491"/>
            <a:ext cx="8358246" cy="4770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 从特殊元素分布看，</a:t>
            </a:r>
            <a:r>
              <a:rPr lang="zh-CN" altLang="en-US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稀疏</a:t>
            </a:r>
            <a:r>
              <a:rPr lang="zh-CN" altLang="en-US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矩阵和特殊矩阵相比有什么不同？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1538" y="2857496"/>
            <a:ext cx="63579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特殊矩阵中的特殊元素（相同元素、常数元素）分布有规律性</a:t>
            </a:r>
            <a:endParaRPr lang="en-US" altLang="zh-CN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稀疏矩阵中的特殊元素（非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元素）分布没有规律性，即随机的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12</a:t>
            </a:fld>
            <a:r>
              <a:rPr lang="en-US" altLang="zh-CN"/>
              <a:t>/18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7158" y="1142984"/>
            <a:ext cx="6786610" cy="4770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  </a:t>
            </a:r>
            <a:r>
              <a:rPr lang="zh-CN" altLang="en-US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稀疏</a:t>
            </a:r>
            <a:r>
              <a:rPr lang="zh-CN" altLang="en-US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矩阵压缩存储后具有随机存取特性吗？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8596" y="1843386"/>
            <a:ext cx="7429552" cy="2567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稀疏矩阵用十字链表作存储结构自然失去了随机存取的功能。</a:t>
            </a:r>
            <a:endParaRPr lang="en-US" altLang="zh-CN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即便用三元组表的顺序存储结构，存取下标为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和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的元素时，要扫描三元组表，时间复杂度为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O(t)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，因此也失去了随机存取的功能。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13</a:t>
            </a:fld>
            <a:r>
              <a:rPr lang="en-US" altLang="zh-CN"/>
              <a:t>/18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8"/>
          <p:cNvSpPr>
            <a:spLocks noChangeAspect="1" noChangeArrowheads="1"/>
          </p:cNvSpPr>
          <p:nvPr/>
        </p:nvSpPr>
        <p:spPr bwMode="auto">
          <a:xfrm>
            <a:off x="785786" y="380979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Oval 9"/>
          <p:cNvSpPr>
            <a:spLocks noChangeAspect="1" noChangeArrowheads="1"/>
          </p:cNvSpPr>
          <p:nvPr/>
        </p:nvSpPr>
        <p:spPr bwMode="auto">
          <a:xfrm>
            <a:off x="836617" y="431523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b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3</a:t>
            </a:r>
            <a:endParaRPr lang="en-AU" sz="2800" b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57356" y="609696"/>
            <a:ext cx="2571768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广 义 表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57224" y="1071546"/>
            <a:ext cx="184731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42910" y="1714488"/>
            <a:ext cx="7858180" cy="4770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  广义表求表头、表尾</a:t>
            </a:r>
            <a:r>
              <a:rPr lang="zh-CN" altLang="en-US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？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2910" y="2786058"/>
            <a:ext cx="7215238" cy="46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广义表</a:t>
            </a:r>
            <a:r>
              <a:rPr lang="en-US" sz="220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((</a:t>
            </a:r>
            <a:r>
              <a:rPr lang="en-US" sz="2200" i="1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sz="220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220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sz="220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((</a:t>
            </a:r>
            <a:r>
              <a:rPr lang="en-US" sz="2200" i="1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sz="220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220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sz="2200" i="1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c</a:t>
            </a:r>
            <a:r>
              <a:rPr lang="en-US" sz="220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220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sz="220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(((</a:t>
            </a:r>
            <a:r>
              <a:rPr lang="en-US" sz="2200" i="1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d</a:t>
            </a:r>
            <a:r>
              <a:rPr lang="en-US" sz="220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))))</a:t>
            </a:r>
            <a:r>
              <a:rPr lang="zh-CN" altLang="en-US" sz="220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的表头是</a:t>
            </a:r>
            <a:r>
              <a:rPr lang="en-US" sz="2200" u="sng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  </a:t>
            </a:r>
            <a:r>
              <a:rPr lang="zh-CN" altLang="en-US" sz="2200" u="sng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①</a:t>
            </a:r>
            <a:r>
              <a:rPr lang="en-US" sz="2200" u="sng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  </a:t>
            </a:r>
            <a:r>
              <a:rPr lang="zh-CN" altLang="en-US" sz="220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，表尾是</a:t>
            </a:r>
            <a:r>
              <a:rPr lang="en-US" sz="2200" u="sng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  </a:t>
            </a:r>
            <a:r>
              <a:rPr lang="zh-CN" altLang="en-US" sz="2200" u="sng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②</a:t>
            </a:r>
            <a:r>
              <a:rPr lang="en-US" sz="2200" u="sng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  </a:t>
            </a:r>
            <a:r>
              <a:rPr lang="zh-CN" altLang="en-US" sz="220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。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5786" y="3643314"/>
            <a:ext cx="67866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答：①</a:t>
            </a:r>
            <a:r>
              <a:rPr lang="en-US" sz="220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sz="2200" i="1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sz="220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)       </a:t>
            </a:r>
            <a:r>
              <a:rPr lang="zh-CN" altLang="en-US" sz="220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②</a:t>
            </a:r>
            <a:r>
              <a:rPr lang="en-US" sz="220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(((</a:t>
            </a:r>
            <a:r>
              <a:rPr lang="en-US" sz="2200" i="1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sz="220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220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sz="2200" i="1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c</a:t>
            </a:r>
            <a:r>
              <a:rPr lang="en-US" sz="220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220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sz="220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(((</a:t>
            </a:r>
            <a:r>
              <a:rPr lang="en-US" sz="2200" i="1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d</a:t>
            </a:r>
            <a:r>
              <a:rPr lang="en-US" sz="220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))))</a:t>
            </a:r>
            <a:endParaRPr lang="zh-CN" altLang="en-US" sz="2200">
              <a:solidFill>
                <a:srgbClr val="0000FF"/>
              </a:solidFill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14</a:t>
            </a:fld>
            <a:r>
              <a:rPr lang="en-US" altLang="zh-CN"/>
              <a:t>/18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7224" y="857232"/>
            <a:ext cx="6786610" cy="4770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  广义表递归算法设计</a:t>
            </a:r>
            <a:endParaRPr lang="zh-CN" altLang="en-US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571612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1142976" y="2177775"/>
            <a:ext cx="778674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>
                <a:solidFill>
                  <a:srgbClr val="0000FF"/>
                </a:solidFill>
                <a:latin typeface="Traditional Arabic" pitchFamily="18" charset="-78"/>
                <a:ea typeface="楷体" pitchFamily="49" charset="-122"/>
                <a:cs typeface="Traditional Arabic" pitchFamily="18" charset="-78"/>
              </a:rPr>
              <a:t>       设计一个算法，在给定的广义表中查找数据域为</a:t>
            </a:r>
            <a:r>
              <a:rPr lang="en-US" i="1">
                <a:solidFill>
                  <a:srgbClr val="0000FF"/>
                </a:solidFill>
                <a:latin typeface="Traditional Arabic" pitchFamily="18" charset="-78"/>
                <a:ea typeface="楷体" pitchFamily="49" charset="-122"/>
                <a:cs typeface="Traditional Arabic" pitchFamily="18" charset="-78"/>
              </a:rPr>
              <a:t>x</a:t>
            </a:r>
            <a:r>
              <a:rPr lang="zh-CN" altLang="en-US">
                <a:solidFill>
                  <a:srgbClr val="0000FF"/>
                </a:solidFill>
                <a:latin typeface="Traditional Arabic" pitchFamily="18" charset="-78"/>
                <a:ea typeface="楷体" pitchFamily="49" charset="-122"/>
                <a:cs typeface="Traditional Arabic" pitchFamily="18" charset="-78"/>
              </a:rPr>
              <a:t>的结点，若找到了，返回该结点的指针，否则返回</a:t>
            </a:r>
            <a:r>
              <a:rPr lang="en-US">
                <a:solidFill>
                  <a:srgbClr val="0000FF"/>
                </a:solidFill>
                <a:latin typeface="Traditional Arabic" pitchFamily="18" charset="-78"/>
                <a:ea typeface="楷体" pitchFamily="49" charset="-122"/>
                <a:cs typeface="Traditional Arabic" pitchFamily="18" charset="-78"/>
              </a:rPr>
              <a:t>NULL</a:t>
            </a:r>
            <a:r>
              <a:rPr lang="zh-CN" altLang="en-US">
                <a:solidFill>
                  <a:srgbClr val="0000FF"/>
                </a:solidFill>
                <a:latin typeface="Traditional Arabic" pitchFamily="18" charset="-78"/>
                <a:ea typeface="楷体" pitchFamily="49" charset="-122"/>
                <a:cs typeface="Traditional Arabic" pitchFamily="18" charset="-78"/>
              </a:rPr>
              <a:t>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15</a:t>
            </a:fld>
            <a:r>
              <a:rPr lang="en-US" altLang="zh-CN"/>
              <a:t>/18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596" y="214290"/>
            <a:ext cx="8001056" cy="454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解</a:t>
            </a:r>
            <a:r>
              <a:rPr lang="zh-CN" altLang="en-US" sz="2200">
                <a:ea typeface="微软雅黑" pitchFamily="34" charset="-122"/>
                <a:cs typeface="Times New Roman" pitchFamily="18" charset="0"/>
              </a:rPr>
              <a:t>：</a:t>
            </a:r>
            <a:r>
              <a:rPr lang="zh-CN" altLang="en-US" sz="220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采用解法</a:t>
            </a:r>
            <a:r>
              <a:rPr lang="en-US" altLang="zh-CN" sz="220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220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的算法如下：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8596" y="928670"/>
            <a:ext cx="8072494" cy="4844573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 tIns="180000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GLNode *</a:t>
            </a:r>
            <a:r>
              <a:rPr lang="en-US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Locate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(GLNode *gl,ElemType x)  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 /g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为带头结点的广义表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GLNode *p=NULL;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while (gl!=NULL)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{	if (gl-&gt;tag==0 &amp;&amp; gl-&gt;val.data==x)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p=gl;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else if (gl-&gt;tag==1)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{      if (p==NULL)					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p=Locate(gl-&gt;val.sublist,x);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	        else 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break;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gl=gl-&gt;link;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return(p);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16</a:t>
            </a:fld>
            <a:r>
              <a:rPr lang="en-US" altLang="zh-CN"/>
              <a:t>/18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596" y="214290"/>
            <a:ext cx="8001056" cy="454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解</a:t>
            </a:r>
            <a:r>
              <a:rPr lang="zh-CN" altLang="en-US" sz="2200">
                <a:ea typeface="微软雅黑" pitchFamily="34" charset="-122"/>
                <a:cs typeface="Times New Roman" pitchFamily="18" charset="0"/>
              </a:rPr>
              <a:t>：</a:t>
            </a:r>
            <a:r>
              <a:rPr lang="zh-CN" altLang="en-US" sz="220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采用解法</a:t>
            </a:r>
            <a:r>
              <a:rPr lang="en-US" altLang="zh-CN" sz="220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220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的算法如下：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0034" y="1000108"/>
            <a:ext cx="8072494" cy="4326926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 tIns="216000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GLNode *</a:t>
            </a:r>
            <a:r>
              <a:rPr lang="en-US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Locate1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(GLNode *gl,ElemType x)    </a:t>
            </a:r>
            <a:r>
              <a:rPr 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//g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为带头结点的广义表</a:t>
            </a:r>
            <a:endParaRPr lang="en-US" altLang="zh-CN" sz="200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GLNode *p=NULL;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if (gl!=NULL)</a:t>
            </a:r>
          </a:p>
          <a:p>
            <a:pPr algn="l"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if (gl-&gt;tag==0 &amp;&amp; gl-&gt;val.data==x)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p=gl;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else if (gl-&gt;tag==1)</a:t>
            </a:r>
          </a:p>
          <a:p>
            <a:pPr algn="l"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p=Locate1(gl-&gt;val.sublist,x);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if (p==NULL)  p=Locate1(gl-&gt;link,x);</a:t>
            </a:r>
          </a:p>
          <a:p>
            <a:pPr algn="l"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return(p);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else   return(NULL);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17</a:t>
            </a:fld>
            <a:r>
              <a:rPr lang="en-US" altLang="zh-CN"/>
              <a:t>/18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286116" y="4714884"/>
            <a:ext cx="4897438" cy="654923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>
                <a:solidFill>
                  <a:srgbClr val="FF00FF"/>
                </a:solidFill>
              </a:rPr>
              <a:t> </a:t>
            </a:r>
            <a:r>
              <a:rPr lang="en-US" altLang="zh-CN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本章完</a:t>
            </a:r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18</a:t>
            </a:fld>
            <a:r>
              <a:rPr lang="en-US" altLang="zh-CN"/>
              <a:t>/18</a:t>
            </a:r>
          </a:p>
        </p:txBody>
      </p:sp>
      <p:pic>
        <p:nvPicPr>
          <p:cNvPr id="1026" name="Picture 2" descr="https://ss0.bdstatic.com/70cFuHSh_Q1YnxGkpoWK1HF6hhy/it/u=362224978,3242403762&amp;fm=23&amp;gp=0.jpg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2285992"/>
            <a:ext cx="2571768" cy="1936392"/>
          </a:xfrm>
          <a:prstGeom prst="rect">
            <a:avLst/>
          </a:prstGeom>
          <a:noFill/>
        </p:spPr>
      </p:pic>
      <p:pic>
        <p:nvPicPr>
          <p:cNvPr id="2" name="Picture 2" descr="https://ss0.bdstatic.com/70cFvHSh_Q1YnxGkpoWK1HF6hhy/it/u=473823842,3406445302&amp;fm=11&amp;gp=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1000108"/>
            <a:ext cx="3500462" cy="18685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282" y="1047733"/>
            <a:ext cx="8643998" cy="83881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Wingdings"/>
              </a:rPr>
              <a:t>  </a:t>
            </a:r>
            <a:r>
              <a:rPr lang="zh-CN" altLang="en-US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为什么说数组是线性表的推广或扩展，而不说数组就是一种线性表呢？</a:t>
            </a:r>
            <a:endParaRPr lang="zh-CN" altLang="en-US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596" y="2000240"/>
            <a:ext cx="8143932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300"/>
              </a:lnSpc>
              <a:spcBef>
                <a:spcPts val="0"/>
              </a:spcBef>
            </a:pP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从逻辑结构的角度看，一维数组是一种线性表。</a:t>
            </a:r>
            <a:endParaRPr lang="en-US" altLang="zh-CN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300"/>
              </a:lnSpc>
              <a:spcBef>
                <a:spcPts val="0"/>
              </a:spcBef>
            </a:pPr>
            <a:r>
              <a:rPr lang="en-US" altLang="zh-CN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二维数组可以看成数组元素为一维数组的一维数组，所以二维数组是线性结构，可以看成是线性表。</a:t>
            </a:r>
            <a:endParaRPr lang="en-US" altLang="zh-CN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300"/>
              </a:lnSpc>
              <a:spcBef>
                <a:spcPts val="0"/>
              </a:spcBef>
            </a:pPr>
            <a:r>
              <a:rPr lang="en-US" altLang="zh-CN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但就二维数组的形状而言，它又是非线性结构，因此将二维数组看成是线性表的推广更准确。</a:t>
            </a:r>
            <a:endParaRPr lang="en-US" altLang="zh-CN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300"/>
              </a:lnSpc>
              <a:spcBef>
                <a:spcPts val="0"/>
              </a:spcBef>
            </a:pPr>
            <a:r>
              <a:rPr lang="en-US" altLang="zh-CN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三维及以上维的数组亦如此。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</a:t>
            </a:fld>
            <a:r>
              <a:rPr lang="en-US" altLang="zh-CN"/>
              <a:t>/18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884713"/>
            <a:ext cx="5000660" cy="4770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  </a:t>
            </a:r>
            <a:r>
              <a:rPr lang="en-US" altLang="zh-CN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 </a:t>
            </a:r>
            <a:r>
              <a:rPr lang="zh-CN" altLang="en-US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计算数组中给定元素的地址</a:t>
            </a:r>
            <a:endParaRPr lang="en-US" altLang="zh-CN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00034" y="1932471"/>
            <a:ext cx="7858180" cy="2271391"/>
            <a:chOff x="500034" y="1214428"/>
            <a:chExt cx="7858180" cy="1703543"/>
          </a:xfrm>
        </p:grpSpPr>
        <p:sp>
          <p:nvSpPr>
            <p:cNvPr id="5" name="TextBox 4"/>
            <p:cNvSpPr txBox="1"/>
            <p:nvPr/>
          </p:nvSpPr>
          <p:spPr>
            <a:xfrm>
              <a:off x="1785918" y="1214428"/>
              <a:ext cx="6572296" cy="1703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buBlip>
                  <a:blip r:embed="rId3"/>
                </a:buBlip>
              </a:pPr>
              <a:r>
                <a:rPr lang="zh-CN" altLang="en-US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数组的存储方式（</a:t>
              </a:r>
              <a:r>
                <a:rPr lang="zh-CN" altLang="en-US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按行</a:t>
              </a:r>
              <a:r>
                <a:rPr lang="zh-CN" altLang="en-US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或者</a:t>
              </a:r>
              <a:r>
                <a:rPr lang="zh-CN" altLang="en-US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按列</a:t>
              </a:r>
              <a:r>
                <a:rPr lang="zh-CN" altLang="en-US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优先存放）</a:t>
              </a:r>
              <a:endParaRPr lang="en-US" altLang="zh-CN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endParaRPr>
            </a:p>
            <a:p>
              <a:pPr marL="457200" indent="-457200" algn="l">
                <a:buBlip>
                  <a:blip r:embed="rId3"/>
                </a:buBlip>
              </a:pPr>
              <a:r>
                <a:rPr lang="zh-CN" altLang="en-US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计算给定元素的前面的元素个数</a:t>
              </a:r>
              <a:r>
                <a:rPr lang="en-US" altLang="zh-CN" i="1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s</a:t>
              </a:r>
            </a:p>
            <a:p>
              <a:pPr marL="457200" indent="-457200" algn="l">
                <a:buBlip>
                  <a:blip r:embed="rId3"/>
                </a:buBlip>
              </a:pPr>
              <a:r>
                <a:rPr lang="zh-CN" altLang="en-US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每个元素的存储空间</a:t>
              </a:r>
              <a:r>
                <a:rPr lang="en-US" altLang="zh-CN" i="1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k</a:t>
              </a:r>
            </a:p>
            <a:p>
              <a:pPr marL="457200" indent="-457200" algn="l">
                <a:buBlip>
                  <a:blip r:embed="rId3"/>
                </a:buBlip>
              </a:pPr>
              <a:r>
                <a:rPr lang="zh-CN" altLang="en-US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该元素地址</a:t>
              </a:r>
              <a:r>
                <a:rPr lang="en-US" altLang="zh-CN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=</a:t>
              </a:r>
              <a:r>
                <a:rPr lang="zh-CN" altLang="en-US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起始元素地址</a:t>
              </a:r>
              <a:r>
                <a:rPr lang="en-US" altLang="zh-CN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+</a:t>
              </a:r>
              <a:r>
                <a:rPr lang="en-US" altLang="zh-CN" i="1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s</a:t>
              </a:r>
              <a:r>
                <a:rPr lang="en-US" altLang="zh-CN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×</a:t>
              </a:r>
              <a:r>
                <a:rPr lang="en-US" altLang="zh-CN" i="1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k</a:t>
              </a:r>
              <a:endParaRPr lang="zh-CN" altLang="en-US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pic>
          <p:nvPicPr>
            <p:cNvPr id="15361" name="Picture 1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00034" y="1500180"/>
              <a:ext cx="1049401" cy="1071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3</a:t>
            </a:fld>
            <a:r>
              <a:rPr lang="en-US" altLang="zh-CN"/>
              <a:t>/18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28662" y="896621"/>
            <a:ext cx="742955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 设二维数组</a:t>
            </a:r>
            <a:r>
              <a:rPr lang="en-US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[10][20]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，每个数组元素占用</a:t>
            </a:r>
            <a:r>
              <a:rPr 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个存储单元，若</a:t>
            </a:r>
            <a:r>
              <a:rPr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按列优先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顺序存放数组元素，</a:t>
            </a:r>
            <a:r>
              <a:rPr lang="en-US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[0][0]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的存储地址为</a:t>
            </a:r>
            <a:r>
              <a:rPr 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200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，则</a:t>
            </a:r>
            <a:r>
              <a:rPr lang="en-US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[6][2]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的存储地址是多少？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1472" y="2473482"/>
            <a:ext cx="6715172" cy="46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解：</a:t>
            </a:r>
            <a:r>
              <a:rPr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数组的行下标为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～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9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，列行下标为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～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19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4348" y="3235488"/>
            <a:ext cx="81439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元素</a:t>
            </a:r>
            <a:r>
              <a:rPr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[6][2]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前面有列下标为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～ 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两列，每列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10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个元素，计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2×10=20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。在下标为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的列中，元素</a:t>
            </a:r>
            <a:r>
              <a:rPr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[6][2]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前面有行下标为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～ 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5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6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个元素。</a:t>
            </a:r>
            <a:endParaRPr lang="en-US" altLang="zh-CN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 </a:t>
            </a:r>
            <a:r>
              <a:rPr lang="en-US" altLang="zh-CN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   </a:t>
            </a:r>
            <a:r>
              <a:rPr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[6][2]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前面有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s=20+6=26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个元素。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57290" y="5000636"/>
            <a:ext cx="6000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LOC(</a:t>
            </a:r>
            <a:r>
              <a:rPr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[6][2])=LOC(</a:t>
            </a:r>
            <a:r>
              <a:rPr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[0][0])+26×1=200+26=</a:t>
            </a:r>
            <a:r>
              <a:rPr lang="en-US" altLang="zh-CN" sz="220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226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285729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4</a:t>
            </a:fld>
            <a:r>
              <a:rPr lang="en-US" altLang="zh-CN"/>
              <a:t>/18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0100" y="1392780"/>
            <a:ext cx="7500990" cy="2964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 设某二维数组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[10][20]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采用顺序存储方式，每个数组元素占用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个存储单元，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[0][0]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的存储地址为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200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[6][2]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的存储地址是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322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，则该数组</a:t>
            </a:r>
            <a:r>
              <a:rPr lang="en-US" sz="2200" u="sng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（  ）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	A.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只能按行优先存储</a:t>
            </a:r>
            <a:endParaRPr lang="en-US" altLang="zh-CN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	B.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只能按列优先存储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	C.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按行优先存储或按列优先存储均可</a:t>
            </a:r>
            <a:endParaRPr lang="en-US" altLang="zh-CN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	D.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以上都不对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761982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5</a:t>
            </a:fld>
            <a:r>
              <a:rPr lang="en-US" altLang="zh-CN"/>
              <a:t>/18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282" y="881891"/>
            <a:ext cx="7786742" cy="828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    解：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这里有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=10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=20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=1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，一个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行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列的二维数组的顺序存储方式只能按行优先或列优先存放。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282" y="1930224"/>
            <a:ext cx="8286808" cy="1213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假设</a:t>
            </a:r>
            <a:r>
              <a:rPr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按行优先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存放，有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LOC(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en-US" sz="2200" i="1" baseline="-25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i，j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)=LOC(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en-US" sz="2200" baseline="-25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0，0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)+(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×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+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)×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，对于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[6][2]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元素，其地址 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LOC(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[6][2])=LOC(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[0][0])+[6×20+2]×1=322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2844" y="3357562"/>
            <a:ext cx="87154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假设</a:t>
            </a:r>
            <a:r>
              <a:rPr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按列优先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存放，有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LOC(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en-US" sz="2200" i="1" baseline="-25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i，j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)=LOC(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en-US" sz="2200" baseline="-25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0，0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)+(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×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+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)×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，对于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[6][2]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元素，其地址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LOC(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[6][2])=LOC(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[0][0])+[2×10+6]×1=226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348" y="4500570"/>
            <a:ext cx="69294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[6][2]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的存储地址是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322  </a:t>
            </a:r>
            <a:r>
              <a:rPr 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 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只能按行优先存储，</a:t>
            </a:r>
            <a:r>
              <a:rPr lang="en-US" altLang="zh-CN" sz="280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A</a:t>
            </a:r>
            <a:endParaRPr lang="zh-CN" altLang="en-US" sz="2800">
              <a:solidFill>
                <a:srgbClr val="C00000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6</a:t>
            </a:fld>
            <a:r>
              <a:rPr lang="en-US" altLang="zh-CN"/>
              <a:t>/18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8"/>
          <p:cNvSpPr>
            <a:spLocks noChangeAspect="1" noChangeArrowheads="1"/>
          </p:cNvSpPr>
          <p:nvPr/>
        </p:nvSpPr>
        <p:spPr bwMode="auto">
          <a:xfrm>
            <a:off x="785786" y="380979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Oval 9"/>
          <p:cNvSpPr>
            <a:spLocks noChangeAspect="1" noChangeArrowheads="1"/>
          </p:cNvSpPr>
          <p:nvPr/>
        </p:nvSpPr>
        <p:spPr bwMode="auto">
          <a:xfrm>
            <a:off x="836617" y="431523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b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2</a:t>
            </a:r>
            <a:endParaRPr lang="en-AU" sz="2800" b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57356" y="609696"/>
            <a:ext cx="2571768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特  殊  矩  阵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428596" y="1499323"/>
            <a:ext cx="4572032" cy="1727644"/>
            <a:chOff x="1428728" y="1276617"/>
            <a:chExt cx="4572032" cy="1295733"/>
          </a:xfrm>
        </p:grpSpPr>
        <p:sp>
          <p:nvSpPr>
            <p:cNvPr id="10" name="TextBox 9"/>
            <p:cNvSpPr txBox="1"/>
            <p:nvPr/>
          </p:nvSpPr>
          <p:spPr>
            <a:xfrm>
              <a:off x="1428728" y="1785932"/>
              <a:ext cx="1428760" cy="336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特殊矩阵</a:t>
              </a:r>
              <a:endParaRPr lang="en-US" altLang="zh-CN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71802" y="1276617"/>
              <a:ext cx="1428760" cy="357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对称矩阵</a:t>
              </a:r>
              <a:endParaRPr lang="en-US" altLang="zh-CN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00364" y="1737506"/>
              <a:ext cx="3000396" cy="357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上（下）三角矩阵</a:t>
              </a:r>
              <a:endParaRPr lang="en-US" altLang="zh-CN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71802" y="2214560"/>
              <a:ext cx="1428760" cy="357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对角矩阵</a:t>
              </a:r>
              <a:endParaRPr lang="en-US" altLang="zh-CN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0" name="左大括号 19"/>
            <p:cNvSpPr/>
            <p:nvPr/>
          </p:nvSpPr>
          <p:spPr>
            <a:xfrm>
              <a:off x="2857488" y="1330834"/>
              <a:ext cx="214314" cy="1214447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857224" y="1071546"/>
            <a:ext cx="184731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42876" y="3884264"/>
            <a:ext cx="5572132" cy="104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都是方阵</a:t>
            </a:r>
            <a:endParaRPr lang="en-US" altLang="zh-CN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元素下标（</a:t>
            </a:r>
            <a:r>
              <a:rPr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）可以确定元素的位置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5214942" y="2666995"/>
            <a:ext cx="3500462" cy="2953572"/>
            <a:chOff x="5214942" y="2000246"/>
            <a:chExt cx="3500462" cy="2215179"/>
          </a:xfrm>
        </p:grpSpPr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643570" y="2500312"/>
              <a:ext cx="2714625" cy="1276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24" name="直接连接符 23"/>
            <p:cNvCxnSpPr/>
            <p:nvPr/>
          </p:nvCxnSpPr>
          <p:spPr>
            <a:xfrm>
              <a:off x="5543104" y="2457902"/>
              <a:ext cx="2928958" cy="1428760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214942" y="2000246"/>
              <a:ext cx="1500198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1800" i="1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18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=</a:t>
              </a:r>
              <a:r>
                <a:rPr lang="en-US" altLang="zh-CN" sz="1800" i="1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j</a:t>
              </a:r>
              <a:r>
                <a:rPr lang="zh-CN" altLang="en-US" sz="18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：主对角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143768" y="2000246"/>
              <a:ext cx="1571636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1800" i="1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18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&lt;</a:t>
              </a:r>
              <a:r>
                <a:rPr lang="en-US" altLang="zh-CN" sz="1800" i="1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j</a:t>
              </a:r>
              <a:r>
                <a:rPr lang="zh-CN" altLang="en-US" sz="18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：上三角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72198" y="3857634"/>
              <a:ext cx="1428760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1800" i="1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i&gt;j</a:t>
              </a:r>
              <a:r>
                <a:rPr lang="zh-CN" altLang="en-US" sz="18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：下三角</a:t>
              </a:r>
            </a:p>
          </p:txBody>
        </p:sp>
        <p:sp>
          <p:nvSpPr>
            <p:cNvPr id="28" name="左弧形箭头 27"/>
            <p:cNvSpPr/>
            <p:nvPr/>
          </p:nvSpPr>
          <p:spPr>
            <a:xfrm>
              <a:off x="5857884" y="3714758"/>
              <a:ext cx="214314" cy="357190"/>
            </a:xfrm>
            <a:prstGeom prst="curvedRigh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右弧形箭头 28"/>
            <p:cNvSpPr/>
            <p:nvPr/>
          </p:nvSpPr>
          <p:spPr>
            <a:xfrm rot="10800000">
              <a:off x="6929454" y="2214560"/>
              <a:ext cx="214314" cy="428628"/>
            </a:xfrm>
            <a:prstGeom prst="curvedLef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7</a:t>
            </a:fld>
            <a:r>
              <a:rPr lang="en-US" altLang="zh-CN"/>
              <a:t>/18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57224" y="1142984"/>
            <a:ext cx="7858180" cy="4770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  什么是</a:t>
            </a:r>
            <a:r>
              <a:rPr lang="zh-CN" altLang="en-US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特殊矩阵的压缩存储？为什么需要压缩存储？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1538" y="4857761"/>
            <a:ext cx="60722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特殊矩阵采用压缩存储的目的是节省存储空间</a:t>
            </a:r>
            <a:r>
              <a:rPr lang="en-US" altLang="zh-CN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.</a:t>
            </a:r>
          </a:p>
        </p:txBody>
      </p:sp>
      <p:grpSp>
        <p:nvGrpSpPr>
          <p:cNvPr id="2" name="组合 14"/>
          <p:cNvGrpSpPr/>
          <p:nvPr/>
        </p:nvGrpSpPr>
        <p:grpSpPr>
          <a:xfrm>
            <a:off x="1142976" y="2000240"/>
            <a:ext cx="5643602" cy="2476517"/>
            <a:chOff x="1500166" y="1785932"/>
            <a:chExt cx="5643602" cy="1857388"/>
          </a:xfrm>
        </p:grpSpPr>
        <p:sp>
          <p:nvSpPr>
            <p:cNvPr id="10" name="TextBox 9"/>
            <p:cNvSpPr txBox="1"/>
            <p:nvPr/>
          </p:nvSpPr>
          <p:spPr>
            <a:xfrm>
              <a:off x="1500166" y="1785932"/>
              <a:ext cx="1428760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压缩存储：</a:t>
              </a:r>
              <a:endPara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2" name="流程图: 磁盘 11"/>
            <p:cNvSpPr/>
            <p:nvPr/>
          </p:nvSpPr>
          <p:spPr>
            <a:xfrm>
              <a:off x="3857620" y="2714626"/>
              <a:ext cx="1571636" cy="928694"/>
            </a:xfrm>
            <a:prstGeom prst="flowChartMagneticDisk">
              <a:avLst/>
            </a:prstGeom>
            <a:ln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2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一维数组</a:t>
              </a:r>
              <a:r>
                <a:rPr lang="en-US" altLang="zh-CN" sz="2200" i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B</a:t>
              </a:r>
              <a:endParaRPr lang="zh-CN" altLang="en-US" sz="22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14612" y="2071684"/>
              <a:ext cx="4429156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提供二维数组的逻辑操作：</a:t>
              </a:r>
              <a:r>
                <a:rPr lang="en-US" altLang="zh-CN" sz="2200" i="1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en-US" altLang="zh-CN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[</a:t>
              </a:r>
              <a:r>
                <a:rPr lang="en-US" altLang="zh-CN" sz="2200" i="1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][</a:t>
              </a:r>
              <a:r>
                <a:rPr lang="en-US" altLang="zh-CN" sz="2200" i="1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j</a:t>
              </a:r>
              <a:r>
                <a:rPr lang="en-US" altLang="zh-CN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]</a:t>
              </a:r>
              <a:endPara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4" name="上下箭头 13"/>
            <p:cNvSpPr/>
            <p:nvPr/>
          </p:nvSpPr>
          <p:spPr>
            <a:xfrm>
              <a:off x="4572000" y="2500312"/>
              <a:ext cx="142876" cy="357190"/>
            </a:xfrm>
            <a:prstGeom prst="upDown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/>
            </a:p>
          </p:txBody>
        </p:sp>
      </p:grp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8</a:t>
            </a:fld>
            <a:r>
              <a:rPr lang="en-US" altLang="zh-CN"/>
              <a:t>/18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57224" y="666731"/>
            <a:ext cx="6715172" cy="4770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  </a:t>
            </a:r>
            <a:r>
              <a:rPr lang="zh-CN" altLang="en-US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特殊矩阵压缩存储后具有随机存取特性吗？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4348" y="1523987"/>
            <a:ext cx="7072362" cy="828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这里讨论的特殊矩阵</a:t>
            </a:r>
            <a:r>
              <a:rPr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都是二维的方阵，采用一维数组</a:t>
            </a:r>
            <a:r>
              <a:rPr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压缩存储：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14480" y="2762245"/>
            <a:ext cx="57150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][</a:t>
            </a:r>
            <a:r>
              <a:rPr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]    </a:t>
            </a:r>
            <a:r>
              <a:rPr lang="en-US" altLang="zh-CN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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    </a:t>
            </a:r>
            <a:r>
              <a:rPr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B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[</a:t>
            </a:r>
            <a:r>
              <a:rPr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k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]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k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 = </a:t>
            </a:r>
            <a:r>
              <a:rPr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f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(</a:t>
            </a:r>
            <a:r>
              <a:rPr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i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，</a:t>
            </a:r>
            <a:r>
              <a:rPr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j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)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f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函数的执行时间为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O(1)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所以，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压缩存储后具有随机存取特性。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9</a:t>
            </a:fld>
            <a:r>
              <a:rPr lang="en-US" altLang="zh-CN"/>
              <a:t>/18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rgbClr val="FF00FF"/>
          </a:solidFill>
          <a:tailEnd type="stealth" w="med" len="lg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8575">
          <a:solidFill>
            <a:srgbClr val="0000F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ts val="3000"/>
          </a:lnSpc>
          <a:spcBef>
            <a:spcPts val="0"/>
          </a:spcBef>
          <a:defRPr sz="2000" smtClean="0">
            <a:solidFill>
              <a:srgbClr val="0000FF"/>
            </a:solidFill>
            <a:ea typeface="楷体" pitchFamily="49" charset="-122"/>
            <a:cs typeface="Times New Roman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2619</TotalTime>
  <Words>1383</Words>
  <Application>Microsoft Office PowerPoint</Application>
  <PresentationFormat>全屏显示(4:3)</PresentationFormat>
  <Paragraphs>132</Paragraphs>
  <Slides>18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Arial Unicode MS</vt:lpstr>
      <vt:lpstr>黑体</vt:lpstr>
      <vt:lpstr>楷体</vt:lpstr>
      <vt:lpstr>楷体_GB2312</vt:lpstr>
      <vt:lpstr>隶书</vt:lpstr>
      <vt:lpstr>宋体</vt:lpstr>
      <vt:lpstr>微软雅黑</vt:lpstr>
      <vt:lpstr>Arial</vt:lpstr>
      <vt:lpstr>Calibri</vt:lpstr>
      <vt:lpstr>Times New Roman</vt:lpstr>
      <vt:lpstr>Traditional Arabic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姜 林</cp:lastModifiedBy>
  <cp:revision>1070</cp:revision>
  <dcterms:created xsi:type="dcterms:W3CDTF">2004-03-31T23:50:14Z</dcterms:created>
  <dcterms:modified xsi:type="dcterms:W3CDTF">2018-10-15T02:13:39Z</dcterms:modified>
</cp:coreProperties>
</file>