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7"/>
  </p:notesMasterIdLst>
  <p:sldIdLst>
    <p:sldId id="288" r:id="rId2"/>
    <p:sldId id="521" r:id="rId3"/>
    <p:sldId id="470" r:id="rId4"/>
    <p:sldId id="289" r:id="rId5"/>
    <p:sldId id="290" r:id="rId6"/>
    <p:sldId id="471" r:id="rId7"/>
    <p:sldId id="517" r:id="rId8"/>
    <p:sldId id="291" r:id="rId9"/>
    <p:sldId id="518" r:id="rId10"/>
    <p:sldId id="477" r:id="rId11"/>
    <p:sldId id="516" r:id="rId12"/>
    <p:sldId id="519" r:id="rId13"/>
    <p:sldId id="520" r:id="rId14"/>
    <p:sldId id="483" r:id="rId15"/>
    <p:sldId id="515" r:id="rId1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FF"/>
    <a:srgbClr val="CC00FF"/>
    <a:srgbClr val="663300"/>
    <a:srgbClr val="003300"/>
    <a:srgbClr val="0E0E1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5" autoAdjust="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600AE-DE73-4EBA-AC86-54B7FB9B6182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41C26-601B-46FD-93AA-DF8D1A6DC2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316E-E8B2-4952-991C-F99425CEE12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C8D9-C1C0-4FC2-85B5-29068AA8C0D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4759-6298-4900-86C1-B60A5531F14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863F-772B-40BF-85BA-A0B802DFE19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4515-2922-4322-824E-0DB0442BA6F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2CE9-8E60-4807-9C38-CB550249DA1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B668-467C-4FC7-A094-8342FE5BD44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8680-87F6-4AB0-9B7E-2AABAB78606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r>
              <a:rPr lang="en-US" altLang="zh-CN"/>
              <a:t>/15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7369" y="-12008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D92F-963B-4E9F-9AB6-B186923E7E0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C7AB-CBB2-49A8-97DD-CC8D83439D2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C2BD4-2D62-4262-8D0C-FD175DDBA2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838200" y="2285992"/>
            <a:ext cx="794864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设二叉树具有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个带权值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的叶结点，那么从根结点到各个叶结点的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路径长度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与相应结点权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值的乘积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的和，叫做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二叉树的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带权路径长度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       </a:t>
            </a:r>
            <a:endParaRPr kumimoji="1" lang="zh-CN" altLang="en-US" sz="2800" dirty="0"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3428992" y="4137036"/>
          <a:ext cx="1930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Equation" r:id="rId3" imgW="965160" imgH="431640" progId="">
                  <p:embed/>
                </p:oleObj>
              </mc:Choice>
              <mc:Fallback>
                <p:oleObj name="Equation" r:id="rId3" imgW="965160" imgH="43164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4137036"/>
                        <a:ext cx="19304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Text Box 6" descr="新闻纸"/>
          <p:cNvSpPr txBox="1">
            <a:spLocks noChangeArrowheads="1"/>
          </p:cNvSpPr>
          <p:nvPr/>
        </p:nvSpPr>
        <p:spPr bwMode="auto">
          <a:xfrm>
            <a:off x="611188" y="1409690"/>
            <a:ext cx="4321175" cy="519112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7.8.1   </a:t>
            </a:r>
            <a:r>
              <a:rPr kumimoji="1" lang="zh-CN" altLang="en-US" sz="28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哈夫曼树的定义</a:t>
            </a:r>
          </a:p>
        </p:txBody>
      </p:sp>
      <p:sp>
        <p:nvSpPr>
          <p:cNvPr id="6" name="Text Box 15" descr="信纸"/>
          <p:cNvSpPr txBox="1">
            <a:spLocks noChangeArrowheads="1"/>
          </p:cNvSpPr>
          <p:nvPr/>
        </p:nvSpPr>
        <p:spPr bwMode="auto">
          <a:xfrm>
            <a:off x="2571736" y="357166"/>
            <a:ext cx="4033838" cy="579437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7.8 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哈夫曼树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接连接符 56"/>
          <p:cNvCxnSpPr/>
          <p:nvPr/>
        </p:nvCxnSpPr>
        <p:spPr>
          <a:xfrm rot="5400000">
            <a:off x="6159505" y="2932113"/>
            <a:ext cx="773128" cy="48101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264209" idx="0"/>
          </p:cNvCxnSpPr>
          <p:nvPr/>
        </p:nvCxnSpPr>
        <p:spPr>
          <a:xfrm rot="5400000">
            <a:off x="6873900" y="3983053"/>
            <a:ext cx="549273" cy="41909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194" name="Oval 2"/>
          <p:cNvSpPr>
            <a:spLocks noChangeArrowheads="1"/>
          </p:cNvSpPr>
          <p:nvPr/>
        </p:nvSpPr>
        <p:spPr bwMode="auto">
          <a:xfrm>
            <a:off x="5359400" y="2390775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29</a:t>
            </a:r>
            <a:endParaRPr kumimoji="1" lang="en-US" altLang="zh-CN" sz="2000" b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4195" name="Oval 3"/>
          <p:cNvSpPr>
            <a:spLocks noChangeArrowheads="1"/>
          </p:cNvSpPr>
          <p:nvPr/>
        </p:nvSpPr>
        <p:spPr bwMode="auto">
          <a:xfrm>
            <a:off x="6034102" y="3500438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14</a:t>
            </a:r>
            <a:endParaRPr kumimoji="1" lang="en-US" altLang="zh-CN" sz="2000" b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4196" name="Oval 4"/>
          <p:cNvSpPr>
            <a:spLocks noChangeArrowheads="1"/>
          </p:cNvSpPr>
          <p:nvPr/>
        </p:nvSpPr>
        <p:spPr bwMode="auto">
          <a:xfrm>
            <a:off x="3630613" y="2395534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23</a:t>
            </a:r>
            <a:endParaRPr kumimoji="1" lang="en-US" altLang="zh-CN" sz="2000" b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4197" name="Oval 5"/>
          <p:cNvSpPr>
            <a:spLocks noChangeArrowheads="1"/>
          </p:cNvSpPr>
          <p:nvPr/>
        </p:nvSpPr>
        <p:spPr bwMode="auto">
          <a:xfrm>
            <a:off x="2838450" y="342900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</a:t>
            </a:r>
            <a:endParaRPr kumimoji="1" lang="en-US" altLang="zh-CN" sz="2000" b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4200" name="Text Box 8"/>
          <p:cNvSpPr txBox="1">
            <a:spLocks noChangeArrowheads="1"/>
          </p:cNvSpPr>
          <p:nvPr/>
        </p:nvSpPr>
        <p:spPr bwMode="auto">
          <a:xfrm>
            <a:off x="1662113" y="3429000"/>
            <a:ext cx="549275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  <a:endParaRPr kumimoji="1" lang="en-US" altLang="zh-CN" sz="2000" b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4201" name="Oval 9"/>
          <p:cNvSpPr>
            <a:spLocks noChangeArrowheads="1"/>
          </p:cNvSpPr>
          <p:nvPr/>
        </p:nvSpPr>
        <p:spPr bwMode="auto">
          <a:xfrm>
            <a:off x="1042988" y="4364038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endParaRPr kumimoji="1" lang="en-US" altLang="zh-CN" sz="2000" b="0" dirty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4202" name="Oval 10"/>
          <p:cNvSpPr>
            <a:spLocks noChangeArrowheads="1"/>
          </p:cNvSpPr>
          <p:nvPr/>
        </p:nvSpPr>
        <p:spPr bwMode="auto">
          <a:xfrm>
            <a:off x="2214546" y="4365625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endParaRPr kumimoji="1" lang="en-US" altLang="zh-CN" sz="2000" b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4205" name="Rectangle 13"/>
          <p:cNvSpPr>
            <a:spLocks noChangeArrowheads="1"/>
          </p:cNvSpPr>
          <p:nvPr/>
        </p:nvSpPr>
        <p:spPr bwMode="auto">
          <a:xfrm>
            <a:off x="2262188" y="2347913"/>
            <a:ext cx="576262" cy="36670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19</a:t>
            </a:r>
          </a:p>
        </p:txBody>
      </p:sp>
      <p:sp>
        <p:nvSpPr>
          <p:cNvPr id="264206" name="Text Box 14"/>
          <p:cNvSpPr txBox="1">
            <a:spLocks noChangeArrowheads="1"/>
          </p:cNvSpPr>
          <p:nvPr/>
        </p:nvSpPr>
        <p:spPr bwMode="auto">
          <a:xfrm>
            <a:off x="7150101" y="3530611"/>
            <a:ext cx="685800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15</a:t>
            </a:r>
            <a:endParaRPr kumimoji="1" lang="en-US" altLang="zh-CN" sz="2000" b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4209" name="Oval 17"/>
          <p:cNvSpPr>
            <a:spLocks noChangeArrowheads="1"/>
          </p:cNvSpPr>
          <p:nvPr/>
        </p:nvSpPr>
        <p:spPr bwMode="auto">
          <a:xfrm>
            <a:off x="6634189" y="4467236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</a:t>
            </a:r>
            <a:endParaRPr kumimoji="1" lang="en-US" altLang="zh-CN" sz="2000" b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4210" name="Oval 18"/>
          <p:cNvSpPr>
            <a:spLocks noChangeArrowheads="1"/>
          </p:cNvSpPr>
          <p:nvPr/>
        </p:nvSpPr>
        <p:spPr bwMode="auto">
          <a:xfrm>
            <a:off x="7748614" y="4467236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  <a:endParaRPr kumimoji="1" lang="en-US" altLang="zh-CN" sz="2000" b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4213" name="Rectangle 21"/>
          <p:cNvSpPr>
            <a:spLocks noChangeArrowheads="1"/>
          </p:cNvSpPr>
          <p:nvPr/>
        </p:nvSpPr>
        <p:spPr bwMode="auto">
          <a:xfrm>
            <a:off x="6657976" y="2362201"/>
            <a:ext cx="576263" cy="42385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29</a:t>
            </a:r>
          </a:p>
        </p:txBody>
      </p:sp>
      <p:sp>
        <p:nvSpPr>
          <p:cNvPr id="264216" name="Rectangle 24"/>
          <p:cNvSpPr>
            <a:spLocks noChangeArrowheads="1"/>
          </p:cNvSpPr>
          <p:nvPr/>
        </p:nvSpPr>
        <p:spPr bwMode="auto">
          <a:xfrm>
            <a:off x="2981325" y="1341438"/>
            <a:ext cx="576263" cy="4444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42</a:t>
            </a:r>
          </a:p>
        </p:txBody>
      </p:sp>
      <p:sp>
        <p:nvSpPr>
          <p:cNvPr id="264219" name="Rectangle 27"/>
          <p:cNvSpPr>
            <a:spLocks noChangeArrowheads="1"/>
          </p:cNvSpPr>
          <p:nvPr/>
        </p:nvSpPr>
        <p:spPr bwMode="auto">
          <a:xfrm>
            <a:off x="5938838" y="1282700"/>
            <a:ext cx="576262" cy="4317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58</a:t>
            </a:r>
          </a:p>
        </p:txBody>
      </p:sp>
      <p:sp>
        <p:nvSpPr>
          <p:cNvPr id="264222" name="Rectangle 30"/>
          <p:cNvSpPr>
            <a:spLocks noChangeArrowheads="1"/>
          </p:cNvSpPr>
          <p:nvPr/>
        </p:nvSpPr>
        <p:spPr bwMode="auto">
          <a:xfrm>
            <a:off x="4422779" y="546102"/>
            <a:ext cx="649287" cy="38256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100</a:t>
            </a:r>
          </a:p>
        </p:txBody>
      </p:sp>
      <p:sp>
        <p:nvSpPr>
          <p:cNvPr id="264236" name="Text Box 44"/>
          <p:cNvSpPr txBox="1">
            <a:spLocks noChangeArrowheads="1"/>
          </p:cNvSpPr>
          <p:nvPr/>
        </p:nvSpPr>
        <p:spPr bwMode="auto">
          <a:xfrm>
            <a:off x="1214414" y="5643578"/>
            <a:ext cx="7056438" cy="830997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>
                <a:ea typeface="黑体" pitchFamily="2" charset="-122"/>
                <a:cs typeface="Times New Roman" pitchFamily="18" charset="0"/>
              </a:rPr>
              <a:t>3:</a:t>
            </a:r>
            <a:r>
              <a:rPr lang="en-US" altLang="zh-CN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0000</a:t>
            </a:r>
            <a:r>
              <a:rPr lang="en-US" altLang="zh-CN">
                <a:ea typeface="黑体" pitchFamily="2" charset="-122"/>
                <a:cs typeface="Times New Roman" pitchFamily="18" charset="0"/>
              </a:rPr>
              <a:t>		5</a:t>
            </a:r>
            <a:r>
              <a:rPr lang="en-US" altLang="zh-CN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:0001</a:t>
            </a:r>
            <a:r>
              <a:rPr lang="en-US" altLang="zh-CN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		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11</a:t>
            </a:r>
            <a:r>
              <a:rPr lang="en-US" altLang="zh-CN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:001	</a:t>
            </a:r>
            <a:r>
              <a:rPr lang="en-US" altLang="zh-CN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	</a:t>
            </a:r>
            <a:r>
              <a:rPr lang="en-US" altLang="zh-CN">
                <a:ea typeface="黑体" pitchFamily="2" charset="-122"/>
                <a:cs typeface="Times New Roman" pitchFamily="18" charset="0"/>
              </a:rPr>
              <a:t>7</a:t>
            </a:r>
            <a:r>
              <a:rPr lang="en-US" altLang="zh-CN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:1000</a:t>
            </a:r>
          </a:p>
          <a:p>
            <a:pPr algn="l"/>
            <a:r>
              <a:rPr lang="en-US" altLang="zh-CN">
                <a:ea typeface="黑体" pitchFamily="2" charset="-122"/>
                <a:cs typeface="Times New Roman" pitchFamily="18" charset="0"/>
              </a:rPr>
              <a:t>8</a:t>
            </a:r>
            <a:r>
              <a:rPr lang="en-US" altLang="zh-CN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:1111		</a:t>
            </a:r>
            <a:r>
              <a:rPr lang="en-US" altLang="zh-CN">
                <a:ea typeface="黑体" pitchFamily="2" charset="-122"/>
                <a:cs typeface="Times New Roman" pitchFamily="18" charset="0"/>
              </a:rPr>
              <a:t>23</a:t>
            </a:r>
            <a:r>
              <a:rPr lang="en-US" altLang="zh-CN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:01      </a:t>
            </a:r>
            <a:r>
              <a:rPr lang="en-US" altLang="zh-CN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	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29</a:t>
            </a:r>
            <a:r>
              <a:rPr lang="en-US" altLang="zh-CN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:10     	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14</a:t>
            </a:r>
            <a:r>
              <a:rPr lang="en-US" altLang="zh-CN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:110</a:t>
            </a:r>
          </a:p>
        </p:txBody>
      </p:sp>
      <p:sp>
        <p:nvSpPr>
          <p:cNvPr id="264223" name="Text Box 31"/>
          <p:cNvSpPr txBox="1">
            <a:spLocks noChangeArrowheads="1"/>
          </p:cNvSpPr>
          <p:nvPr/>
        </p:nvSpPr>
        <p:spPr bwMode="auto">
          <a:xfrm>
            <a:off x="1201738" y="3840163"/>
            <a:ext cx="312906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0</a:t>
            </a:r>
          </a:p>
        </p:txBody>
      </p:sp>
      <p:sp>
        <p:nvSpPr>
          <p:cNvPr id="264224" name="Text Box 32"/>
          <p:cNvSpPr txBox="1">
            <a:spLocks noChangeArrowheads="1"/>
          </p:cNvSpPr>
          <p:nvPr/>
        </p:nvSpPr>
        <p:spPr bwMode="auto">
          <a:xfrm>
            <a:off x="2555875" y="1844675"/>
            <a:ext cx="312906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0</a:t>
            </a:r>
          </a:p>
        </p:txBody>
      </p:sp>
      <p:sp>
        <p:nvSpPr>
          <p:cNvPr id="264225" name="Text Box 33"/>
          <p:cNvSpPr txBox="1">
            <a:spLocks noChangeArrowheads="1"/>
          </p:cNvSpPr>
          <p:nvPr/>
        </p:nvSpPr>
        <p:spPr bwMode="auto">
          <a:xfrm>
            <a:off x="5508625" y="1773238"/>
            <a:ext cx="312906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0</a:t>
            </a:r>
          </a:p>
        </p:txBody>
      </p:sp>
      <p:sp>
        <p:nvSpPr>
          <p:cNvPr id="264226" name="Text Box 34"/>
          <p:cNvSpPr txBox="1">
            <a:spLocks noChangeArrowheads="1"/>
          </p:cNvSpPr>
          <p:nvPr/>
        </p:nvSpPr>
        <p:spPr bwMode="auto">
          <a:xfrm>
            <a:off x="3635375" y="692150"/>
            <a:ext cx="312906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0</a:t>
            </a:r>
          </a:p>
        </p:txBody>
      </p:sp>
      <p:sp>
        <p:nvSpPr>
          <p:cNvPr id="264227" name="Text Box 35"/>
          <p:cNvSpPr txBox="1">
            <a:spLocks noChangeArrowheads="1"/>
          </p:cNvSpPr>
          <p:nvPr/>
        </p:nvSpPr>
        <p:spPr bwMode="auto">
          <a:xfrm>
            <a:off x="2973210" y="2852738"/>
            <a:ext cx="312906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264228" name="Text Box 36"/>
          <p:cNvSpPr txBox="1">
            <a:spLocks noChangeArrowheads="1"/>
          </p:cNvSpPr>
          <p:nvPr/>
        </p:nvSpPr>
        <p:spPr bwMode="auto">
          <a:xfrm>
            <a:off x="6227764" y="2852738"/>
            <a:ext cx="312906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0</a:t>
            </a:r>
          </a:p>
        </p:txBody>
      </p:sp>
      <p:sp>
        <p:nvSpPr>
          <p:cNvPr id="264229" name="Text Box 37"/>
          <p:cNvSpPr txBox="1">
            <a:spLocks noChangeArrowheads="1"/>
          </p:cNvSpPr>
          <p:nvPr/>
        </p:nvSpPr>
        <p:spPr bwMode="auto">
          <a:xfrm>
            <a:off x="6731001" y="3992574"/>
            <a:ext cx="288925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0</a:t>
            </a:r>
          </a:p>
        </p:txBody>
      </p:sp>
      <p:sp>
        <p:nvSpPr>
          <p:cNvPr id="264230" name="Text Box 38"/>
          <p:cNvSpPr txBox="1">
            <a:spLocks noChangeArrowheads="1"/>
          </p:cNvSpPr>
          <p:nvPr/>
        </p:nvSpPr>
        <p:spPr bwMode="auto">
          <a:xfrm>
            <a:off x="2268538" y="3860800"/>
            <a:ext cx="312906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264231" name="Text Box 39"/>
          <p:cNvSpPr txBox="1">
            <a:spLocks noChangeArrowheads="1"/>
          </p:cNvSpPr>
          <p:nvPr/>
        </p:nvSpPr>
        <p:spPr bwMode="auto">
          <a:xfrm>
            <a:off x="1835150" y="2852738"/>
            <a:ext cx="312906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0</a:t>
            </a:r>
          </a:p>
        </p:txBody>
      </p:sp>
      <p:sp>
        <p:nvSpPr>
          <p:cNvPr id="264232" name="Text Box 40"/>
          <p:cNvSpPr txBox="1">
            <a:spLocks noChangeArrowheads="1"/>
          </p:cNvSpPr>
          <p:nvPr/>
        </p:nvSpPr>
        <p:spPr bwMode="auto">
          <a:xfrm>
            <a:off x="6687986" y="1773238"/>
            <a:ext cx="312906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264233" name="Text Box 41"/>
          <p:cNvSpPr txBox="1">
            <a:spLocks noChangeArrowheads="1"/>
          </p:cNvSpPr>
          <p:nvPr/>
        </p:nvSpPr>
        <p:spPr bwMode="auto">
          <a:xfrm>
            <a:off x="3687590" y="1844675"/>
            <a:ext cx="312906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264234" name="Text Box 42"/>
          <p:cNvSpPr txBox="1">
            <a:spLocks noChangeArrowheads="1"/>
          </p:cNvSpPr>
          <p:nvPr/>
        </p:nvSpPr>
        <p:spPr bwMode="auto">
          <a:xfrm>
            <a:off x="7307264" y="2779713"/>
            <a:ext cx="312906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264235" name="Text Box 43"/>
          <p:cNvSpPr txBox="1">
            <a:spLocks noChangeArrowheads="1"/>
          </p:cNvSpPr>
          <p:nvPr/>
        </p:nvSpPr>
        <p:spPr bwMode="auto">
          <a:xfrm>
            <a:off x="7956551" y="3992574"/>
            <a:ext cx="287338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264237" name="Text Box 45"/>
          <p:cNvSpPr txBox="1">
            <a:spLocks noChangeArrowheads="1"/>
          </p:cNvSpPr>
          <p:nvPr/>
        </p:nvSpPr>
        <p:spPr bwMode="auto">
          <a:xfrm>
            <a:off x="5435600" y="692150"/>
            <a:ext cx="312906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264238" name="Text Box 46"/>
          <p:cNvSpPr txBox="1">
            <a:spLocks noChangeArrowheads="1"/>
          </p:cNvSpPr>
          <p:nvPr/>
        </p:nvSpPr>
        <p:spPr bwMode="auto">
          <a:xfrm>
            <a:off x="395288" y="333375"/>
            <a:ext cx="2520950" cy="830997"/>
          </a:xfrm>
          <a:prstGeom prst="rect">
            <a:avLst/>
          </a:prstGeom>
          <a:solidFill>
            <a:srgbClr val="CC00FF"/>
          </a:solidFill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产生哈夫曼编码示例的演示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8" name="直接连接符 47"/>
          <p:cNvCxnSpPr>
            <a:endCxn id="264201" idx="0"/>
          </p:cNvCxnSpPr>
          <p:nvPr/>
        </p:nvCxnSpPr>
        <p:spPr>
          <a:xfrm rot="5400000">
            <a:off x="1313648" y="3891768"/>
            <a:ext cx="506410" cy="4381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264202" idx="0"/>
          </p:cNvCxnSpPr>
          <p:nvPr/>
        </p:nvCxnSpPr>
        <p:spPr>
          <a:xfrm rot="16200000" flipH="1">
            <a:off x="2041510" y="3887788"/>
            <a:ext cx="507997" cy="44767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endCxn id="264210" idx="0"/>
          </p:cNvCxnSpPr>
          <p:nvPr/>
        </p:nvCxnSpPr>
        <p:spPr>
          <a:xfrm rot="16200000" flipH="1">
            <a:off x="7573988" y="3987809"/>
            <a:ext cx="549273" cy="40958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264206" idx="0"/>
          </p:cNvCxnSpPr>
          <p:nvPr/>
        </p:nvCxnSpPr>
        <p:spPr>
          <a:xfrm rot="16200000" flipH="1">
            <a:off x="6910391" y="2948000"/>
            <a:ext cx="744551" cy="42066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endCxn id="264194" idx="0"/>
          </p:cNvCxnSpPr>
          <p:nvPr/>
        </p:nvCxnSpPr>
        <p:spPr>
          <a:xfrm rot="5400000">
            <a:off x="5530057" y="1848633"/>
            <a:ext cx="676285" cy="40799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264213" idx="0"/>
          </p:cNvCxnSpPr>
          <p:nvPr/>
        </p:nvCxnSpPr>
        <p:spPr>
          <a:xfrm rot="16200000" flipH="1">
            <a:off x="6328173" y="1744265"/>
            <a:ext cx="647713" cy="58815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264200" idx="0"/>
          </p:cNvCxnSpPr>
          <p:nvPr/>
        </p:nvCxnSpPr>
        <p:spPr>
          <a:xfrm rot="5400000">
            <a:off x="1825616" y="2825756"/>
            <a:ext cx="714380" cy="49210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264197" idx="0"/>
          </p:cNvCxnSpPr>
          <p:nvPr/>
        </p:nvCxnSpPr>
        <p:spPr>
          <a:xfrm rot="16200000" flipH="1">
            <a:off x="2571741" y="2857491"/>
            <a:ext cx="714380" cy="42863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rot="5400000">
            <a:off x="2643174" y="1857364"/>
            <a:ext cx="571504" cy="42862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endCxn id="264196" idx="0"/>
          </p:cNvCxnSpPr>
          <p:nvPr/>
        </p:nvCxnSpPr>
        <p:spPr>
          <a:xfrm rot="16200000" flipH="1">
            <a:off x="3377400" y="1837521"/>
            <a:ext cx="609606" cy="50641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0800000" flipV="1">
            <a:off x="3500430" y="928670"/>
            <a:ext cx="1000132" cy="42862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000628" y="928670"/>
            <a:ext cx="954094" cy="3698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357290" y="5143512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</a:t>
            </a:r>
            <a:r>
              <a:rPr lang="zh-CN" altLang="en-US"/>
              <a:t>：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785918" y="5194312"/>
            <a:ext cx="5000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214546" y="5194312"/>
            <a:ext cx="5000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571736" y="5194312"/>
            <a:ext cx="5000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000364" y="5194312"/>
            <a:ext cx="5000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10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642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642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2642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2642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642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642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642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642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264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264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2" grpId="0" animBg="1"/>
      <p:bldP spid="264236" grpId="0"/>
      <p:bldP spid="264223" grpId="0"/>
      <p:bldP spid="264224" grpId="0"/>
      <p:bldP spid="264224" grpId="1"/>
      <p:bldP spid="264225" grpId="0"/>
      <p:bldP spid="264226" grpId="0"/>
      <p:bldP spid="264226" grpId="1"/>
      <p:bldP spid="264227" grpId="0"/>
      <p:bldP spid="264228" grpId="0"/>
      <p:bldP spid="264229" grpId="0"/>
      <p:bldP spid="264230" grpId="0"/>
      <p:bldP spid="264230" grpId="1"/>
      <p:bldP spid="264231" grpId="0"/>
      <p:bldP spid="264231" grpId="1"/>
      <p:bldP spid="264232" grpId="0"/>
      <p:bldP spid="264233" grpId="0"/>
      <p:bldP spid="264234" grpId="0"/>
      <p:bldP spid="264235" grpId="0"/>
      <p:bldP spid="264237" grpId="0"/>
      <p:bldP spid="88" grpId="0"/>
      <p:bldP spid="89" grpId="0"/>
      <p:bldP spid="90" grpId="0"/>
      <p:bldP spid="91" grpId="0"/>
      <p:bldP spid="9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468313" y="476250"/>
            <a:ext cx="8207375" cy="96436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ts val="3400"/>
              </a:lnSpc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在一组字符的哈夫曼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编码中，不可能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出现一个字符的哈夫曼编码是另一个字符哈夫曼编码的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前缀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755650" y="1557338"/>
            <a:ext cx="7920038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例如，有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个字符的编码如下：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00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01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endParaRPr lang="en-US" altLang="zh-CN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这是哈夫曼编码吗？</a:t>
            </a:r>
          </a:p>
        </p:txBody>
      </p:sp>
      <p:sp>
        <p:nvSpPr>
          <p:cNvPr id="378886" name="Text Box 6"/>
          <p:cNvSpPr txBox="1">
            <a:spLocks noChangeArrowheads="1"/>
          </p:cNvSpPr>
          <p:nvPr/>
        </p:nvSpPr>
        <p:spPr bwMode="auto">
          <a:xfrm>
            <a:off x="2916238" y="3284538"/>
            <a:ext cx="1079500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dirty="0">
                <a:solidFill>
                  <a:srgbClr val="FF0000"/>
                </a:solidFill>
              </a:rPr>
              <a:t>×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857224" y="3929066"/>
            <a:ext cx="4572032" cy="1176045"/>
            <a:chOff x="857224" y="3929066"/>
            <a:chExt cx="4572032" cy="1176045"/>
          </a:xfrm>
        </p:grpSpPr>
        <p:sp>
          <p:nvSpPr>
            <p:cNvPr id="5" name="TextBox 4"/>
            <p:cNvSpPr txBox="1"/>
            <p:nvPr/>
          </p:nvSpPr>
          <p:spPr>
            <a:xfrm>
              <a:off x="857224" y="4643446"/>
              <a:ext cx="4572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ea typeface="楷体" pitchFamily="49" charset="-122"/>
                  <a:cs typeface="Times New Roman" pitchFamily="18" charset="0"/>
                </a:rPr>
                <a:t>哈夫曼编码也称为</a:t>
              </a:r>
              <a:r>
                <a:rPr lang="zh-CN" altLang="en-US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前缀编码</a:t>
              </a:r>
              <a:r>
                <a:rPr lang="zh-CN" altLang="en-US">
                  <a:ea typeface="楷体" pitchFamily="49" charset="-122"/>
                  <a:cs typeface="Times New Roman" pitchFamily="18" charset="0"/>
                </a:rPr>
                <a:t>。</a:t>
              </a:r>
              <a:endParaRPr lang="zh-CN" altLang="en-US"/>
            </a:p>
          </p:txBody>
        </p:sp>
        <p:sp>
          <p:nvSpPr>
            <p:cNvPr id="6" name="下箭头 5"/>
            <p:cNvSpPr/>
            <p:nvPr/>
          </p:nvSpPr>
          <p:spPr>
            <a:xfrm>
              <a:off x="2571736" y="3929066"/>
              <a:ext cx="285752" cy="571504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11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5" grpId="0"/>
      <p:bldP spid="37888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642918"/>
            <a:ext cx="814393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个字符有如下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种编码方案，不是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前缀编码的是</a:t>
            </a:r>
            <a:r>
              <a:rPr lang="zh-CN" altLang="en-US" u="sng" dirty="0"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dirty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	A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01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0000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0001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001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1</a:t>
            </a:r>
            <a:endParaRPr lang="en-US" altLang="zh-CN" dirty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	B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011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000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001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010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1</a:t>
            </a:r>
            <a:endParaRPr lang="en-US" altLang="zh-CN" dirty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	C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000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001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010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011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100</a:t>
            </a:r>
            <a:endParaRPr lang="en-US" altLang="zh-CN" dirty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	D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100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110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1110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110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0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57290" y="4357694"/>
            <a:ext cx="51847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说明：本题为</a:t>
            </a:r>
            <a:r>
              <a:rPr lang="en-US" altLang="zh-CN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2014</a:t>
            </a:r>
            <a:r>
              <a:rPr lang="zh-CN" altLang="en-US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年全国考研题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12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71480"/>
            <a:ext cx="807249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对</a:t>
            </a:r>
            <a:r>
              <a:rPr lang="en-US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≥</a:t>
            </a:r>
            <a:r>
              <a:rPr lang="en-US" dirty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）个权值均不同的字符构成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哈夫曼树，关于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该树的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叙述中，错误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的是</a:t>
            </a:r>
            <a:r>
              <a:rPr lang="en-US" u="sng" dirty="0">
                <a:ea typeface="楷体" pitchFamily="49" charset="-122"/>
                <a:cs typeface="Times New Roman" pitchFamily="18" charset="0"/>
              </a:rPr>
              <a:t>        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214414" y="4572008"/>
            <a:ext cx="51847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说明：本题为</a:t>
            </a:r>
            <a:r>
              <a:rPr lang="en-US" altLang="zh-CN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2010</a:t>
            </a:r>
            <a:r>
              <a:rPr lang="zh-CN" altLang="en-US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年全国考研题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414" y="1785926"/>
            <a:ext cx="707236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该树一定是一棵完全二叉树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该树中一定没有度为</a:t>
            </a:r>
            <a:r>
              <a:rPr lang="en-US" sz="220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的结点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树中两个权值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最小的结点一定是兄弟结点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树中任一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非叶子结点的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权值一定不小于下一层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任一结点的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权值</a:t>
            </a:r>
            <a:endParaRPr lang="zh-CN" altLang="en-US" sz="2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13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40" name="Text Box 4"/>
          <p:cNvSpPr txBox="1">
            <a:spLocks noChangeArrowheads="1"/>
          </p:cNvSpPr>
          <p:nvPr/>
        </p:nvSpPr>
        <p:spPr bwMode="auto">
          <a:xfrm>
            <a:off x="1142976" y="357166"/>
            <a:ext cx="5929354" cy="11777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08000" bIns="144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>
                <a:latin typeface="楷体" pitchFamily="49" charset="-122"/>
                <a:ea typeface="楷体" pitchFamily="49" charset="-122"/>
                <a:cs typeface="Times New Roman" pitchFamily="18" charset="0"/>
              </a:rPr>
              <a:t>　  </a:t>
            </a:r>
            <a:r>
              <a:rPr lang="zh-CN" altLang="en-US">
                <a:solidFill>
                  <a:srgbClr val="3333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哈夫曼</a:t>
            </a:r>
            <a:r>
              <a:rPr lang="zh-CN" altLang="en-US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编码用什么用途？</a:t>
            </a:r>
          </a:p>
        </p:txBody>
      </p:sp>
      <p:pic>
        <p:nvPicPr>
          <p:cNvPr id="270342" name="Picture 6" descr="u=51085328,360066607&amp;fm=21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857364"/>
            <a:ext cx="5111750" cy="2555875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14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15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000364" y="642918"/>
            <a:ext cx="2643206" cy="2428892"/>
            <a:chOff x="3000364" y="642918"/>
            <a:chExt cx="2643206" cy="2428892"/>
          </a:xfrm>
        </p:grpSpPr>
        <p:sp>
          <p:nvSpPr>
            <p:cNvPr id="7" name="椭圆 6"/>
            <p:cNvSpPr/>
            <p:nvPr/>
          </p:nvSpPr>
          <p:spPr>
            <a:xfrm>
              <a:off x="4357686" y="642918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643306" y="1571612"/>
              <a:ext cx="500066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143504" y="1571612"/>
              <a:ext cx="500066" cy="5000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000364" y="2571744"/>
              <a:ext cx="500066" cy="5000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214810" y="2571744"/>
              <a:ext cx="500066" cy="50006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直接连接符 12"/>
            <p:cNvCxnSpPr>
              <a:stCxn id="7" idx="3"/>
              <a:endCxn id="8" idx="0"/>
            </p:cNvCxnSpPr>
            <p:nvPr/>
          </p:nvCxnSpPr>
          <p:spPr>
            <a:xfrm rot="5400000">
              <a:off x="3911199" y="1051891"/>
              <a:ext cx="501861" cy="53758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5"/>
              <a:endCxn id="9" idx="0"/>
            </p:cNvCxnSpPr>
            <p:nvPr/>
          </p:nvCxnSpPr>
          <p:spPr>
            <a:xfrm rot="16200000" flipH="1">
              <a:off x="4838098" y="1016172"/>
              <a:ext cx="501861" cy="60901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8" idx="3"/>
              <a:endCxn id="10" idx="0"/>
            </p:cNvCxnSpPr>
            <p:nvPr/>
          </p:nvCxnSpPr>
          <p:spPr>
            <a:xfrm rot="5400000">
              <a:off x="3196819" y="2052023"/>
              <a:ext cx="573299" cy="46614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8" idx="5"/>
              <a:endCxn id="11" idx="0"/>
            </p:cNvCxnSpPr>
            <p:nvPr/>
          </p:nvCxnSpPr>
          <p:spPr>
            <a:xfrm rot="16200000" flipH="1">
              <a:off x="3980842" y="2087742"/>
              <a:ext cx="573299" cy="39470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</a:t>
            </a:fld>
            <a:r>
              <a:rPr lang="en-US" altLang="zh-CN"/>
              <a:t>/15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28662" y="714356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>
                <a:ea typeface="楷体" pitchFamily="49" charset="-122"/>
                <a:cs typeface="Times New Roman" pitchFamily="18" charset="0"/>
              </a:rPr>
              <a:t>WPL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的计算：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2357422" y="2143116"/>
            <a:ext cx="4429156" cy="1928826"/>
            <a:chOff x="2357422" y="2143116"/>
            <a:chExt cx="4429156" cy="1928826"/>
          </a:xfrm>
        </p:grpSpPr>
        <p:sp>
          <p:nvSpPr>
            <p:cNvPr id="20" name="TextBox 19"/>
            <p:cNvSpPr txBox="1"/>
            <p:nvPr/>
          </p:nvSpPr>
          <p:spPr>
            <a:xfrm>
              <a:off x="2357422" y="3610277"/>
              <a:ext cx="4429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WPL </a:t>
              </a:r>
              <a:r>
                <a:rPr lang="en-US" altLang="zh-CN"/>
                <a:t>= (2+3)×2 + 1×1=11</a:t>
              </a:r>
              <a:endParaRPr lang="zh-CN" altLang="en-US"/>
            </a:p>
          </p:txBody>
        </p:sp>
        <p:cxnSp>
          <p:nvCxnSpPr>
            <p:cNvPr id="22" name="直接箭头连接符 21"/>
            <p:cNvCxnSpPr/>
            <p:nvPr/>
          </p:nvCxnSpPr>
          <p:spPr>
            <a:xfrm rot="16200000" flipV="1">
              <a:off x="3357554" y="3214686"/>
              <a:ext cx="571504" cy="42862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rot="5400000" flipH="1" flipV="1">
              <a:off x="4071934" y="3357562"/>
              <a:ext cx="571504" cy="14287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rot="5400000" flipH="1" flipV="1">
              <a:off x="4572000" y="2857496"/>
              <a:ext cx="1571636" cy="14287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3" name="Freeform 43"/>
          <p:cNvSpPr>
            <a:spLocks/>
          </p:cNvSpPr>
          <p:nvPr/>
        </p:nvSpPr>
        <p:spPr bwMode="auto">
          <a:xfrm>
            <a:off x="6248400" y="2400300"/>
            <a:ext cx="393700" cy="368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8" y="232"/>
              </a:cxn>
            </a:cxnLst>
            <a:rect l="0" t="0" r="r" b="b"/>
            <a:pathLst>
              <a:path w="248" h="232">
                <a:moveTo>
                  <a:pt x="0" y="0"/>
                </a:moveTo>
                <a:lnTo>
                  <a:pt x="248" y="232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24" name="Freeform 24"/>
          <p:cNvSpPr>
            <a:spLocks/>
          </p:cNvSpPr>
          <p:nvPr/>
        </p:nvSpPr>
        <p:spPr bwMode="auto">
          <a:xfrm>
            <a:off x="901700" y="1866900"/>
            <a:ext cx="317500" cy="419100"/>
          </a:xfrm>
          <a:custGeom>
            <a:avLst/>
            <a:gdLst/>
            <a:ahLst/>
            <a:cxnLst>
              <a:cxn ang="0">
                <a:pos x="200" y="0"/>
              </a:cxn>
              <a:cxn ang="0">
                <a:pos x="0" y="264"/>
              </a:cxn>
            </a:cxnLst>
            <a:rect l="0" t="0" r="r" b="b"/>
            <a:pathLst>
              <a:path w="200" h="264">
                <a:moveTo>
                  <a:pt x="200" y="0"/>
                </a:moveTo>
                <a:lnTo>
                  <a:pt x="0" y="264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41" name="Freeform 41"/>
          <p:cNvSpPr>
            <a:spLocks/>
          </p:cNvSpPr>
          <p:nvPr/>
        </p:nvSpPr>
        <p:spPr bwMode="auto">
          <a:xfrm>
            <a:off x="4838700" y="3103563"/>
            <a:ext cx="346075" cy="401637"/>
          </a:xfrm>
          <a:custGeom>
            <a:avLst/>
            <a:gdLst/>
            <a:ahLst/>
            <a:cxnLst>
              <a:cxn ang="0">
                <a:pos x="218" y="0"/>
              </a:cxn>
              <a:cxn ang="0">
                <a:pos x="0" y="253"/>
              </a:cxn>
            </a:cxnLst>
            <a:rect l="0" t="0" r="r" b="b"/>
            <a:pathLst>
              <a:path w="218" h="253">
                <a:moveTo>
                  <a:pt x="218" y="0"/>
                </a:moveTo>
                <a:lnTo>
                  <a:pt x="0" y="253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38" name="Freeform 38"/>
          <p:cNvSpPr>
            <a:spLocks/>
          </p:cNvSpPr>
          <p:nvPr/>
        </p:nvSpPr>
        <p:spPr bwMode="auto">
          <a:xfrm>
            <a:off x="7048500" y="1122363"/>
            <a:ext cx="536575" cy="350837"/>
          </a:xfrm>
          <a:custGeom>
            <a:avLst/>
            <a:gdLst/>
            <a:ahLst/>
            <a:cxnLst>
              <a:cxn ang="0">
                <a:pos x="338" y="0"/>
              </a:cxn>
              <a:cxn ang="0">
                <a:pos x="0" y="221"/>
              </a:cxn>
            </a:cxnLst>
            <a:rect l="0" t="0" r="r" b="b"/>
            <a:pathLst>
              <a:path w="338" h="221">
                <a:moveTo>
                  <a:pt x="338" y="0"/>
                </a:moveTo>
                <a:lnTo>
                  <a:pt x="0" y="221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39" name="Freeform 39"/>
          <p:cNvSpPr>
            <a:spLocks/>
          </p:cNvSpPr>
          <p:nvPr/>
        </p:nvSpPr>
        <p:spPr bwMode="auto">
          <a:xfrm>
            <a:off x="7127875" y="1731963"/>
            <a:ext cx="5175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6" y="245"/>
              </a:cxn>
            </a:cxnLst>
            <a:rect l="0" t="0" r="r" b="b"/>
            <a:pathLst>
              <a:path w="326" h="245">
                <a:moveTo>
                  <a:pt x="0" y="0"/>
                </a:moveTo>
                <a:lnTo>
                  <a:pt x="326" y="245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40" name="Freeform 40"/>
          <p:cNvSpPr>
            <a:spLocks/>
          </p:cNvSpPr>
          <p:nvPr/>
        </p:nvSpPr>
        <p:spPr bwMode="auto">
          <a:xfrm>
            <a:off x="6235700" y="1731963"/>
            <a:ext cx="434975" cy="350837"/>
          </a:xfrm>
          <a:custGeom>
            <a:avLst/>
            <a:gdLst/>
            <a:ahLst/>
            <a:cxnLst>
              <a:cxn ang="0">
                <a:pos x="274" y="0"/>
              </a:cxn>
              <a:cxn ang="0">
                <a:pos x="0" y="221"/>
              </a:cxn>
            </a:cxnLst>
            <a:rect l="0" t="0" r="r" b="b"/>
            <a:pathLst>
              <a:path w="274" h="221">
                <a:moveTo>
                  <a:pt x="274" y="0"/>
                </a:moveTo>
                <a:lnTo>
                  <a:pt x="0" y="221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42" name="Freeform 42"/>
          <p:cNvSpPr>
            <a:spLocks/>
          </p:cNvSpPr>
          <p:nvPr/>
        </p:nvSpPr>
        <p:spPr bwMode="auto">
          <a:xfrm>
            <a:off x="5588000" y="3060700"/>
            <a:ext cx="396875" cy="423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0" y="267"/>
              </a:cxn>
            </a:cxnLst>
            <a:rect l="0" t="0" r="r" b="b"/>
            <a:pathLst>
              <a:path w="250" h="267">
                <a:moveTo>
                  <a:pt x="0" y="0"/>
                </a:moveTo>
                <a:lnTo>
                  <a:pt x="250" y="267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44" name="Freeform 44"/>
          <p:cNvSpPr>
            <a:spLocks/>
          </p:cNvSpPr>
          <p:nvPr/>
        </p:nvSpPr>
        <p:spPr bwMode="auto">
          <a:xfrm>
            <a:off x="5511800" y="2400300"/>
            <a:ext cx="381000" cy="342900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0" y="216"/>
              </a:cxn>
            </a:cxnLst>
            <a:rect l="0" t="0" r="r" b="b"/>
            <a:pathLst>
              <a:path w="240" h="216">
                <a:moveTo>
                  <a:pt x="240" y="0"/>
                </a:moveTo>
                <a:lnTo>
                  <a:pt x="0" y="216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37" name="Freeform 37"/>
          <p:cNvSpPr>
            <a:spLocks/>
          </p:cNvSpPr>
          <p:nvPr/>
        </p:nvSpPr>
        <p:spPr bwMode="auto">
          <a:xfrm>
            <a:off x="8042275" y="1122363"/>
            <a:ext cx="555625" cy="363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0" y="229"/>
              </a:cxn>
            </a:cxnLst>
            <a:rect l="0" t="0" r="r" b="b"/>
            <a:pathLst>
              <a:path w="350" h="229">
                <a:moveTo>
                  <a:pt x="0" y="0"/>
                </a:moveTo>
                <a:lnTo>
                  <a:pt x="350" y="229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18" name="Freeform 18"/>
          <p:cNvSpPr>
            <a:spLocks/>
          </p:cNvSpPr>
          <p:nvPr/>
        </p:nvSpPr>
        <p:spPr bwMode="auto">
          <a:xfrm>
            <a:off x="1549400" y="1122363"/>
            <a:ext cx="549275" cy="427037"/>
          </a:xfrm>
          <a:custGeom>
            <a:avLst/>
            <a:gdLst/>
            <a:ahLst/>
            <a:cxnLst>
              <a:cxn ang="0">
                <a:pos x="346" y="0"/>
              </a:cxn>
              <a:cxn ang="0">
                <a:pos x="0" y="269"/>
              </a:cxn>
            </a:cxnLst>
            <a:rect l="0" t="0" r="r" b="b"/>
            <a:pathLst>
              <a:path w="346" h="269">
                <a:moveTo>
                  <a:pt x="346" y="0"/>
                </a:moveTo>
                <a:lnTo>
                  <a:pt x="0" y="269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19" name="Freeform 19"/>
          <p:cNvSpPr>
            <a:spLocks/>
          </p:cNvSpPr>
          <p:nvPr/>
        </p:nvSpPr>
        <p:spPr bwMode="auto">
          <a:xfrm>
            <a:off x="2555875" y="1122363"/>
            <a:ext cx="555625" cy="4270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0" y="269"/>
              </a:cxn>
            </a:cxnLst>
            <a:rect l="0" t="0" r="r" b="b"/>
            <a:pathLst>
              <a:path w="350" h="269">
                <a:moveTo>
                  <a:pt x="0" y="0"/>
                </a:moveTo>
                <a:lnTo>
                  <a:pt x="350" y="269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20" name="Freeform 20"/>
          <p:cNvSpPr>
            <a:spLocks/>
          </p:cNvSpPr>
          <p:nvPr/>
        </p:nvSpPr>
        <p:spPr bwMode="auto">
          <a:xfrm>
            <a:off x="2708275" y="1854200"/>
            <a:ext cx="339725" cy="411163"/>
          </a:xfrm>
          <a:custGeom>
            <a:avLst/>
            <a:gdLst/>
            <a:ahLst/>
            <a:cxnLst>
              <a:cxn ang="0">
                <a:pos x="214" y="0"/>
              </a:cxn>
              <a:cxn ang="0">
                <a:pos x="0" y="259"/>
              </a:cxn>
            </a:cxnLst>
            <a:rect l="0" t="0" r="r" b="b"/>
            <a:pathLst>
              <a:path w="214" h="259">
                <a:moveTo>
                  <a:pt x="214" y="0"/>
                </a:moveTo>
                <a:lnTo>
                  <a:pt x="0" y="259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21" name="Freeform 21"/>
          <p:cNvSpPr>
            <a:spLocks/>
          </p:cNvSpPr>
          <p:nvPr/>
        </p:nvSpPr>
        <p:spPr bwMode="auto">
          <a:xfrm>
            <a:off x="3441700" y="1828800"/>
            <a:ext cx="409575" cy="436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8" y="275"/>
              </a:cxn>
            </a:cxnLst>
            <a:rect l="0" t="0" r="r" b="b"/>
            <a:pathLst>
              <a:path w="258" h="275">
                <a:moveTo>
                  <a:pt x="0" y="0"/>
                </a:moveTo>
                <a:lnTo>
                  <a:pt x="258" y="275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23" name="Freeform 23"/>
          <p:cNvSpPr>
            <a:spLocks/>
          </p:cNvSpPr>
          <p:nvPr/>
        </p:nvSpPr>
        <p:spPr bwMode="auto">
          <a:xfrm>
            <a:off x="2895600" y="2679700"/>
            <a:ext cx="269875" cy="423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0" y="267"/>
              </a:cxn>
            </a:cxnLst>
            <a:rect l="0" t="0" r="r" b="b"/>
            <a:pathLst>
              <a:path w="170" h="267">
                <a:moveTo>
                  <a:pt x="0" y="0"/>
                </a:moveTo>
                <a:lnTo>
                  <a:pt x="170" y="267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25" name="Freeform 25"/>
          <p:cNvSpPr>
            <a:spLocks/>
          </p:cNvSpPr>
          <p:nvPr/>
        </p:nvSpPr>
        <p:spPr bwMode="auto">
          <a:xfrm>
            <a:off x="1625600" y="1854200"/>
            <a:ext cx="320675" cy="411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2" y="259"/>
              </a:cxn>
            </a:cxnLst>
            <a:rect l="0" t="0" r="r" b="b"/>
            <a:pathLst>
              <a:path w="202" h="259">
                <a:moveTo>
                  <a:pt x="0" y="0"/>
                </a:moveTo>
                <a:lnTo>
                  <a:pt x="202" y="259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02" name="Oval 2"/>
          <p:cNvSpPr>
            <a:spLocks noChangeArrowheads="1"/>
          </p:cNvSpPr>
          <p:nvPr/>
        </p:nvSpPr>
        <p:spPr bwMode="auto">
          <a:xfrm>
            <a:off x="1184275" y="15033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03" name="Oval 3"/>
          <p:cNvSpPr>
            <a:spLocks noChangeArrowheads="1"/>
          </p:cNvSpPr>
          <p:nvPr/>
        </p:nvSpPr>
        <p:spPr bwMode="auto">
          <a:xfrm>
            <a:off x="3013075" y="15033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04" name="Oval 4"/>
          <p:cNvSpPr>
            <a:spLocks noChangeArrowheads="1"/>
          </p:cNvSpPr>
          <p:nvPr/>
        </p:nvSpPr>
        <p:spPr bwMode="auto">
          <a:xfrm>
            <a:off x="2098675" y="8937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05" name="Oval 5"/>
          <p:cNvSpPr>
            <a:spLocks noChangeArrowheads="1"/>
          </p:cNvSpPr>
          <p:nvPr/>
        </p:nvSpPr>
        <p:spPr bwMode="auto">
          <a:xfrm>
            <a:off x="2479675" y="22653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06" name="Oval 6"/>
          <p:cNvSpPr>
            <a:spLocks noChangeArrowheads="1"/>
          </p:cNvSpPr>
          <p:nvPr/>
        </p:nvSpPr>
        <p:spPr bwMode="auto">
          <a:xfrm>
            <a:off x="3622675" y="22653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56007" name="Oval 7"/>
          <p:cNvSpPr>
            <a:spLocks noChangeArrowheads="1"/>
          </p:cNvSpPr>
          <p:nvPr/>
        </p:nvSpPr>
        <p:spPr bwMode="auto">
          <a:xfrm>
            <a:off x="1870075" y="31035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56008" name="Oval 8"/>
          <p:cNvSpPr>
            <a:spLocks noChangeArrowheads="1"/>
          </p:cNvSpPr>
          <p:nvPr/>
        </p:nvSpPr>
        <p:spPr bwMode="auto">
          <a:xfrm>
            <a:off x="2936875" y="31035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56009" name="Oval 9"/>
          <p:cNvSpPr>
            <a:spLocks noChangeArrowheads="1"/>
          </p:cNvSpPr>
          <p:nvPr/>
        </p:nvSpPr>
        <p:spPr bwMode="auto">
          <a:xfrm>
            <a:off x="574675" y="22653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56010" name="Oval 10"/>
          <p:cNvSpPr>
            <a:spLocks noChangeArrowheads="1"/>
          </p:cNvSpPr>
          <p:nvPr/>
        </p:nvSpPr>
        <p:spPr bwMode="auto">
          <a:xfrm>
            <a:off x="7585075" y="8175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11" name="Oval 11"/>
          <p:cNvSpPr>
            <a:spLocks noChangeArrowheads="1"/>
          </p:cNvSpPr>
          <p:nvPr/>
        </p:nvSpPr>
        <p:spPr bwMode="auto">
          <a:xfrm>
            <a:off x="6670675" y="14271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12" name="Oval 12"/>
          <p:cNvSpPr>
            <a:spLocks noChangeArrowheads="1"/>
          </p:cNvSpPr>
          <p:nvPr/>
        </p:nvSpPr>
        <p:spPr bwMode="auto">
          <a:xfrm>
            <a:off x="8520113" y="14271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56013" name="Oval 13"/>
          <p:cNvSpPr>
            <a:spLocks noChangeArrowheads="1"/>
          </p:cNvSpPr>
          <p:nvPr/>
        </p:nvSpPr>
        <p:spPr bwMode="auto">
          <a:xfrm>
            <a:off x="5832475" y="20367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14" name="Oval 14"/>
          <p:cNvSpPr>
            <a:spLocks noChangeArrowheads="1"/>
          </p:cNvSpPr>
          <p:nvPr/>
        </p:nvSpPr>
        <p:spPr bwMode="auto">
          <a:xfrm>
            <a:off x="7585075" y="20367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56015" name="Oval 15"/>
          <p:cNvSpPr>
            <a:spLocks noChangeArrowheads="1"/>
          </p:cNvSpPr>
          <p:nvPr/>
        </p:nvSpPr>
        <p:spPr bwMode="auto">
          <a:xfrm>
            <a:off x="5146675" y="27225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16" name="Oval 16"/>
          <p:cNvSpPr>
            <a:spLocks noChangeArrowheads="1"/>
          </p:cNvSpPr>
          <p:nvPr/>
        </p:nvSpPr>
        <p:spPr bwMode="auto">
          <a:xfrm>
            <a:off x="6594475" y="2708275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56017" name="Oval 17"/>
          <p:cNvSpPr>
            <a:spLocks noChangeArrowheads="1"/>
          </p:cNvSpPr>
          <p:nvPr/>
        </p:nvSpPr>
        <p:spPr bwMode="auto">
          <a:xfrm>
            <a:off x="1717675" y="22653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56022" name="Freeform 22"/>
          <p:cNvSpPr>
            <a:spLocks/>
          </p:cNvSpPr>
          <p:nvPr/>
        </p:nvSpPr>
        <p:spPr bwMode="auto">
          <a:xfrm>
            <a:off x="2146300" y="2616200"/>
            <a:ext cx="368300" cy="482600"/>
          </a:xfrm>
          <a:custGeom>
            <a:avLst/>
            <a:gdLst/>
            <a:ahLst/>
            <a:cxnLst>
              <a:cxn ang="0">
                <a:pos x="232" y="0"/>
              </a:cxn>
              <a:cxn ang="0">
                <a:pos x="0" y="304"/>
              </a:cxn>
            </a:cxnLst>
            <a:rect l="0" t="0" r="r" b="b"/>
            <a:pathLst>
              <a:path w="232" h="304">
                <a:moveTo>
                  <a:pt x="232" y="0"/>
                </a:moveTo>
                <a:lnTo>
                  <a:pt x="0" y="304"/>
                </a:lnTo>
              </a:path>
            </a:pathLst>
          </a:custGeom>
          <a:ln w="28575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026" name="Oval 26"/>
          <p:cNvSpPr>
            <a:spLocks noChangeArrowheads="1"/>
          </p:cNvSpPr>
          <p:nvPr/>
        </p:nvSpPr>
        <p:spPr bwMode="auto">
          <a:xfrm>
            <a:off x="4572000" y="3500438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56027" name="Oval 27"/>
          <p:cNvSpPr>
            <a:spLocks noChangeArrowheads="1"/>
          </p:cNvSpPr>
          <p:nvPr/>
        </p:nvSpPr>
        <p:spPr bwMode="auto">
          <a:xfrm>
            <a:off x="5770563" y="3484563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56045" name="Text Box 45"/>
          <p:cNvSpPr txBox="1">
            <a:spLocks noChangeArrowheads="1"/>
          </p:cNvSpPr>
          <p:nvPr/>
        </p:nvSpPr>
        <p:spPr bwMode="auto">
          <a:xfrm>
            <a:off x="539750" y="188913"/>
            <a:ext cx="6696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相同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的叶结点构造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出不同的二叉树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539749" y="3786190"/>
            <a:ext cx="3960813" cy="1571636"/>
            <a:chOff x="539749" y="3786190"/>
            <a:chExt cx="3960813" cy="1571636"/>
          </a:xfrm>
        </p:grpSpPr>
        <p:sp>
          <p:nvSpPr>
            <p:cNvPr id="256033" name="Text Box 33"/>
            <p:cNvSpPr txBox="1">
              <a:spLocks noChangeArrowheads="1"/>
            </p:cNvSpPr>
            <p:nvPr/>
          </p:nvSpPr>
          <p:spPr bwMode="auto">
            <a:xfrm>
              <a:off x="539749" y="4529907"/>
              <a:ext cx="3960813" cy="8279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200" i="1">
                  <a:ea typeface="楷体" pitchFamily="49" charset="-122"/>
                  <a:cs typeface="Times New Roman" pitchFamily="18" charset="0"/>
                </a:rPr>
                <a:t>WPL</a:t>
              </a:r>
              <a:r>
                <a:rPr kumimoji="1" lang="en-US" altLang="zh-CN" sz="2200">
                  <a:ea typeface="楷体" pitchFamily="49" charset="-122"/>
                  <a:cs typeface="Times New Roman" pitchFamily="18" charset="0"/>
                </a:rPr>
                <a:t>(T</a:t>
              </a:r>
              <a:r>
                <a:rPr kumimoji="1" lang="en-US" altLang="zh-CN" sz="2200" baseline="-250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en-US" altLang="zh-CN" sz="2200">
                  <a:ea typeface="楷体" pitchFamily="49" charset="-122"/>
                  <a:cs typeface="Times New Roman" pitchFamily="18" charset="0"/>
                </a:rPr>
                <a:t>) =</a:t>
              </a:r>
              <a:endParaRPr kumimoji="1" lang="en-US" altLang="zh-CN" sz="2200" dirty="0">
                <a:ea typeface="楷体" pitchFamily="49" charset="-122"/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200" dirty="0">
                  <a:ea typeface="楷体" pitchFamily="49" charset="-122"/>
                  <a:cs typeface="Times New Roman" pitchFamily="18" charset="0"/>
                </a:rPr>
                <a:t>7</a:t>
              </a:r>
              <a:r>
                <a:rPr kumimoji="1" lang="en-US" altLang="zh-CN" sz="2200" dirty="0"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2+52+23+43+92 =60</a:t>
              </a:r>
              <a:endParaRPr kumimoji="1" lang="en-US" altLang="zh-CN" sz="22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9" name="下箭头 38"/>
            <p:cNvSpPr/>
            <p:nvPr/>
          </p:nvSpPr>
          <p:spPr>
            <a:xfrm>
              <a:off x="2285984" y="3786190"/>
              <a:ext cx="285752" cy="64294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430843" y="3786190"/>
            <a:ext cx="3570313" cy="1571636"/>
            <a:chOff x="5430843" y="3786190"/>
            <a:chExt cx="3570313" cy="1571636"/>
          </a:xfrm>
        </p:grpSpPr>
        <p:sp>
          <p:nvSpPr>
            <p:cNvPr id="256034" name="Text Box 34"/>
            <p:cNvSpPr txBox="1">
              <a:spLocks noChangeArrowheads="1"/>
            </p:cNvSpPr>
            <p:nvPr/>
          </p:nvSpPr>
          <p:spPr bwMode="auto">
            <a:xfrm>
              <a:off x="5430843" y="4452963"/>
              <a:ext cx="3570313" cy="90486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2200" i="1">
                  <a:ea typeface="楷体" pitchFamily="49" charset="-122"/>
                  <a:cs typeface="Times New Roman" pitchFamily="18" charset="0"/>
                </a:rPr>
                <a:t>WPL</a:t>
              </a:r>
              <a:r>
                <a:rPr kumimoji="1" lang="en-US" altLang="zh-CN" sz="2200">
                  <a:ea typeface="楷体" pitchFamily="49" charset="-122"/>
                  <a:cs typeface="Times New Roman" pitchFamily="18" charset="0"/>
                </a:rPr>
                <a:t>(T</a:t>
              </a:r>
              <a:r>
                <a:rPr kumimoji="1" lang="en-US" altLang="zh-CN" sz="2200" baseline="-2500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kumimoji="1" lang="en-US" altLang="zh-CN" sz="2200">
                  <a:ea typeface="楷体" pitchFamily="49" charset="-122"/>
                  <a:cs typeface="Times New Roman" pitchFamily="18" charset="0"/>
                </a:rPr>
                <a:t>) =</a:t>
              </a:r>
            </a:p>
            <a:p>
              <a:pPr>
                <a:lnSpc>
                  <a:spcPct val="120000"/>
                </a:lnSpc>
              </a:pPr>
              <a:r>
                <a:rPr kumimoji="1" lang="en-US" altLang="zh-CN" sz="2200">
                  <a:ea typeface="楷体" pitchFamily="49" charset="-122"/>
                  <a:cs typeface="Times New Roman" pitchFamily="18" charset="0"/>
                </a:rPr>
                <a:t>7</a:t>
              </a:r>
              <a:r>
                <a:rPr kumimoji="1" lang="en-US" altLang="zh-CN" sz="2200"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4+94+53+42+21=89 </a:t>
              </a:r>
              <a:endParaRPr kumimoji="1" lang="en-US" altLang="zh-CN" sz="22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0" name="下箭头 39"/>
            <p:cNvSpPr/>
            <p:nvPr/>
          </p:nvSpPr>
          <p:spPr>
            <a:xfrm>
              <a:off x="7000892" y="3786190"/>
              <a:ext cx="285752" cy="64294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3</a:t>
            </a:fld>
            <a:r>
              <a:rPr lang="en-US" altLang="zh-CN"/>
              <a:t>/15</a:t>
            </a: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857224" y="5641319"/>
            <a:ext cx="8143932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2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具有</a:t>
            </a:r>
            <a:r>
              <a:rPr kumimoji="1"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最小带权路径长度的二叉树称为</a:t>
            </a:r>
            <a:r>
              <a:rPr kumimoji="1"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哈夫曼树（也称最优树）</a:t>
            </a:r>
            <a:r>
              <a:rPr kumimoji="1"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142976" y="1571612"/>
            <a:ext cx="378621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perspectiveRight"/>
            <a:lightRig rig="threePt" dir="t"/>
          </a:scene3d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构造哈夫曼树的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原则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：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5843" name="Text Box 3" descr="新闻纸"/>
          <p:cNvSpPr txBox="1">
            <a:spLocks noChangeArrowheads="1"/>
          </p:cNvSpPr>
          <p:nvPr/>
        </p:nvSpPr>
        <p:spPr bwMode="auto">
          <a:xfrm>
            <a:off x="323850" y="333375"/>
            <a:ext cx="4176713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7.9.2 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构造哈夫曼树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538" y="2214554"/>
            <a:ext cx="5572164" cy="1200329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权值越大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的叶结点越靠近根结点。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权值越小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的叶结点越远离根结点。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4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85720" y="1000108"/>
            <a:ext cx="8686800" cy="44935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）给定的</a:t>
            </a:r>
            <a:r>
              <a:rPr kumimoji="1" lang="en-US" altLang="zh-CN" sz="22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个权值</a:t>
            </a:r>
            <a:r>
              <a:rPr kumimoji="1" lang="en-US" altLang="zh-CN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kumimoji="1" lang="en-US" altLang="zh-CN" sz="22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kumimoji="1" lang="en-US" altLang="zh-CN" sz="2200" baseline="-25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baseline="-25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kumimoji="1" lang="en-US" altLang="zh-CN" sz="2200" baseline="-25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3333FF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…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kumimoji="1" lang="en-US" altLang="zh-CN" sz="2200" i="1" baseline="-25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构造</a:t>
            </a:r>
            <a:r>
              <a:rPr kumimoji="1" lang="en-US" altLang="zh-CN" sz="22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棵只有一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个叶结点的二叉树，从而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得到一个二叉树的集合</a:t>
            </a:r>
            <a:r>
              <a:rPr kumimoji="1"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={</a:t>
            </a:r>
            <a:r>
              <a:rPr kumimoji="1" lang="en-US" altLang="zh-CN" sz="22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z="2200" baseline="-25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z="2200" baseline="-25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solidFill>
                  <a:srgbClr val="3333FF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…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z="2200" i="1" baseline="-25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）在</a:t>
            </a:r>
            <a:r>
              <a:rPr kumimoji="1"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选取根结点的</a:t>
            </a:r>
            <a:r>
              <a:rPr kumimoji="1" lang="zh-CN" altLang="en-US" sz="22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权值最小和次小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的两棵二叉树作为左、右子树构造一棵新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的二叉树，这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棵新的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二叉树根结点的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权值为其左、右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子树根结点权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值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之和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）在集合</a:t>
            </a:r>
            <a:r>
              <a:rPr kumimoji="1"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中删除作为左、右子树的两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棵二叉树，并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将新建立的二叉树加入到集合</a:t>
            </a:r>
            <a:r>
              <a:rPr kumimoji="1" lang="en-US" altLang="zh-CN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）重复（</a:t>
            </a:r>
            <a:r>
              <a:rPr kumimoji="1"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）、（</a:t>
            </a:r>
            <a:r>
              <a:rPr kumimoji="1"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两步，当</a:t>
            </a:r>
            <a:r>
              <a:rPr kumimoji="1"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中只剩下一棵</a:t>
            </a:r>
            <a:r>
              <a:rPr kumimoji="1"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二叉树时，这</a:t>
            </a:r>
            <a:r>
              <a:rPr kumimoji="1"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棵二叉树便是所要建立的哈夫曼树。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596" y="285728"/>
            <a:ext cx="342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latin typeface="微软雅黑" pitchFamily="34" charset="-122"/>
                <a:ea typeface="微软雅黑" pitchFamily="34" charset="-122"/>
              </a:rPr>
              <a:t>构造哈夫曼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树的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过程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5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36" name="Freeform 12"/>
          <p:cNvSpPr>
            <a:spLocks/>
          </p:cNvSpPr>
          <p:nvPr/>
        </p:nvSpPr>
        <p:spPr bwMode="auto">
          <a:xfrm>
            <a:off x="857224" y="4572000"/>
            <a:ext cx="311176" cy="500074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280"/>
              </a:cxn>
            </a:cxnLst>
            <a:rect l="0" t="0" r="r" b="b"/>
            <a:pathLst>
              <a:path w="192" h="280">
                <a:moveTo>
                  <a:pt x="192" y="0"/>
                </a:moveTo>
                <a:lnTo>
                  <a:pt x="0" y="280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37" name="Freeform 13"/>
          <p:cNvSpPr>
            <a:spLocks/>
          </p:cNvSpPr>
          <p:nvPr/>
        </p:nvSpPr>
        <p:spPr bwMode="auto">
          <a:xfrm>
            <a:off x="1498600" y="4572000"/>
            <a:ext cx="287318" cy="50007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6" y="280"/>
              </a:cxn>
            </a:cxnLst>
            <a:rect l="0" t="0" r="r" b="b"/>
            <a:pathLst>
              <a:path w="136" h="280">
                <a:moveTo>
                  <a:pt x="0" y="0"/>
                </a:moveTo>
                <a:lnTo>
                  <a:pt x="136" y="280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32" name="Freeform 8"/>
          <p:cNvSpPr>
            <a:spLocks/>
          </p:cNvSpPr>
          <p:nvPr/>
        </p:nvSpPr>
        <p:spPr bwMode="auto">
          <a:xfrm>
            <a:off x="1609704" y="2641600"/>
            <a:ext cx="231796" cy="496886"/>
          </a:xfrm>
          <a:custGeom>
            <a:avLst/>
            <a:gdLst/>
            <a:ahLst/>
            <a:cxnLst>
              <a:cxn ang="0">
                <a:pos x="128" y="0"/>
              </a:cxn>
              <a:cxn ang="0">
                <a:pos x="0" y="224"/>
              </a:cxn>
            </a:cxnLst>
            <a:rect l="0" t="0" r="r" b="b"/>
            <a:pathLst>
              <a:path w="128" h="224">
                <a:moveTo>
                  <a:pt x="128" y="0"/>
                </a:moveTo>
                <a:lnTo>
                  <a:pt x="0" y="224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33" name="Freeform 9"/>
          <p:cNvSpPr>
            <a:spLocks/>
          </p:cNvSpPr>
          <p:nvPr/>
        </p:nvSpPr>
        <p:spPr bwMode="auto">
          <a:xfrm>
            <a:off x="2143108" y="2643182"/>
            <a:ext cx="206392" cy="48101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264"/>
              </a:cxn>
            </a:cxnLst>
            <a:rect l="0" t="0" r="r" b="b"/>
            <a:pathLst>
              <a:path w="144" h="264">
                <a:moveTo>
                  <a:pt x="0" y="0"/>
                </a:moveTo>
                <a:lnTo>
                  <a:pt x="144" y="264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54" name="Line 30"/>
          <p:cNvSpPr>
            <a:spLocks noChangeShapeType="1"/>
          </p:cNvSpPr>
          <p:nvPr/>
        </p:nvSpPr>
        <p:spPr bwMode="auto">
          <a:xfrm flipH="1">
            <a:off x="6953250" y="4306888"/>
            <a:ext cx="312738" cy="431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55" name="Freeform 31"/>
          <p:cNvSpPr>
            <a:spLocks/>
          </p:cNvSpPr>
          <p:nvPr/>
        </p:nvSpPr>
        <p:spPr bwMode="auto">
          <a:xfrm>
            <a:off x="7723188" y="4306888"/>
            <a:ext cx="420712" cy="40799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3" y="223"/>
              </a:cxn>
            </a:cxnLst>
            <a:rect l="0" t="0" r="r" b="b"/>
            <a:pathLst>
              <a:path w="223" h="223">
                <a:moveTo>
                  <a:pt x="0" y="0"/>
                </a:moveTo>
                <a:lnTo>
                  <a:pt x="223" y="223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51" name="Freeform 27"/>
          <p:cNvSpPr>
            <a:spLocks/>
          </p:cNvSpPr>
          <p:nvPr/>
        </p:nvSpPr>
        <p:spPr bwMode="auto">
          <a:xfrm>
            <a:off x="8215338" y="5072074"/>
            <a:ext cx="355575" cy="55720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9" y="274"/>
              </a:cxn>
            </a:cxnLst>
            <a:rect l="0" t="0" r="r" b="b"/>
            <a:pathLst>
              <a:path w="199" h="274">
                <a:moveTo>
                  <a:pt x="0" y="0"/>
                </a:moveTo>
                <a:lnTo>
                  <a:pt x="199" y="274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50" name="Freeform 26"/>
          <p:cNvSpPr>
            <a:spLocks/>
          </p:cNvSpPr>
          <p:nvPr/>
        </p:nvSpPr>
        <p:spPr bwMode="auto">
          <a:xfrm>
            <a:off x="7572396" y="5072074"/>
            <a:ext cx="357190" cy="571504"/>
          </a:xfrm>
          <a:custGeom>
            <a:avLst/>
            <a:gdLst/>
            <a:ahLst/>
            <a:cxnLst>
              <a:cxn ang="0">
                <a:pos x="209" y="0"/>
              </a:cxn>
              <a:cxn ang="0">
                <a:pos x="0" y="282"/>
              </a:cxn>
            </a:cxnLst>
            <a:rect l="0" t="0" r="r" b="b"/>
            <a:pathLst>
              <a:path w="209" h="282">
                <a:moveTo>
                  <a:pt x="209" y="0"/>
                </a:moveTo>
                <a:lnTo>
                  <a:pt x="0" y="282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26" name="Oval 2"/>
          <p:cNvSpPr>
            <a:spLocks noChangeArrowheads="1"/>
          </p:cNvSpPr>
          <p:nvPr/>
        </p:nvSpPr>
        <p:spPr bwMode="auto">
          <a:xfrm>
            <a:off x="37861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  <a:endParaRPr kumimoji="1" lang="en-US" altLang="zh-CN" sz="2000" b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7027" name="Text Box 3"/>
          <p:cNvSpPr txBox="1">
            <a:spLocks noChangeArrowheads="1"/>
          </p:cNvSpPr>
          <p:nvPr/>
        </p:nvSpPr>
        <p:spPr bwMode="auto">
          <a:xfrm>
            <a:off x="1138238" y="188913"/>
            <a:ext cx="7300845" cy="430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200" i="1">
                <a:solidFill>
                  <a:srgbClr val="CC00FF"/>
                </a:solidFill>
                <a:ea typeface="宋体" pitchFamily="2" charset="-122"/>
              </a:rPr>
              <a:t>W</a:t>
            </a:r>
            <a:r>
              <a:rPr kumimoji="1" lang="en-US" altLang="zh-CN" sz="2200">
                <a:solidFill>
                  <a:srgbClr val="CC00FF"/>
                </a:solidFill>
                <a:ea typeface="宋体" pitchFamily="2" charset="-122"/>
              </a:rPr>
              <a:t>={ 0.05</a:t>
            </a:r>
            <a:r>
              <a:rPr kumimoji="1" lang="zh-CN" altLang="en-US" sz="2200">
                <a:solidFill>
                  <a:srgbClr val="CC00FF"/>
                </a:solidFill>
                <a:ea typeface="宋体" pitchFamily="2" charset="-122"/>
              </a:rPr>
              <a:t>，</a:t>
            </a:r>
            <a:r>
              <a:rPr kumimoji="1" lang="en-US" altLang="zh-CN" sz="2200">
                <a:solidFill>
                  <a:srgbClr val="CC00FF"/>
                </a:solidFill>
                <a:ea typeface="宋体" pitchFamily="2" charset="-122"/>
              </a:rPr>
              <a:t> 0.29</a:t>
            </a:r>
            <a:r>
              <a:rPr kumimoji="1" lang="zh-CN" altLang="en-US" sz="2200">
                <a:solidFill>
                  <a:srgbClr val="CC00FF"/>
                </a:solidFill>
                <a:ea typeface="宋体" pitchFamily="2" charset="-122"/>
              </a:rPr>
              <a:t>，</a:t>
            </a:r>
            <a:r>
              <a:rPr kumimoji="1" lang="en-US" altLang="zh-CN" sz="2200">
                <a:solidFill>
                  <a:srgbClr val="CC00FF"/>
                </a:solidFill>
                <a:ea typeface="宋体" pitchFamily="2" charset="-122"/>
              </a:rPr>
              <a:t> 0.07</a:t>
            </a:r>
            <a:r>
              <a:rPr kumimoji="1" lang="zh-CN" altLang="en-US" sz="2200">
                <a:solidFill>
                  <a:srgbClr val="CC00FF"/>
                </a:solidFill>
                <a:ea typeface="宋体" pitchFamily="2" charset="-122"/>
              </a:rPr>
              <a:t>，</a:t>
            </a:r>
            <a:r>
              <a:rPr kumimoji="1" lang="en-US" altLang="zh-CN" sz="2200">
                <a:solidFill>
                  <a:srgbClr val="CC00FF"/>
                </a:solidFill>
                <a:ea typeface="宋体" pitchFamily="2" charset="-122"/>
              </a:rPr>
              <a:t> 0.08</a:t>
            </a:r>
            <a:r>
              <a:rPr kumimoji="1" lang="zh-CN" altLang="en-US" sz="2200">
                <a:solidFill>
                  <a:srgbClr val="CC00FF"/>
                </a:solidFill>
                <a:ea typeface="宋体" pitchFamily="2" charset="-122"/>
              </a:rPr>
              <a:t>，</a:t>
            </a:r>
            <a:r>
              <a:rPr kumimoji="1" lang="en-US" altLang="zh-CN" sz="2200">
                <a:solidFill>
                  <a:srgbClr val="CC00FF"/>
                </a:solidFill>
                <a:ea typeface="宋体" pitchFamily="2" charset="-122"/>
              </a:rPr>
              <a:t> 0.14</a:t>
            </a:r>
            <a:r>
              <a:rPr kumimoji="1" lang="zh-CN" altLang="en-US" sz="2200">
                <a:solidFill>
                  <a:srgbClr val="CC00FF"/>
                </a:solidFill>
                <a:ea typeface="宋体" pitchFamily="2" charset="-122"/>
              </a:rPr>
              <a:t>，</a:t>
            </a:r>
            <a:r>
              <a:rPr kumimoji="1" lang="en-US" altLang="zh-CN" sz="2200">
                <a:solidFill>
                  <a:srgbClr val="CC00FF"/>
                </a:solidFill>
                <a:ea typeface="宋体" pitchFamily="2" charset="-122"/>
              </a:rPr>
              <a:t> 0.23</a:t>
            </a:r>
            <a:r>
              <a:rPr kumimoji="1" lang="zh-CN" altLang="en-US" sz="2200">
                <a:solidFill>
                  <a:srgbClr val="CC00FF"/>
                </a:solidFill>
                <a:ea typeface="宋体" pitchFamily="2" charset="-122"/>
              </a:rPr>
              <a:t>，</a:t>
            </a:r>
            <a:r>
              <a:rPr kumimoji="1" lang="en-US" altLang="zh-CN" sz="2200">
                <a:solidFill>
                  <a:srgbClr val="CC00FF"/>
                </a:solidFill>
                <a:ea typeface="宋体" pitchFamily="2" charset="-122"/>
              </a:rPr>
              <a:t> 0.03</a:t>
            </a:r>
            <a:r>
              <a:rPr kumimoji="1" lang="zh-CN" altLang="en-US" sz="2200">
                <a:solidFill>
                  <a:srgbClr val="CC00FF"/>
                </a:solidFill>
                <a:ea typeface="宋体" pitchFamily="2" charset="-122"/>
              </a:rPr>
              <a:t>，</a:t>
            </a:r>
            <a:r>
              <a:rPr kumimoji="1" lang="en-US" altLang="zh-CN" sz="2200">
                <a:solidFill>
                  <a:srgbClr val="CC00FF"/>
                </a:solidFill>
                <a:ea typeface="宋体" pitchFamily="2" charset="-122"/>
              </a:rPr>
              <a:t> 0.11}</a:t>
            </a:r>
          </a:p>
        </p:txBody>
      </p:sp>
      <p:sp>
        <p:nvSpPr>
          <p:cNvPr id="257028" name="Oval 4"/>
          <p:cNvSpPr>
            <a:spLocks noChangeArrowheads="1"/>
          </p:cNvSpPr>
          <p:nvPr/>
        </p:nvSpPr>
        <p:spPr bwMode="auto">
          <a:xfrm>
            <a:off x="10937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endParaRPr kumimoji="1" lang="en-US" altLang="zh-CN" sz="2000" b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7029" name="Oval 5"/>
          <p:cNvSpPr>
            <a:spLocks noChangeArrowheads="1"/>
          </p:cNvSpPr>
          <p:nvPr/>
        </p:nvSpPr>
        <p:spPr bwMode="auto">
          <a:xfrm>
            <a:off x="20081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29</a:t>
            </a:r>
            <a:endParaRPr kumimoji="1" lang="en-US" altLang="zh-CN" sz="2000" b="0" dirty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7030" name="Oval 6"/>
          <p:cNvSpPr>
            <a:spLocks noChangeArrowheads="1"/>
          </p:cNvSpPr>
          <p:nvPr/>
        </p:nvSpPr>
        <p:spPr bwMode="auto">
          <a:xfrm>
            <a:off x="29225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</a:t>
            </a:r>
            <a:endParaRPr kumimoji="1" lang="en-US" altLang="zh-CN" sz="2000" b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7031" name="Oval 7"/>
          <p:cNvSpPr>
            <a:spLocks noChangeArrowheads="1"/>
          </p:cNvSpPr>
          <p:nvPr/>
        </p:nvSpPr>
        <p:spPr bwMode="auto">
          <a:xfrm>
            <a:off x="48275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14</a:t>
            </a:r>
            <a:endParaRPr kumimoji="1" lang="en-US" altLang="zh-CN" sz="2000" b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7034" name="Text Box 10"/>
          <p:cNvSpPr txBox="1">
            <a:spLocks noChangeArrowheads="1"/>
          </p:cNvSpPr>
          <p:nvPr/>
        </p:nvSpPr>
        <p:spPr bwMode="auto">
          <a:xfrm>
            <a:off x="1697038" y="2205038"/>
            <a:ext cx="549275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  <a:endParaRPr kumimoji="1" lang="en-US" altLang="zh-CN" sz="2000" b="0" dirty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7035" name="Text Box 11"/>
          <p:cNvSpPr txBox="1">
            <a:spLocks noChangeArrowheads="1"/>
          </p:cNvSpPr>
          <p:nvPr/>
        </p:nvSpPr>
        <p:spPr bwMode="auto">
          <a:xfrm>
            <a:off x="984250" y="4149725"/>
            <a:ext cx="685800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15</a:t>
            </a:r>
            <a:endParaRPr kumimoji="1" lang="en-US" altLang="zh-CN" sz="2000" b="0" dirty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7038" name="Oval 14"/>
          <p:cNvSpPr>
            <a:spLocks noChangeArrowheads="1"/>
          </p:cNvSpPr>
          <p:nvPr/>
        </p:nvSpPr>
        <p:spPr bwMode="auto">
          <a:xfrm>
            <a:off x="5691188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23</a:t>
            </a:r>
            <a:endParaRPr kumimoji="1" lang="en-US" altLang="zh-CN" sz="2000" b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7039" name="Oval 15"/>
          <p:cNvSpPr>
            <a:spLocks noChangeArrowheads="1"/>
          </p:cNvSpPr>
          <p:nvPr/>
        </p:nvSpPr>
        <p:spPr bwMode="auto">
          <a:xfrm>
            <a:off x="6627813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endParaRPr kumimoji="1" lang="en-US" altLang="zh-CN" sz="2000" b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7040" name="Oval 16"/>
          <p:cNvSpPr>
            <a:spLocks noChangeArrowheads="1"/>
          </p:cNvSpPr>
          <p:nvPr/>
        </p:nvSpPr>
        <p:spPr bwMode="auto">
          <a:xfrm>
            <a:off x="7491413" y="836613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</a:t>
            </a:r>
            <a:endParaRPr kumimoji="1" lang="en-US" altLang="zh-CN" sz="2000" b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7041" name="Freeform 17"/>
          <p:cNvSpPr>
            <a:spLocks/>
          </p:cNvSpPr>
          <p:nvPr/>
        </p:nvSpPr>
        <p:spPr bwMode="auto">
          <a:xfrm>
            <a:off x="2133600" y="5214950"/>
            <a:ext cx="438136" cy="512750"/>
          </a:xfrm>
          <a:custGeom>
            <a:avLst/>
            <a:gdLst/>
            <a:ahLst/>
            <a:cxnLst>
              <a:cxn ang="0">
                <a:pos x="256" y="0"/>
              </a:cxn>
              <a:cxn ang="0">
                <a:pos x="0" y="288"/>
              </a:cxn>
            </a:cxnLst>
            <a:rect l="0" t="0" r="r" b="b"/>
            <a:pathLst>
              <a:path w="256" h="288">
                <a:moveTo>
                  <a:pt x="256" y="0"/>
                </a:moveTo>
                <a:lnTo>
                  <a:pt x="0" y="288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42" name="Freeform 18"/>
          <p:cNvSpPr>
            <a:spLocks/>
          </p:cNvSpPr>
          <p:nvPr/>
        </p:nvSpPr>
        <p:spPr bwMode="auto">
          <a:xfrm>
            <a:off x="2786050" y="5214950"/>
            <a:ext cx="401650" cy="538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0" y="280"/>
              </a:cxn>
            </a:cxnLst>
            <a:rect l="0" t="0" r="r" b="b"/>
            <a:pathLst>
              <a:path w="240" h="280">
                <a:moveTo>
                  <a:pt x="0" y="0"/>
                </a:moveTo>
                <a:lnTo>
                  <a:pt x="240" y="280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43" name="Text Box 19"/>
          <p:cNvSpPr txBox="1">
            <a:spLocks noChangeArrowheads="1"/>
          </p:cNvSpPr>
          <p:nvPr/>
        </p:nvSpPr>
        <p:spPr bwMode="auto">
          <a:xfrm>
            <a:off x="2387600" y="4797425"/>
            <a:ext cx="549275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  <a:endParaRPr kumimoji="1" lang="en-US" altLang="zh-CN" sz="2000" b="0" dirty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7044" name="Oval 20"/>
          <p:cNvSpPr>
            <a:spLocks noChangeArrowheads="1"/>
          </p:cNvSpPr>
          <p:nvPr/>
        </p:nvSpPr>
        <p:spPr bwMode="auto">
          <a:xfrm>
            <a:off x="1768475" y="573405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endParaRPr kumimoji="1" lang="en-US" altLang="zh-CN" sz="2000" b="0" dirty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7045" name="Oval 21"/>
          <p:cNvSpPr>
            <a:spLocks noChangeArrowheads="1"/>
          </p:cNvSpPr>
          <p:nvPr/>
        </p:nvSpPr>
        <p:spPr bwMode="auto">
          <a:xfrm>
            <a:off x="3025775" y="573405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endParaRPr kumimoji="1" lang="en-US" altLang="zh-CN" sz="2000" b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7046" name="Line 22"/>
          <p:cNvSpPr>
            <a:spLocks noChangeShapeType="1"/>
          </p:cNvSpPr>
          <p:nvPr/>
        </p:nvSpPr>
        <p:spPr bwMode="auto">
          <a:xfrm flipH="1">
            <a:off x="2700338" y="4364038"/>
            <a:ext cx="312737" cy="431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47" name="Line 23"/>
          <p:cNvSpPr>
            <a:spLocks noChangeShapeType="1"/>
          </p:cNvSpPr>
          <p:nvPr/>
        </p:nvSpPr>
        <p:spPr bwMode="auto">
          <a:xfrm>
            <a:off x="3541713" y="4364038"/>
            <a:ext cx="309562" cy="4333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48" name="Rectangle 24"/>
          <p:cNvSpPr>
            <a:spLocks noChangeArrowheads="1"/>
          </p:cNvSpPr>
          <p:nvPr/>
        </p:nvSpPr>
        <p:spPr bwMode="auto">
          <a:xfrm>
            <a:off x="2987675" y="3929066"/>
            <a:ext cx="576263" cy="4349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19</a:t>
            </a:r>
          </a:p>
        </p:txBody>
      </p:sp>
      <p:sp>
        <p:nvSpPr>
          <p:cNvPr id="257049" name="Text Box 25"/>
          <p:cNvSpPr txBox="1">
            <a:spLocks noChangeArrowheads="1"/>
          </p:cNvSpPr>
          <p:nvPr/>
        </p:nvSpPr>
        <p:spPr bwMode="auto">
          <a:xfrm>
            <a:off x="7732713" y="4695825"/>
            <a:ext cx="685800" cy="4001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15</a:t>
            </a:r>
            <a:endParaRPr kumimoji="1" lang="en-US" altLang="zh-CN" sz="2000" b="0" dirty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7052" name="Oval 28"/>
          <p:cNvSpPr>
            <a:spLocks noChangeArrowheads="1"/>
          </p:cNvSpPr>
          <p:nvPr/>
        </p:nvSpPr>
        <p:spPr bwMode="auto">
          <a:xfrm>
            <a:off x="7248548" y="563245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</a:t>
            </a:r>
            <a:endParaRPr kumimoji="1" lang="en-US" altLang="zh-CN" sz="2000" b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7053" name="Oval 29"/>
          <p:cNvSpPr>
            <a:spLocks noChangeArrowheads="1"/>
          </p:cNvSpPr>
          <p:nvPr/>
        </p:nvSpPr>
        <p:spPr bwMode="auto">
          <a:xfrm>
            <a:off x="8320118" y="5632450"/>
            <a:ext cx="6096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  <a:endParaRPr kumimoji="1" lang="en-US" altLang="zh-CN" sz="2000" b="0">
              <a:solidFill>
                <a:srgbClr val="3333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7056" name="Rectangle 32"/>
          <p:cNvSpPr>
            <a:spLocks noChangeArrowheads="1"/>
          </p:cNvSpPr>
          <p:nvPr/>
        </p:nvSpPr>
        <p:spPr bwMode="auto">
          <a:xfrm>
            <a:off x="7240588" y="3857628"/>
            <a:ext cx="576262" cy="4492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29</a:t>
            </a:r>
          </a:p>
        </p:txBody>
      </p:sp>
      <p:sp>
        <p:nvSpPr>
          <p:cNvPr id="257057" name="Line 33"/>
          <p:cNvSpPr>
            <a:spLocks noChangeShapeType="1"/>
          </p:cNvSpPr>
          <p:nvPr/>
        </p:nvSpPr>
        <p:spPr bwMode="auto">
          <a:xfrm flipH="1">
            <a:off x="3357554" y="3284538"/>
            <a:ext cx="452446" cy="64452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58" name="Line 34"/>
          <p:cNvSpPr>
            <a:spLocks noChangeShapeType="1"/>
          </p:cNvSpPr>
          <p:nvPr/>
        </p:nvSpPr>
        <p:spPr bwMode="auto">
          <a:xfrm>
            <a:off x="4260850" y="3357563"/>
            <a:ext cx="311150" cy="431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59" name="Rectangle 35"/>
          <p:cNvSpPr>
            <a:spLocks noChangeArrowheads="1"/>
          </p:cNvSpPr>
          <p:nvPr/>
        </p:nvSpPr>
        <p:spPr bwMode="auto">
          <a:xfrm>
            <a:off x="3706813" y="2928933"/>
            <a:ext cx="576262" cy="4286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42</a:t>
            </a:r>
          </a:p>
        </p:txBody>
      </p:sp>
      <p:sp>
        <p:nvSpPr>
          <p:cNvPr id="257060" name="Line 36"/>
          <p:cNvSpPr>
            <a:spLocks noChangeShapeType="1"/>
          </p:cNvSpPr>
          <p:nvPr/>
        </p:nvSpPr>
        <p:spPr bwMode="auto">
          <a:xfrm flipH="1">
            <a:off x="6376988" y="3298825"/>
            <a:ext cx="312737" cy="431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61" name="Freeform 37"/>
          <p:cNvSpPr>
            <a:spLocks/>
          </p:cNvSpPr>
          <p:nvPr/>
        </p:nvSpPr>
        <p:spPr bwMode="auto">
          <a:xfrm>
            <a:off x="7146925" y="3298825"/>
            <a:ext cx="425471" cy="55880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" y="234"/>
              </a:cxn>
            </a:cxnLst>
            <a:rect l="0" t="0" r="r" b="b"/>
            <a:pathLst>
              <a:path w="234" h="234">
                <a:moveTo>
                  <a:pt x="0" y="0"/>
                </a:moveTo>
                <a:lnTo>
                  <a:pt x="234" y="234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62" name="Rectangle 38"/>
          <p:cNvSpPr>
            <a:spLocks noChangeArrowheads="1"/>
          </p:cNvSpPr>
          <p:nvPr/>
        </p:nvSpPr>
        <p:spPr bwMode="auto">
          <a:xfrm>
            <a:off x="6664325" y="2857495"/>
            <a:ext cx="576263" cy="441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58</a:t>
            </a:r>
          </a:p>
        </p:txBody>
      </p:sp>
      <p:sp>
        <p:nvSpPr>
          <p:cNvPr id="257063" name="Line 39"/>
          <p:cNvSpPr>
            <a:spLocks noChangeShapeType="1"/>
          </p:cNvSpPr>
          <p:nvPr/>
        </p:nvSpPr>
        <p:spPr bwMode="auto">
          <a:xfrm flipH="1">
            <a:off x="4071933" y="2276474"/>
            <a:ext cx="1101729" cy="652459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64" name="Line 40"/>
          <p:cNvSpPr>
            <a:spLocks noChangeShapeType="1"/>
          </p:cNvSpPr>
          <p:nvPr/>
        </p:nvSpPr>
        <p:spPr bwMode="auto">
          <a:xfrm>
            <a:off x="5724525" y="2276475"/>
            <a:ext cx="1133491" cy="581021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65" name="Rectangle 41"/>
          <p:cNvSpPr>
            <a:spLocks noChangeArrowheads="1"/>
          </p:cNvSpPr>
          <p:nvPr/>
        </p:nvSpPr>
        <p:spPr bwMode="auto">
          <a:xfrm>
            <a:off x="5118100" y="1785925"/>
            <a:ext cx="649288" cy="4905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100</a:t>
            </a:r>
          </a:p>
        </p:txBody>
      </p:sp>
      <p:sp>
        <p:nvSpPr>
          <p:cNvPr id="257066" name="Text Box 42"/>
          <p:cNvSpPr txBox="1">
            <a:spLocks noChangeArrowheads="1"/>
          </p:cNvSpPr>
          <p:nvPr/>
        </p:nvSpPr>
        <p:spPr bwMode="auto">
          <a:xfrm>
            <a:off x="130218" y="404813"/>
            <a:ext cx="553998" cy="4248150"/>
          </a:xfrm>
          <a:prstGeom prst="rect">
            <a:avLst/>
          </a:prstGeom>
          <a:solidFill>
            <a:srgbClr val="CC00FF"/>
          </a:solidFill>
          <a:ln w="9525" algn="ctr">
            <a:noFill/>
            <a:miter lim="800000"/>
            <a:headEnd/>
            <a:tailEnd type="none" w="med" len="lg"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建立哈夫曼树示例的演示</a:t>
            </a:r>
          </a:p>
        </p:txBody>
      </p:sp>
      <p:sp>
        <p:nvSpPr>
          <p:cNvPr id="257067" name="Text Box 43"/>
          <p:cNvSpPr txBox="1">
            <a:spLocks noChangeArrowheads="1"/>
          </p:cNvSpPr>
          <p:nvPr/>
        </p:nvSpPr>
        <p:spPr bwMode="auto">
          <a:xfrm>
            <a:off x="4643438" y="5949950"/>
            <a:ext cx="14414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创建完毕</a:t>
            </a:r>
          </a:p>
        </p:txBody>
      </p: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6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7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11077 0.3261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0" y="16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7 L -0.5967 0.328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00" y="16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5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00578E-6 L -0.27812 0.6194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00" y="3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00578E-6 L -0.24671 0.6194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00" y="3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5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5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5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257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57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5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5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5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5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5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0.00324 L -0.43142 0.57989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00" y="2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5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5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5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57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257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257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257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5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5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25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5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25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0.20643 0.54907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00" y="2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25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25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25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-0.15573 0.43356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00" y="2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5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25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25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7 L 0.43611 0.42315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0" y="21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25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25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25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25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25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25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25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36" grpId="0" animBg="1"/>
      <p:bldP spid="257036" grpId="1" animBg="1"/>
      <p:bldP spid="257037" grpId="0" animBg="1"/>
      <p:bldP spid="257037" grpId="1" animBg="1"/>
      <p:bldP spid="257032" grpId="0" animBg="1"/>
      <p:bldP spid="257032" grpId="1" animBg="1"/>
      <p:bldP spid="257033" grpId="0" animBg="1"/>
      <p:bldP spid="257033" grpId="1" animBg="1"/>
      <p:bldP spid="257054" grpId="0" animBg="1"/>
      <p:bldP spid="257055" grpId="0" animBg="1"/>
      <p:bldP spid="257051" grpId="0" animBg="1"/>
      <p:bldP spid="257050" grpId="0" animBg="1"/>
      <p:bldP spid="257026" grpId="0" animBg="1"/>
      <p:bldP spid="257026" grpId="1" animBg="1"/>
      <p:bldP spid="257028" grpId="0" animBg="1"/>
      <p:bldP spid="257028" grpId="1" animBg="1"/>
      <p:bldP spid="257028" grpId="2" animBg="1"/>
      <p:bldP spid="257029" grpId="0" animBg="1"/>
      <p:bldP spid="257029" grpId="1" animBg="1"/>
      <p:bldP spid="257030" grpId="0" animBg="1"/>
      <p:bldP spid="257030" grpId="1" animBg="1"/>
      <p:bldP spid="257031" grpId="0" animBg="1"/>
      <p:bldP spid="257031" grpId="1" animBg="1"/>
      <p:bldP spid="257034" grpId="0" animBg="1"/>
      <p:bldP spid="257034" grpId="1" animBg="1"/>
      <p:bldP spid="257035" grpId="0" animBg="1"/>
      <p:bldP spid="257035" grpId="1" animBg="1"/>
      <p:bldP spid="257038" grpId="0" animBg="1"/>
      <p:bldP spid="257038" grpId="1" animBg="1"/>
      <p:bldP spid="257039" grpId="0" animBg="1"/>
      <p:bldP spid="257039" grpId="1" animBg="1"/>
      <p:bldP spid="257039" grpId="2" animBg="1"/>
      <p:bldP spid="257040" grpId="0" animBg="1"/>
      <p:bldP spid="257040" grpId="1" animBg="1"/>
      <p:bldP spid="257041" grpId="0" animBg="1"/>
      <p:bldP spid="257042" grpId="0" animBg="1"/>
      <p:bldP spid="257043" grpId="0" animBg="1"/>
      <p:bldP spid="257044" grpId="0" animBg="1"/>
      <p:bldP spid="257045" grpId="0" animBg="1"/>
      <p:bldP spid="257046" grpId="0" animBg="1"/>
      <p:bldP spid="257047" grpId="0" animBg="1"/>
      <p:bldP spid="257048" grpId="0" animBg="1"/>
      <p:bldP spid="257056" grpId="0" animBg="1"/>
      <p:bldP spid="257057" grpId="0" animBg="1"/>
      <p:bldP spid="257058" grpId="0" animBg="1"/>
      <p:bldP spid="257059" grpId="0" animBg="1"/>
      <p:bldP spid="257060" grpId="0" animBg="1"/>
      <p:bldP spid="257061" grpId="0" animBg="1"/>
      <p:bldP spid="257062" grpId="0" animBg="1"/>
      <p:bldP spid="257063" grpId="0" animBg="1"/>
      <p:bldP spid="257064" grpId="0" animBg="1"/>
      <p:bldP spid="257065" grpId="0" animBg="1"/>
      <p:bldP spid="2570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500034" y="928670"/>
            <a:ext cx="288289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哈夫曼树</a:t>
            </a:r>
            <a:r>
              <a:rPr kumimoji="1"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的特点</a:t>
            </a:r>
            <a:endParaRPr kumimoji="1" lang="en-US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7</a:t>
            </a:fld>
            <a:r>
              <a:rPr lang="en-US" altLang="zh-CN"/>
              <a:t>/15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5852" y="1643050"/>
            <a:ext cx="5143536" cy="1785104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200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baseline="-25000">
                <a:ea typeface="楷体" pitchFamily="49" charset="-122"/>
                <a:cs typeface="Times New Roman" pitchFamily="18" charset="0"/>
              </a:rPr>
              <a:t>1 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= 0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：因为每次两棵树合并</a:t>
            </a:r>
            <a:r>
              <a:rPr kumimoji="1" lang="zh-CN" altLang="en-US" sz="22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kumimoji="1" lang="en-US" altLang="zh-CN" sz="220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200" i="1">
                <a:ea typeface="楷体" pitchFamily="49" charset="-122"/>
                <a:cs typeface="Times New Roman" pitchFamily="18" charset="0"/>
              </a:rPr>
              <a:t>n 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= </a:t>
            </a:r>
            <a:r>
              <a:rPr kumimoji="1" lang="en-US" altLang="zh-CN" sz="2200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baseline="-2500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+</a:t>
            </a:r>
            <a:r>
              <a:rPr kumimoji="1" lang="en-US" altLang="zh-CN" sz="2200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baseline="-2500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+</a:t>
            </a:r>
            <a:r>
              <a:rPr kumimoji="1" lang="en-US" altLang="zh-CN" sz="2200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baseline="-2500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  =  </a:t>
            </a:r>
            <a:r>
              <a:rPr kumimoji="1" lang="en-US" altLang="zh-CN" sz="2200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baseline="-2500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+</a:t>
            </a:r>
            <a:r>
              <a:rPr kumimoji="1" lang="en-US" altLang="zh-CN" sz="2200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baseline="-25000">
                <a:ea typeface="楷体" pitchFamily="49" charset="-122"/>
                <a:cs typeface="Times New Roman" pitchFamily="18" charset="0"/>
              </a:rPr>
              <a:t>2</a:t>
            </a:r>
          </a:p>
          <a:p>
            <a:pPr algn="l">
              <a:spcBef>
                <a:spcPct val="50000"/>
              </a:spcBef>
            </a:pP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                = 2</a:t>
            </a:r>
            <a:r>
              <a:rPr kumimoji="1" lang="en-US" altLang="zh-CN" sz="2200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baseline="-2500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sz="2200">
                <a:latin typeface="+mn-ea"/>
                <a:cs typeface="Times New Roman" pitchFamily="18" charset="0"/>
              </a:rPr>
              <a:t>-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23850" y="1484331"/>
            <a:ext cx="861060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规定哈夫曼树中的</a:t>
            </a:r>
            <a:r>
              <a:rPr kumimoji="1" lang="zh-CN" altLang="en-US" u="sng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左分支</a:t>
            </a:r>
            <a:r>
              <a:rPr kumimoji="1" lang="zh-CN" altLang="en-US" u="sng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u="sng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u="sng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zh-CN" altLang="en-US" u="sng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右</a:t>
            </a:r>
            <a:r>
              <a:rPr kumimoji="1" lang="zh-CN" altLang="en-US" u="sng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分支</a:t>
            </a:r>
            <a:r>
              <a:rPr kumimoji="1" lang="zh-CN" altLang="en-US" u="sng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u="sng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，则从根结点到每个叶结点所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经过的分支对应的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组成的序列便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为该结点对应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字符的编码。这样的编码称为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哈夫曼编码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zh-CN" altLang="en-US" sz="2800" dirty="0">
                <a:ea typeface="楷体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65890" name="Text Box 2" descr="新闻纸"/>
          <p:cNvSpPr txBox="1">
            <a:spLocks noChangeArrowheads="1"/>
          </p:cNvSpPr>
          <p:nvPr/>
        </p:nvSpPr>
        <p:spPr bwMode="auto">
          <a:xfrm>
            <a:off x="428596" y="571480"/>
            <a:ext cx="3529013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7.8.3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哈夫曼编码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grpSp>
        <p:nvGrpSpPr>
          <p:cNvPr id="165893" name="Group 5"/>
          <p:cNvGrpSpPr>
            <a:grpSpLocks/>
          </p:cNvGrpSpPr>
          <p:nvPr/>
        </p:nvGrpSpPr>
        <p:grpSpPr bwMode="auto">
          <a:xfrm>
            <a:off x="3643329" y="2000242"/>
            <a:ext cx="2808287" cy="2439989"/>
            <a:chOff x="2260" y="2288"/>
            <a:chExt cx="1769" cy="1537"/>
          </a:xfrm>
        </p:grpSpPr>
        <p:sp>
          <p:nvSpPr>
            <p:cNvPr id="165891" name="Line 3"/>
            <p:cNvSpPr>
              <a:spLocks noChangeShapeType="1"/>
            </p:cNvSpPr>
            <p:nvPr/>
          </p:nvSpPr>
          <p:spPr bwMode="auto">
            <a:xfrm flipH="1" flipV="1">
              <a:off x="3139" y="2288"/>
              <a:ext cx="0" cy="10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892" name="Text Box 4"/>
            <p:cNvSpPr txBox="1">
              <a:spLocks noChangeArrowheads="1"/>
            </p:cNvSpPr>
            <p:nvPr/>
          </p:nvSpPr>
          <p:spPr bwMode="auto">
            <a:xfrm>
              <a:off x="2260" y="3340"/>
              <a:ext cx="1769" cy="48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200" dirty="0">
                  <a:ea typeface="楷体" pitchFamily="49" charset="-122"/>
                  <a:cs typeface="Times New Roman" pitchFamily="18" charset="0"/>
                </a:rPr>
                <a:t>哈夫曼编码属</a:t>
              </a:r>
              <a:r>
                <a:rPr kumimoji="1" lang="en-US" altLang="zh-CN" sz="2200" dirty="0">
                  <a:ea typeface="楷体" pitchFamily="49" charset="-122"/>
                  <a:cs typeface="Times New Roman" pitchFamily="18" charset="0"/>
                </a:rPr>
                <a:t>0</a:t>
              </a:r>
              <a:r>
                <a:rPr kumimoji="1" lang="zh-CN" altLang="en-US" sz="2200" dirty="0"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kumimoji="1" lang="en-US" altLang="zh-CN" sz="2200" dirty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zh-CN" altLang="en-US" sz="2200" dirty="0">
                  <a:ea typeface="楷体" pitchFamily="49" charset="-122"/>
                  <a:cs typeface="Times New Roman" pitchFamily="18" charset="0"/>
                </a:rPr>
                <a:t>二进制编码</a:t>
              </a: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8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933" name="Picture 5" descr="u=3556464200,2180925461&amp;fm=21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404813"/>
            <a:ext cx="4537075" cy="3011487"/>
          </a:xfrm>
          <a:prstGeom prst="rect">
            <a:avLst/>
          </a:prstGeom>
          <a:noFill/>
        </p:spPr>
      </p:pic>
      <p:sp>
        <p:nvSpPr>
          <p:cNvPr id="380934" name="Text Box 6"/>
          <p:cNvSpPr txBox="1">
            <a:spLocks noChangeArrowheads="1"/>
          </p:cNvSpPr>
          <p:nvPr/>
        </p:nvSpPr>
        <p:spPr bwMode="auto">
          <a:xfrm>
            <a:off x="539751" y="3789363"/>
            <a:ext cx="7104084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哈夫曼编码特点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：权值越大的字符编码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越短，反之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越长。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9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7030A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2528</TotalTime>
  <Words>618</Words>
  <Application>Microsoft Office PowerPoint</Application>
  <PresentationFormat>全屏显示(4:3)</PresentationFormat>
  <Paragraphs>138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 Unicode MS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Symbol</vt:lpstr>
      <vt:lpstr>Times New Roman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859</cp:revision>
  <dcterms:created xsi:type="dcterms:W3CDTF">2004-04-08T11:59:15Z</dcterms:created>
  <dcterms:modified xsi:type="dcterms:W3CDTF">2018-10-15T02:17:22Z</dcterms:modified>
</cp:coreProperties>
</file>