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522" r:id="rId2"/>
    <p:sldId id="523" r:id="rId3"/>
    <p:sldId id="524" r:id="rId4"/>
    <p:sldId id="525" r:id="rId5"/>
    <p:sldId id="533" r:id="rId6"/>
    <p:sldId id="526" r:id="rId7"/>
    <p:sldId id="534" r:id="rId8"/>
    <p:sldId id="527" r:id="rId9"/>
    <p:sldId id="528" r:id="rId10"/>
    <p:sldId id="529" r:id="rId11"/>
    <p:sldId id="530" r:id="rId12"/>
    <p:sldId id="531" r:id="rId13"/>
    <p:sldId id="532" r:id="rId14"/>
    <p:sldId id="521" r:id="rId15"/>
    <p:sldId id="515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F00FF"/>
    <a:srgbClr val="003300"/>
    <a:srgbClr val="CC00FF"/>
    <a:srgbClr val="6633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0AE-DE73-4EBA-AC86-54B7FB9B6182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C26-601B-46FD-93AA-DF8D1A6DC2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1316E-E8B2-4952-991C-F99425CEE1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8D9-C1C0-4FC2-85B5-29068AA8C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4759-6298-4900-86C1-B60A5531F1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3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4515-2922-4322-824E-0DB0442BA6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2CE9-8E60-4807-9C38-CB550249D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B668-467C-4FC7-A094-8342FE5BD4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8680-87F6-4AB0-9B7E-2AABAB7860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EEE4F7E5-DD09-4BA6-9AE1-47735B52AA37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D92F-963B-4E9F-9AB6-B186923E7E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C7AB-CBB2-49A8-97DD-CC8D83439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2BD4-2D62-4262-8D0C-FD175DDBA2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539750" y="2071678"/>
            <a:ext cx="82804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例如：如果已经得到完整的家谱，判断两个人是否亲戚应该是可行的，但如果两个人的最近公共祖先与他们相隔好几代，使得家谱十分庞大，那么检验亲戚关系就十分复杂。在这种情况下，就需要应用并查集。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为了将问题简化，将得到一些亲戚关系的信息，如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Marry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Tom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是亲戚，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Tom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Ben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是亲戚，等等。从这些信息中，可以推出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Marry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Ben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是亲戚。</a:t>
            </a:r>
          </a:p>
        </p:txBody>
      </p:sp>
      <p:sp>
        <p:nvSpPr>
          <p:cNvPr id="5" name="Text Box 6" descr="新闻纸"/>
          <p:cNvSpPr txBox="1">
            <a:spLocks noChangeArrowheads="1"/>
          </p:cNvSpPr>
          <p:nvPr/>
        </p:nvSpPr>
        <p:spPr bwMode="auto">
          <a:xfrm>
            <a:off x="611188" y="1266814"/>
            <a:ext cx="43211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7.9.1    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什么叫并查集</a:t>
            </a:r>
            <a:endParaRPr kumimoji="1" lang="zh-CN" alt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2571736" y="214290"/>
            <a:ext cx="4033838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7.9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并查集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4"/>
          <p:cNvSpPr txBox="1">
            <a:spLocks noChangeArrowheads="1"/>
          </p:cNvSpPr>
          <p:nvPr/>
        </p:nvSpPr>
        <p:spPr bwMode="auto">
          <a:xfrm>
            <a:off x="571472" y="1928802"/>
            <a:ext cx="8135937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在一棵高度较低的树中查找根结点的编号（即该集合的代表）所花的时间较少，如何保证构造的分离集合树较低呢？</a:t>
            </a:r>
          </a:p>
          <a:p>
            <a:pPr marL="457200" indent="-457200" algn="l">
              <a:lnSpc>
                <a:spcPct val="150000"/>
              </a:lnSpc>
              <a:buFont typeface="微软雅黑" pitchFamily="34" charset="-122"/>
              <a:buChar char="●"/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两棵分离集合树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，高度分别为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，则若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ea typeface="楷体" pitchFamily="49" charset="-122"/>
                <a:cs typeface="Times New Roman" pitchFamily="18" charset="0"/>
              </a:rPr>
              <a:t>A</a:t>
            </a:r>
            <a:r>
              <a:rPr lang="en-US" sz="2200"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，应将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树作为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树的子树；否则，将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树作为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树的子树。总之，总是高度较小的分离集合树作为子树。得到的新的分离集合树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的高度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hC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，以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树作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树的子树为例：                         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=MAX{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 i="1" baseline="-25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+1}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10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4"/>
          <p:cNvSpPr txBox="1">
            <a:spLocks noChangeArrowheads="1"/>
          </p:cNvSpPr>
          <p:nvPr/>
        </p:nvSpPr>
        <p:spPr bwMode="auto">
          <a:xfrm>
            <a:off x="1000100" y="1714488"/>
            <a:ext cx="6283341" cy="1938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struct node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data;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结点对应人的编号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rank;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结点秩，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大致为树的高度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parent;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结点对应双亲下标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UFSTree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并查集树的结点类型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并查集采用顺序方法存储，结点的类型声明如下：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4"/>
          <p:cNvSpPr txBox="1">
            <a:spLocks noChangeArrowheads="1"/>
          </p:cNvSpPr>
          <p:nvPr/>
        </p:nvSpPr>
        <p:spPr bwMode="auto">
          <a:xfrm>
            <a:off x="431800" y="615950"/>
            <a:ext cx="3783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）并查集树的初始化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6858048" cy="28257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bIns="144000" rtlCol="0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MAKE_SET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(UFSTree t[]，int n)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初始化并查集树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i;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(i=1;i&lt;=n;i++)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t[i].data=i;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数据为该人的编号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t[i].rank=0;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秩初始化为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t[i].parent=i;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双亲初始化指向自已</a:t>
            </a: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799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）查找一个元素所属的集合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214422"/>
            <a:ext cx="7929618" cy="31698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FIND_SET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(UFSTree t[]，int x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所在子树中查找集合编号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(x!=t[x].parent)		                 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双亲不是自已</a:t>
            </a: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FIND_SET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(t，t[x].parent));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递归在双亲中找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return(x);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双亲是自已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14</a:t>
            </a:fld>
            <a:r>
              <a:rPr lang="en-US" altLang="zh-CN"/>
              <a:t>/15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282" y="395567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）两个元素各自所属的集合的合并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844" y="1000108"/>
            <a:ext cx="8786842" cy="45954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16000" tIns="216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(UFSTree t[]，int x，int y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所在的子树合并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 x=FIND_SET(t，x);	   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y=FIND_SET(t，y);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所在分离集合树的编号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(t[x].rank&gt;t[y].rank)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结点的秩小于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t[y].parent=x;		     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连到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结点上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	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结点的秩大于等于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	    t[x].parent=y;		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连到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结点上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的双亲结点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if (t[x].rank==t[y].rank)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//x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结点的秩相同</a:t>
            </a: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t[y].rank++;	      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//y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结点的秩增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5929330"/>
            <a:ext cx="592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对于</a:t>
            </a:r>
            <a:r>
              <a:rPr lang="en-US" sz="2200" i="1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个人，本算法的时间复杂度为</a:t>
            </a:r>
            <a:r>
              <a:rPr 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O(log</a:t>
            </a:r>
            <a:r>
              <a:rPr lang="en-US" sz="2200" baseline="-250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sz="2200" i="1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15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82804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输入：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第一部分以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开始。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为问题涉及的人的个数（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20000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）。这些人的编号为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下面有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1000000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），每行有两个数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，表示已知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是亲戚。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第二部分以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开始。以下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行有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个询问（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Q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1000 000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），每行为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，表示询问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是否为亲戚。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输出：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对于每个询问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，输出一行：若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为亲戚，则输出“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Yes”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，否则输出“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No”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 </a:t>
            </a: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5214942" y="4357694"/>
            <a:ext cx="1800225" cy="1079500"/>
          </a:xfrm>
          <a:prstGeom prst="wedgeEllipseCallout">
            <a:avLst>
              <a:gd name="adj1" fmla="val -37604"/>
              <a:gd name="adj2" fmla="val -63712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/>
          <a:lstStyle/>
          <a:p>
            <a:r>
              <a:rPr lang="zh-CN" altLang="en-US" sz="2000">
                <a:solidFill>
                  <a:srgbClr val="CC00FF"/>
                </a:solidFill>
                <a:latin typeface="微软雅黑" pitchFamily="34" charset="-122"/>
                <a:ea typeface="微软雅黑" pitchFamily="34" charset="-122"/>
              </a:rPr>
              <a:t>解决分类问题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 descr="羊皮纸"/>
          <p:cNvSpPr txBox="1">
            <a:spLocks noChangeArrowheads="1"/>
          </p:cNvSpPr>
          <p:nvPr/>
        </p:nvSpPr>
        <p:spPr bwMode="auto">
          <a:xfrm>
            <a:off x="761995" y="571480"/>
            <a:ext cx="3024187" cy="50783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输入样例：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10 7	//N=10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M=7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2 4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5 7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1 3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8 9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1 2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5 6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2 3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3	//Q=3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3 4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7 10</a:t>
            </a:r>
          </a:p>
          <a:p>
            <a:pPr algn="l">
              <a:defRPr/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8 9 </a:t>
            </a:r>
          </a:p>
        </p:txBody>
      </p:sp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4000496" y="1928802"/>
            <a:ext cx="4824412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类似于离散数学中的等价类问题：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给定一个集合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U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和一个等价关系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，产生具有等价关系的等价类。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4"/>
          <p:cNvSpPr txBox="1">
            <a:spLocks noChangeArrowheads="1"/>
          </p:cNvSpPr>
          <p:nvPr/>
        </p:nvSpPr>
        <p:spPr bwMode="auto">
          <a:xfrm>
            <a:off x="2357422" y="214290"/>
            <a:ext cx="3317869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采用集合的思路求解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85723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输入关系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357422" y="85723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分离集合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35729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初始状态</a:t>
            </a:r>
          </a:p>
        </p:txBody>
      </p:sp>
      <p:sp>
        <p:nvSpPr>
          <p:cNvPr id="7" name="矩形 6"/>
          <p:cNvSpPr/>
          <p:nvPr/>
        </p:nvSpPr>
        <p:spPr>
          <a:xfrm>
            <a:off x="2357422" y="135729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357422" y="1928802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500306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2357422" y="2500306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3071810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357422" y="3071810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364331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5" name="矩形 14"/>
          <p:cNvSpPr/>
          <p:nvPr/>
        </p:nvSpPr>
        <p:spPr>
          <a:xfrm>
            <a:off x="2357422" y="364331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4348" y="421481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2357422" y="421481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{6}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48" y="4826228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2357422" y="4826228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348" y="5429264"/>
            <a:ext cx="150019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1" name="矩形 20"/>
          <p:cNvSpPr/>
          <p:nvPr/>
        </p:nvSpPr>
        <p:spPr>
          <a:xfrm>
            <a:off x="2357422" y="5429264"/>
            <a:ext cx="6215106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28794" y="571480"/>
            <a:ext cx="535785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{5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7}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{8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9}</a:t>
            </a:r>
            <a:r>
              <a:rPr lang="zh-CN" altLang="en-US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{10}</a:t>
            </a:r>
            <a:endParaRPr lang="zh-CN" altLang="en-US" sz="200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7290" y="2143116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200">
                <a:ea typeface="微软雅黑" pitchFamily="34" charset="-122"/>
                <a:cs typeface="Times New Roman" pitchFamily="18" charset="0"/>
              </a:rPr>
              <a:t>3 4  </a:t>
            </a:r>
            <a:r>
              <a:rPr lang="en-US" altLang="zh-CN" sz="22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  3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4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在同一个集合中  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Yes</a:t>
            </a:r>
            <a:endParaRPr lang="en-US" altLang="zh-CN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15001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290" y="2855237"/>
            <a:ext cx="56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200">
                <a:ea typeface="微软雅黑" pitchFamily="34" charset="-122"/>
                <a:cs typeface="Times New Roman" pitchFamily="18" charset="0"/>
              </a:rPr>
              <a:t>7 10  </a:t>
            </a:r>
            <a:r>
              <a:rPr lang="en-US" altLang="zh-CN" sz="22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  7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10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不在同一个集合中  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No</a:t>
            </a:r>
            <a:endParaRPr lang="en-US" altLang="zh-CN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7290" y="3569617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zh-CN" sz="2200">
                <a:ea typeface="微软雅黑" pitchFamily="34" charset="-122"/>
                <a:cs typeface="Times New Roman" pitchFamily="18" charset="0"/>
              </a:rPr>
              <a:t>8 9  </a:t>
            </a:r>
            <a:r>
              <a:rPr lang="en-US" altLang="zh-CN" sz="220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  8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、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9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在同一个集合中  </a:t>
            </a:r>
            <a:r>
              <a:rPr lang="en-US" altLang="zh-CN" sz="2200">
                <a:ea typeface="微软雅黑" pitchFamily="34" charset="-122"/>
                <a:cs typeface="Times New Roman" pitchFamily="18" charset="0"/>
                <a:sym typeface="Wingdings"/>
              </a:rPr>
              <a:t>Yes</a:t>
            </a:r>
            <a:endParaRPr lang="en-US" altLang="zh-CN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720" y="50004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结果集合：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4"/>
          <p:cNvSpPr txBox="1">
            <a:spLocks noChangeArrowheads="1"/>
          </p:cNvSpPr>
          <p:nvPr/>
        </p:nvSpPr>
        <p:spPr bwMode="auto">
          <a:xfrm>
            <a:off x="357158" y="2285992"/>
            <a:ext cx="8424862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并查集的数据结构记录了一组分离的动态集合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>
                <a:ea typeface="楷体" pitchFamily="49" charset="-122"/>
                <a:cs typeface="Times New Roman" pitchFamily="18" charset="0"/>
              </a:rPr>
              <a:t>={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i="1" baseline="-25000">
                <a:ea typeface="楷体" pitchFamily="49" charset="-122"/>
                <a:cs typeface="Times New Roman" pitchFamily="18" charset="0"/>
              </a:rPr>
              <a:t>k</a:t>
            </a:r>
            <a:r>
              <a:rPr lang="en-US"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每个动态集合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i="1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）通过一个“代表”加以标识，该代表即为所代表的集合中的某个元素。对于集合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i="1" baseline="-25000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，选取其中哪个元素作为代表是任意的。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120070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6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3B863F-772B-40BF-85BA-A0B802DFE19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28596" y="740615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  对于给定的编号为</a:t>
            </a:r>
            <a:r>
              <a:rPr lang="en-US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～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个元素，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表示其中的一个元素，设并查集为</a:t>
            </a:r>
            <a:r>
              <a:rPr lang="en-US" i="1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，并查集的实现需要支持如下运算：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0034" y="1714488"/>
            <a:ext cx="81439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MAKE_SET(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：初始化并查集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，即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baseline="-2500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baseline="-25000"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sz="2000"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，每个动态集合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sz="2000"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）仅仅包含一个编号为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的元素，该元素作为集合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的“代表”。</a:t>
            </a:r>
            <a:endParaRPr kumimoji="1"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FIND_SET(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：返回并查集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中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元素所在集合的代表。 </a:t>
            </a:r>
            <a:endParaRPr lang="en-US" altLang="zh-CN" sz="20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UNION(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sz="20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：在并查集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中将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两个元素所在的动态集合（例如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）合并为一个新的集合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sz="2000" i="1"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sz="2000" i="1" baseline="-25000"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2000" dirty="0"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5"/>
          <p:cNvSpPr txBox="1">
            <a:spLocks noChangeArrowheads="1"/>
          </p:cNvSpPr>
          <p:nvPr/>
        </p:nvSpPr>
        <p:spPr bwMode="auto">
          <a:xfrm>
            <a:off x="500034" y="1571612"/>
            <a:ext cx="8072494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有根树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来表示集合，树中的每个结点包含集合的一个成员，每棵树表示一个集合。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多个集合形成一个森林，以每棵树的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树根作为集合的代表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，并且根结点的父结点指向其自身，树上的其他结点都用一个父指针表示它的附属关系。</a:t>
            </a: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6" descr="新闻纸"/>
          <p:cNvSpPr txBox="1">
            <a:spLocks noChangeArrowheads="1"/>
          </p:cNvSpPr>
          <p:nvPr/>
        </p:nvSpPr>
        <p:spPr bwMode="auto">
          <a:xfrm>
            <a:off x="642910" y="500042"/>
            <a:ext cx="432117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7.9.2    </a:t>
            </a: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并查集的算法实现</a:t>
            </a:r>
            <a:endParaRPr kumimoji="1" lang="zh-CN" altLang="en-US" sz="28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8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79388" y="333375"/>
            <a:ext cx="8353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在并查集中，每个分离集合对应的一棵树，称为分离集合树。整个并查集也就是一棵分离集合森林。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个集合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4}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{5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7}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{8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9}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{10}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，分别以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表示对应集合的编号。 </a:t>
            </a:r>
            <a:endParaRPr lang="zh-CN" altLang="en-US" b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57158" y="2500306"/>
            <a:ext cx="2500330" cy="3078030"/>
            <a:chOff x="357158" y="2500306"/>
            <a:chExt cx="2500330" cy="3078030"/>
          </a:xfrm>
        </p:grpSpPr>
        <p:sp>
          <p:nvSpPr>
            <p:cNvPr id="5" name="椭圆 4"/>
            <p:cNvSpPr/>
            <p:nvPr/>
          </p:nvSpPr>
          <p:spPr>
            <a:xfrm>
              <a:off x="1214414" y="271855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71472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350437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7158" y="436163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58" y="5147449"/>
              <a:ext cx="2500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{1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4}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cxnSp>
          <p:nvCxnSpPr>
            <p:cNvPr id="11" name="直接箭头连接符 10"/>
            <p:cNvCxnSpPr>
              <a:stCxn id="6" idx="7"/>
              <a:endCxn id="5" idx="3"/>
            </p:cNvCxnSpPr>
            <p:nvPr/>
          </p:nvCxnSpPr>
          <p:spPr>
            <a:xfrm rot="5400000" flipH="1" flipV="1">
              <a:off x="891148" y="319157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1"/>
              <a:endCxn id="5" idx="5"/>
            </p:cNvCxnSpPr>
            <p:nvPr/>
          </p:nvCxnSpPr>
          <p:spPr>
            <a:xfrm rot="16200000" flipV="1">
              <a:off x="1569809" y="3155852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6" idx="4"/>
            </p:cNvCxnSpPr>
            <p:nvPr/>
          </p:nvCxnSpPr>
          <p:spPr>
            <a:xfrm rot="5400000" flipH="1" flipV="1">
              <a:off x="500034" y="4075879"/>
              <a:ext cx="357190" cy="21431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1369627" y="250030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14678" y="3000372"/>
            <a:ext cx="2000264" cy="2581901"/>
            <a:chOff x="3214678" y="3000372"/>
            <a:chExt cx="2000264" cy="2581901"/>
          </a:xfrm>
        </p:grpSpPr>
        <p:sp>
          <p:nvSpPr>
            <p:cNvPr id="17" name="椭圆 16"/>
            <p:cNvSpPr/>
            <p:nvPr/>
          </p:nvSpPr>
          <p:spPr>
            <a:xfrm>
              <a:off x="3857620" y="3218623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14678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572000" y="4004441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678" y="5151386"/>
              <a:ext cx="2000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{5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7}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cxnSp>
          <p:nvCxnSpPr>
            <p:cNvPr id="22" name="直接箭头连接符 21"/>
            <p:cNvCxnSpPr>
              <a:stCxn id="18" idx="7"/>
              <a:endCxn id="17" idx="3"/>
            </p:cNvCxnSpPr>
            <p:nvPr/>
          </p:nvCxnSpPr>
          <p:spPr>
            <a:xfrm rot="5400000" flipH="1" flipV="1">
              <a:off x="3534354" y="3691637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1"/>
              <a:endCxn id="17" idx="5"/>
            </p:cNvCxnSpPr>
            <p:nvPr/>
          </p:nvCxnSpPr>
          <p:spPr>
            <a:xfrm rot="16200000" flipV="1">
              <a:off x="4213015" y="3655918"/>
              <a:ext cx="432218" cy="411294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4012833" y="3000372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43570" y="2994176"/>
            <a:ext cx="1643074" cy="2581901"/>
            <a:chOff x="5643570" y="2994176"/>
            <a:chExt cx="1643074" cy="2581901"/>
          </a:xfrm>
        </p:grpSpPr>
        <p:sp>
          <p:nvSpPr>
            <p:cNvPr id="26" name="椭圆 25"/>
            <p:cNvSpPr/>
            <p:nvPr/>
          </p:nvSpPr>
          <p:spPr>
            <a:xfrm>
              <a:off x="6286512" y="3212427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643570" y="3998245"/>
              <a:ext cx="428628" cy="5000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3570" y="5145190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{8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9}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cxnSp>
          <p:nvCxnSpPr>
            <p:cNvPr id="30" name="直接箭头连接符 29"/>
            <p:cNvCxnSpPr>
              <a:stCxn id="27" idx="7"/>
              <a:endCxn id="26" idx="3"/>
            </p:cNvCxnSpPr>
            <p:nvPr/>
          </p:nvCxnSpPr>
          <p:spPr>
            <a:xfrm rot="5400000" flipH="1" flipV="1">
              <a:off x="5963246" y="3685441"/>
              <a:ext cx="432218" cy="339856"/>
            </a:xfrm>
            <a:prstGeom prst="straightConnector1">
              <a:avLst/>
            </a:pr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6441725" y="2994176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643834" y="3567939"/>
            <a:ext cx="1285884" cy="2018271"/>
            <a:chOff x="7643834" y="3567939"/>
            <a:chExt cx="1285884" cy="2018271"/>
          </a:xfrm>
        </p:grpSpPr>
        <p:sp>
          <p:nvSpPr>
            <p:cNvPr id="33" name="椭圆 32"/>
            <p:cNvSpPr/>
            <p:nvPr/>
          </p:nvSpPr>
          <p:spPr>
            <a:xfrm>
              <a:off x="7952232" y="3786190"/>
              <a:ext cx="428628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/>
                <a:t>10</a:t>
              </a:r>
              <a:endParaRPr lang="zh-CN" alt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43834" y="5155323"/>
              <a:ext cx="12858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{10}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集合</a:t>
              </a:r>
              <a:endParaRPr lang="zh-CN" altLang="en-US" sz="2200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8107445" y="3567939"/>
              <a:ext cx="465083" cy="394138"/>
            </a:xfrm>
            <a:custGeom>
              <a:avLst/>
              <a:gdLst>
                <a:gd name="connsiteX0" fmla="*/ 283780 w 465083"/>
                <a:gd name="connsiteY0" fmla="*/ 394138 h 394138"/>
                <a:gd name="connsiteX1" fmla="*/ 457200 w 465083"/>
                <a:gd name="connsiteY1" fmla="*/ 315310 h 394138"/>
                <a:gd name="connsiteX2" fmla="*/ 236483 w 465083"/>
                <a:gd name="connsiteY2" fmla="*/ 47296 h 394138"/>
                <a:gd name="connsiteX3" fmla="*/ 78828 w 465083"/>
                <a:gd name="connsiteY3" fmla="*/ 31531 h 394138"/>
                <a:gd name="connsiteX4" fmla="*/ 0 w 465083"/>
                <a:gd name="connsiteY4" fmla="*/ 220717 h 39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83" h="394138">
                  <a:moveTo>
                    <a:pt x="283780" y="394138"/>
                  </a:moveTo>
                  <a:cubicBezTo>
                    <a:pt x="374431" y="383627"/>
                    <a:pt x="465083" y="373117"/>
                    <a:pt x="457200" y="315310"/>
                  </a:cubicBezTo>
                  <a:cubicBezTo>
                    <a:pt x="449317" y="257503"/>
                    <a:pt x="299545" y="94592"/>
                    <a:pt x="236483" y="47296"/>
                  </a:cubicBezTo>
                  <a:cubicBezTo>
                    <a:pt x="173421" y="0"/>
                    <a:pt x="118242" y="2628"/>
                    <a:pt x="78828" y="31531"/>
                  </a:cubicBezTo>
                  <a:cubicBezTo>
                    <a:pt x="39414" y="60434"/>
                    <a:pt x="19707" y="140575"/>
                    <a:pt x="0" y="220717"/>
                  </a:cubicBezTo>
                </a:path>
              </a:pathLst>
            </a:custGeom>
            <a:ln w="28575"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F7E5-DD09-4BA6-9AE1-47735B52AA37}" type="slidenum">
              <a:rPr lang="en-US" altLang="zh-CN" smtClean="0"/>
              <a:pPr/>
              <a:t>9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1276</Words>
  <Application>Microsoft Office PowerPoint</Application>
  <PresentationFormat>全屏显示(4:3)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 Unicode MS</vt:lpstr>
      <vt:lpstr>仿宋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874</cp:revision>
  <dcterms:created xsi:type="dcterms:W3CDTF">2004-04-08T11:59:15Z</dcterms:created>
  <dcterms:modified xsi:type="dcterms:W3CDTF">2018-10-15T02:17:06Z</dcterms:modified>
</cp:coreProperties>
</file>