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6"/>
  </p:notesMasterIdLst>
  <p:sldIdLst>
    <p:sldId id="295" r:id="rId2"/>
    <p:sldId id="455" r:id="rId3"/>
    <p:sldId id="424" r:id="rId4"/>
    <p:sldId id="428" r:id="rId5"/>
    <p:sldId id="482" r:id="rId6"/>
    <p:sldId id="427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83" r:id="rId18"/>
    <p:sldId id="468" r:id="rId19"/>
    <p:sldId id="469" r:id="rId20"/>
    <p:sldId id="471" r:id="rId21"/>
    <p:sldId id="470" r:id="rId22"/>
    <p:sldId id="472" r:id="rId23"/>
    <p:sldId id="473" r:id="rId24"/>
    <p:sldId id="484" r:id="rId25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0000"/>
    <a:srgbClr val="0033CC"/>
    <a:srgbClr val="6600CC"/>
    <a:srgbClr val="669900"/>
    <a:srgbClr val="FF3300"/>
    <a:srgbClr val="8080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/>
              <a:t>/24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19015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92909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小结（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14480" y="210989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二叉树遍历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785918" y="2952747"/>
            <a:ext cx="207170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遍历过程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7422" y="3810003"/>
            <a:ext cx="28575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某种次序</a:t>
            </a:r>
            <a:endParaRPr lang="en-US" altLang="zh-CN" sz="22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访问所有结点</a:t>
            </a:r>
            <a:endParaRPr lang="en-US" altLang="zh-CN" sz="22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不重复访问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76230"/>
            <a:ext cx="6215106" cy="43646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BTWidth1(BTNode *b)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width=0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   int a[MaxSize];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(i=1;i&lt;MaxSize;i++)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a[i]=0;		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//a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设置所有元素初始化为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levelnumber(b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i=1;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(a[i]!=0)	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中最大元素即宽度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(a[i]&gt;width)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width=a[i];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width;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380979"/>
            <a:ext cx="292895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 层次遍历算法应用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809739"/>
            <a:ext cx="1214446" cy="2095515"/>
            <a:chOff x="1785918" y="1928808"/>
            <a:chExt cx="1214446" cy="1571636"/>
          </a:xfrm>
        </p:grpSpPr>
        <p:sp>
          <p:nvSpPr>
            <p:cNvPr id="5" name="椭圆 4"/>
            <p:cNvSpPr/>
            <p:nvPr/>
          </p:nvSpPr>
          <p:spPr>
            <a:xfrm>
              <a:off x="1785918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43174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2019361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447989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12270" y="2912350"/>
              <a:ext cx="390370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/>
          <p:nvPr/>
        </p:nvCxnSpPr>
        <p:spPr>
          <a:xfrm flipV="1">
            <a:off x="2159586" y="2034107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143108" y="2857496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143108" y="3697819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66" y="4572008"/>
            <a:ext cx="4643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每个结点有唯一的双亲结点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结点的层次  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双亲结点的层次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666731"/>
            <a:ext cx="585791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假设二叉树采用二叉链存储结构，设计一个算法求二叉树</a:t>
            </a:r>
            <a:r>
              <a:rPr lang="en-US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的宽度（</a:t>
            </a: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采用层次遍历方法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2476494"/>
            <a:ext cx="5572164" cy="2738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BTWidth2(BTNode *b)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struct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int lno;		</a:t>
            </a:r>
            <a:r>
              <a:rPr lang="en-US" altLang="zh-CN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结点的层次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 *p;	</a:t>
            </a:r>
            <a:r>
              <a:rPr lang="en-US" altLang="zh-CN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结点指针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Qu[MaxSize];	</a:t>
            </a:r>
            <a:r>
              <a:rPr lang="en-US" altLang="zh-CN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定义非环形队列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front</a:t>
            </a:r>
            <a:r>
              <a:rPr lang="zh-CN" alt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rear;	</a:t>
            </a:r>
            <a:r>
              <a:rPr lang="en-US" altLang="zh-CN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定义队头和队尾指针</a:t>
            </a:r>
          </a:p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int lnum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front=rear=0;		</a:t>
            </a:r>
            <a:r>
              <a:rPr lang="en-US" altLang="zh-CN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置队列为空队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95227"/>
            <a:ext cx="6500858" cy="49654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if (b!=NULL)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 	rear++;	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Qu[rear].p=b;		</a:t>
            </a:r>
            <a:r>
              <a:rPr lang="en-US" altLang="zh-CN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Qu[rear].lno=1;		</a:t>
            </a:r>
            <a:r>
              <a:rPr lang="en-US" altLang="zh-CN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根结点的层次为</a:t>
            </a:r>
            <a:r>
              <a:rPr lang="en-US" altLang="zh-CN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(rear!=front)	</a:t>
            </a:r>
            <a:r>
              <a:rPr lang="en-US" altLang="zh-CN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队不空时循环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front++;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b=Qu[front].p;	</a:t>
            </a:r>
            <a:r>
              <a:rPr lang="en-US" altLang="zh-CN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出队结点</a:t>
            </a:r>
            <a:r>
              <a:rPr lang="en-US" altLang="zh-CN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lnum=Qu[front].lno;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if (b-&gt;lchild!=NULL)	</a:t>
            </a:r>
            <a:r>
              <a:rPr lang="en-US" altLang="zh-CN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有左孩子，将其进队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rear++;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Qu[rear].p=b-&gt;lchild;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Qu[rear].lno=lnum+1;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if (b-&gt;rchild!=NULL)	</a:t>
            </a:r>
            <a:r>
              <a:rPr lang="en-US" altLang="zh-CN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有右孩子，将其进队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rear++;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Qu[rear].p=b-&gt;rchild;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Qu[rear].lno=lnum+1;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76230"/>
            <a:ext cx="6858048" cy="424061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 lnum=1; i=1;	</a:t>
            </a:r>
            <a:r>
              <a:rPr lang="en-US" altLang="zh-CN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//width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存放宽度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(i&lt;=rear)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n=0;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while (i&lt;=rear &amp;&amp; Qu[i].lno==lnum)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n++;		</a:t>
            </a:r>
            <a:r>
              <a:rPr lang="en-US" altLang="zh-CN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//n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累计一层中的结点个数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i++; 		</a:t>
            </a:r>
            <a:r>
              <a:rPr lang="en-US" altLang="zh-CN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//i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扫描队列中所有结点</a:t>
            </a:r>
            <a:endParaRPr lang="en-US" altLang="zh-CN" sz="18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lnum=Qu[i].lno;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if (n&gt;</a:t>
            </a: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</a:t>
            </a:r>
            <a:r>
              <a:rPr lang="en-US" altLang="zh-CN" sz="180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 return 0;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二叉树的构造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14" y="1714489"/>
            <a:ext cx="70723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由中序序列和先序序列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由中序序列和后序序列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由中序序列和层次序列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85728"/>
            <a:ext cx="60722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由一个固定的先序序列（含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个不同的结点），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构造的二叉树个数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？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28" y="2666995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，结果为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77862" y="3810003"/>
            <a:ext cx="1125742" cy="1896760"/>
            <a:chOff x="877862" y="2857502"/>
            <a:chExt cx="1125742" cy="1422570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1069157" y="3750477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1439047" y="3191673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571604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35052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77862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97488" y="3810003"/>
            <a:ext cx="789190" cy="1896760"/>
            <a:chOff x="2497488" y="2857502"/>
            <a:chExt cx="789190" cy="1422570"/>
          </a:xfrm>
        </p:grpSpPr>
        <p:cxnSp>
          <p:nvCxnSpPr>
            <p:cNvPr id="33" name="直接连接符 32"/>
            <p:cNvCxnSpPr/>
            <p:nvPr/>
          </p:nvCxnSpPr>
          <p:spPr>
            <a:xfrm rot="16200000" flipH="1">
              <a:off x="2678893" y="3750477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2658255" y="3212311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783240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97488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854678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926512" y="3801760"/>
            <a:ext cx="1360694" cy="1281752"/>
            <a:chOff x="4000496" y="2890130"/>
            <a:chExt cx="1360694" cy="961314"/>
          </a:xfrm>
        </p:grpSpPr>
        <p:cxnSp>
          <p:nvCxnSpPr>
            <p:cNvPr id="31" name="直接连接符 30"/>
            <p:cNvCxnSpPr/>
            <p:nvPr/>
          </p:nvCxnSpPr>
          <p:spPr>
            <a:xfrm rot="5400000">
              <a:off x="4250529" y="3309149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H="1">
              <a:off x="4691857" y="3271050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426314" y="2890130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00496" y="3500444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929190" y="3500444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643306" y="3810003"/>
            <a:ext cx="857818" cy="1896760"/>
            <a:chOff x="6286512" y="2857502"/>
            <a:chExt cx="857818" cy="1422570"/>
          </a:xfrm>
        </p:grpSpPr>
        <p:cxnSp>
          <p:nvCxnSpPr>
            <p:cNvPr id="40" name="直接连接符 39"/>
            <p:cNvCxnSpPr/>
            <p:nvPr/>
          </p:nvCxnSpPr>
          <p:spPr>
            <a:xfrm rot="5400000">
              <a:off x="6595283" y="3750477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6200000" flipH="1">
              <a:off x="6511145" y="3204373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6286512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712330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357950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572000" y="3810003"/>
            <a:ext cx="1217818" cy="1896760"/>
            <a:chOff x="7500958" y="2857502"/>
            <a:chExt cx="1217818" cy="1422570"/>
          </a:xfrm>
        </p:grpSpPr>
        <p:cxnSp>
          <p:nvCxnSpPr>
            <p:cNvPr id="47" name="直接连接符 46"/>
            <p:cNvCxnSpPr/>
            <p:nvPr/>
          </p:nvCxnSpPr>
          <p:spPr>
            <a:xfrm rot="16200000" flipH="1">
              <a:off x="8133581" y="3725077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6200000" flipH="1">
              <a:off x="7725591" y="3204373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7500958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926776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8286776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9" name="左弧形箭头 48"/>
          <p:cNvSpPr/>
          <p:nvPr/>
        </p:nvSpPr>
        <p:spPr>
          <a:xfrm>
            <a:off x="857224" y="3143248"/>
            <a:ext cx="357190" cy="1047757"/>
          </a:xfrm>
          <a:prstGeom prst="curvedRight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3" name="组合 52"/>
          <p:cNvGrpSpPr/>
          <p:nvPr/>
        </p:nvGrpSpPr>
        <p:grpSpPr>
          <a:xfrm>
            <a:off x="1357291" y="1523987"/>
            <a:ext cx="5715039" cy="857256"/>
            <a:chOff x="1357290" y="1142990"/>
            <a:chExt cx="5715039" cy="642942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7290" y="1142990"/>
              <a:ext cx="2790953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TextBox 40"/>
            <p:cNvSpPr txBox="1"/>
            <p:nvPr/>
          </p:nvSpPr>
          <p:spPr>
            <a:xfrm>
              <a:off x="4786314" y="1339444"/>
              <a:ext cx="2286015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Catalan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</a:t>
              </a:r>
              <a:endPara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2" name="左箭头 51"/>
            <p:cNvSpPr/>
            <p:nvPr/>
          </p:nvSpPr>
          <p:spPr>
            <a:xfrm>
              <a:off x="4218009" y="1403342"/>
              <a:ext cx="317006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638400"/>
            <a:ext cx="5857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若某非空二叉树的先序序列和中序序列正好相反，则该二叉树的形态是什么？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1357290" y="2000241"/>
            <a:ext cx="1714512" cy="1304302"/>
            <a:chOff x="1500166" y="1500180"/>
            <a:chExt cx="1428760" cy="978226"/>
          </a:xfrm>
        </p:grpSpPr>
        <p:sp>
          <p:nvSpPr>
            <p:cNvPr id="5" name="TextBox 4"/>
            <p:cNvSpPr txBox="1"/>
            <p:nvPr/>
          </p:nvSpPr>
          <p:spPr>
            <a:xfrm>
              <a:off x="1500166" y="1500180"/>
              <a:ext cx="1428760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先序序列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43042" y="2143122"/>
              <a:ext cx="1071570" cy="33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  L  R</a:t>
              </a:r>
              <a:endParaRPr lang="zh-CN" alt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" name="组合 11"/>
          <p:cNvGrpSpPr/>
          <p:nvPr/>
        </p:nvGrpSpPr>
        <p:grpSpPr>
          <a:xfrm>
            <a:off x="4286248" y="2000240"/>
            <a:ext cx="2571768" cy="1689022"/>
            <a:chOff x="4286248" y="1500180"/>
            <a:chExt cx="2143140" cy="1266766"/>
          </a:xfrm>
        </p:grpSpPr>
        <p:sp>
          <p:nvSpPr>
            <p:cNvPr id="7" name="TextBox 6"/>
            <p:cNvSpPr txBox="1"/>
            <p:nvPr/>
          </p:nvSpPr>
          <p:spPr>
            <a:xfrm>
              <a:off x="4286248" y="1500180"/>
              <a:ext cx="2143140" cy="62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中序序列的反序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3438" y="2143122"/>
              <a:ext cx="1071570" cy="623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R  N  L</a:t>
              </a:r>
              <a:endParaRPr lang="zh-CN" alt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1" name="组合 16"/>
          <p:cNvGrpSpPr/>
          <p:nvPr/>
        </p:nvGrpSpPr>
        <p:grpSpPr>
          <a:xfrm>
            <a:off x="2727312" y="3071810"/>
            <a:ext cx="1857388" cy="1334311"/>
            <a:chOff x="2727312" y="2403474"/>
            <a:chExt cx="1857388" cy="1000733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27312" y="2403474"/>
              <a:ext cx="1857388" cy="0"/>
            </a:xfrm>
            <a:prstGeom prst="line">
              <a:avLst/>
            </a:prstGeom>
            <a:ln w="5715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3428992" y="2714626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4678" y="3046416"/>
              <a:ext cx="9286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为空</a:t>
              </a:r>
            </a:p>
          </p:txBody>
        </p:sp>
      </p:grpSp>
      <p:grpSp>
        <p:nvGrpSpPr>
          <p:cNvPr id="12" name="组合 17"/>
          <p:cNvGrpSpPr/>
          <p:nvPr/>
        </p:nvGrpSpPr>
        <p:grpSpPr>
          <a:xfrm>
            <a:off x="2571736" y="4762510"/>
            <a:ext cx="2214578" cy="1452571"/>
            <a:chOff x="2571736" y="3571882"/>
            <a:chExt cx="2214578" cy="1089428"/>
          </a:xfrm>
        </p:grpSpPr>
        <p:sp>
          <p:nvSpPr>
            <p:cNvPr id="15" name="TextBox 14"/>
            <p:cNvSpPr txBox="1"/>
            <p:nvPr/>
          </p:nvSpPr>
          <p:spPr>
            <a:xfrm>
              <a:off x="2571736" y="4014980"/>
              <a:ext cx="2214578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所有结点没有右子树的单支树</a:t>
              </a:r>
              <a:endParaRPr lang="zh-CN" altLang="en-US" sz="2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428992" y="3571882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7020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14356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线索二叉树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2023252"/>
            <a:ext cx="37862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二叉链 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空指针改为线索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00562" y="2015860"/>
            <a:ext cx="2428892" cy="477054"/>
            <a:chOff x="4500562" y="1559192"/>
            <a:chExt cx="2428892" cy="357790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1559192"/>
              <a:ext cx="185738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线索二叉树</a:t>
              </a:r>
              <a:endParaRPr lang="zh-CN" altLang="en-US" sz="2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4500562" y="159701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57356" y="2588677"/>
            <a:ext cx="4500594" cy="1031627"/>
            <a:chOff x="1857356" y="1941508"/>
            <a:chExt cx="4500594" cy="773720"/>
          </a:xfrm>
        </p:grpSpPr>
        <p:sp>
          <p:nvSpPr>
            <p:cNvPr id="10" name="TextBox 9"/>
            <p:cNvSpPr txBox="1"/>
            <p:nvPr/>
          </p:nvSpPr>
          <p:spPr>
            <a:xfrm>
              <a:off x="1857356" y="2357437"/>
              <a:ext cx="45005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左、右空指针指向前驱、后继结点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3727444" y="2155822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643042" y="3714754"/>
            <a:ext cx="4286280" cy="1174491"/>
            <a:chOff x="1643042" y="2786064"/>
            <a:chExt cx="4286280" cy="880868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3714744" y="300037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43042" y="3309141"/>
              <a:ext cx="428628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前驱、后继结点与遍历方式有关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29322" y="4071942"/>
            <a:ext cx="3000396" cy="1246495"/>
            <a:chOff x="5786446" y="3107535"/>
            <a:chExt cx="3000396" cy="934872"/>
          </a:xfrm>
        </p:grpSpPr>
        <p:sp>
          <p:nvSpPr>
            <p:cNvPr id="15" name="TextBox 14"/>
            <p:cNvSpPr txBox="1"/>
            <p:nvPr/>
          </p:nvSpPr>
          <p:spPr>
            <a:xfrm>
              <a:off x="6357950" y="3107535"/>
              <a:ext cx="2428892" cy="934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先序线索二叉树</a:t>
              </a:r>
              <a:endPara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中序线索二叉树</a:t>
              </a:r>
              <a:endPara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后序线索二叉树</a:t>
              </a:r>
              <a:endPara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786446" y="339566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4071966" cy="454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建立线索二叉树的目的？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428736"/>
            <a:ext cx="75724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以中序线索二叉树说明：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对二叉树中序遍历，递归算法：时间复杂度均为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对二叉树中序遍历，非递归算法：时间复杂度均为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对中序线索二叉树中序遍历，时间复杂度均为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O(1)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0100" y="1523987"/>
            <a:ext cx="2143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先序遍历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中序遍历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后序遍历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层次遍历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100" y="697413"/>
            <a:ext cx="285752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常用遍历方法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786050" y="1643050"/>
            <a:ext cx="2071702" cy="1143008"/>
            <a:chOff x="2786050" y="1357304"/>
            <a:chExt cx="2071702" cy="857256"/>
          </a:xfrm>
        </p:grpSpPr>
        <p:sp>
          <p:nvSpPr>
            <p:cNvPr id="15" name="右大括号 14"/>
            <p:cNvSpPr/>
            <p:nvPr/>
          </p:nvSpPr>
          <p:spPr>
            <a:xfrm>
              <a:off x="2786050" y="1357304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1571618"/>
              <a:ext cx="171451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具有递归性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57752" y="1142984"/>
            <a:ext cx="1512000" cy="3018651"/>
            <a:chOff x="3428992" y="2571750"/>
            <a:chExt cx="1512000" cy="2263988"/>
          </a:xfrm>
        </p:grpSpPr>
        <p:sp>
          <p:nvSpPr>
            <p:cNvPr id="11" name="圆角矩形 10"/>
            <p:cNvSpPr/>
            <p:nvPr/>
          </p:nvSpPr>
          <p:spPr>
            <a:xfrm>
              <a:off x="3428992" y="2571750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二叉树算法</a:t>
              </a:r>
            </a:p>
          </p:txBody>
        </p:sp>
        <p:sp>
          <p:nvSpPr>
            <p:cNvPr id="12" name="燕尾形箭头 11"/>
            <p:cNvSpPr/>
            <p:nvPr/>
          </p:nvSpPr>
          <p:spPr>
            <a:xfrm rot="5400000">
              <a:off x="4035934" y="3105006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28992" y="3482982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二叉树查找</a:t>
              </a:r>
            </a:p>
          </p:txBody>
        </p:sp>
        <p:sp>
          <p:nvSpPr>
            <p:cNvPr id="18" name="燕尾形箭头 17"/>
            <p:cNvSpPr/>
            <p:nvPr/>
          </p:nvSpPr>
          <p:spPr>
            <a:xfrm rot="5400000">
              <a:off x="4035934" y="4036510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428992" y="4403738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二叉树遍历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571504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二叉树中序序列的开始结点和尾结点？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85918" y="1714488"/>
            <a:ext cx="1643074" cy="1809763"/>
            <a:chOff x="1785918" y="1285866"/>
            <a:chExt cx="1643074" cy="1357322"/>
          </a:xfrm>
        </p:grpSpPr>
        <p:sp>
          <p:nvSpPr>
            <p:cNvPr id="5" name="椭圆 4"/>
            <p:cNvSpPr/>
            <p:nvPr/>
          </p:nvSpPr>
          <p:spPr>
            <a:xfrm>
              <a:off x="2655874" y="1285866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071670" y="1784246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785918" y="228431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140992" y="178593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5" idx="3"/>
              <a:endCxn id="6" idx="7"/>
            </p:cNvCxnSpPr>
            <p:nvPr/>
          </p:nvCxnSpPr>
          <p:spPr>
            <a:xfrm rot="5400000">
              <a:off x="2334950" y="1452777"/>
              <a:ext cx="345646" cy="38055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5"/>
              <a:endCxn id="8" idx="0"/>
            </p:cNvCxnSpPr>
            <p:nvPr/>
          </p:nvCxnSpPr>
          <p:spPr>
            <a:xfrm rot="16200000" flipH="1">
              <a:off x="2935495" y="1436435"/>
              <a:ext cx="315699" cy="38329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7" idx="0"/>
            </p:cNvCxnSpPr>
            <p:nvPr/>
          </p:nvCxnSpPr>
          <p:spPr>
            <a:xfrm rot="5400000">
              <a:off x="1864034" y="2034499"/>
              <a:ext cx="315699" cy="183929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5"/>
              <a:endCxn id="18" idx="0"/>
            </p:cNvCxnSpPr>
            <p:nvPr/>
          </p:nvCxnSpPr>
          <p:spPr>
            <a:xfrm rot="16200000" flipH="1">
              <a:off x="2291082" y="1995025"/>
              <a:ext cx="317385" cy="26456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3"/>
              <a:endCxn id="19" idx="0"/>
            </p:cNvCxnSpPr>
            <p:nvPr/>
          </p:nvCxnSpPr>
          <p:spPr>
            <a:xfrm rot="5400000">
              <a:off x="2935108" y="2037937"/>
              <a:ext cx="315699" cy="18042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等腰三角形 17"/>
            <p:cNvSpPr/>
            <p:nvPr/>
          </p:nvSpPr>
          <p:spPr>
            <a:xfrm>
              <a:off x="2403460" y="2285998"/>
              <a:ext cx="357190" cy="35719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824150" y="2285998"/>
              <a:ext cx="357190" cy="35719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5786" y="3412069"/>
            <a:ext cx="2714644" cy="1032019"/>
            <a:chOff x="1000100" y="2559050"/>
            <a:chExt cx="2714644" cy="774014"/>
          </a:xfrm>
        </p:grpSpPr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1974038" y="277257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00100" y="3000377"/>
              <a:ext cx="271464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根结点的最左下结点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05192" y="2342475"/>
            <a:ext cx="3281386" cy="443583"/>
            <a:chOff x="3357554" y="1756854"/>
            <a:chExt cx="3281386" cy="332687"/>
          </a:xfrm>
        </p:grpSpPr>
        <p:sp>
          <p:nvSpPr>
            <p:cNvPr id="24" name="TextBox 23"/>
            <p:cNvSpPr txBox="1"/>
            <p:nvPr/>
          </p:nvSpPr>
          <p:spPr>
            <a:xfrm>
              <a:off x="3781420" y="1756854"/>
              <a:ext cx="2857520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根结点的最右下结点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0800000">
              <a:off x="3357554" y="192880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哈夫曼树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7290" y="1714488"/>
            <a:ext cx="3286148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个叶子结点，含有权值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42976" y="2381242"/>
            <a:ext cx="5857916" cy="1584249"/>
            <a:chOff x="1142976" y="1785932"/>
            <a:chExt cx="5857916" cy="1188187"/>
          </a:xfrm>
        </p:grpSpPr>
        <p:sp>
          <p:nvSpPr>
            <p:cNvPr id="8" name="TextBox 7"/>
            <p:cNvSpPr txBox="1"/>
            <p:nvPr/>
          </p:nvSpPr>
          <p:spPr>
            <a:xfrm>
              <a:off x="1142976" y="2143122"/>
              <a:ext cx="58579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构造哈夫曼树：权值越小距离根结点越远</a:t>
              </a:r>
              <a:endPara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构造哈夫曼编码：权值越小编码越长</a:t>
              </a:r>
              <a:endPara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714612" y="1785932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476230"/>
            <a:ext cx="478634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哈夫曼树中：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哈夫曼树满足二叉树的性质</a:t>
            </a:r>
            <a:endParaRPr lang="en-US" altLang="zh-CN" sz="22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没有两个字符的编码相同</a:t>
            </a:r>
            <a:endParaRPr lang="en-US" altLang="zh-CN" sz="22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没有两个字符编码的前缀相同</a:t>
            </a:r>
            <a:endParaRPr lang="en-US" altLang="zh-CN" sz="22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1" y="1428736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09838"/>
            <a:ext cx="6643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如果一棵哈夫曼树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中共有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255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个结点，那么该树用于对几个字符进行哈夫曼编码？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1904990"/>
            <a:ext cx="7858180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=255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，总结点数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 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2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 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 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+1)/2 = 128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所以该树用于对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128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个字符进行哈夫曼编码。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175156" y="4663550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24</a:t>
            </a:fld>
            <a:r>
              <a:rPr lang="en-US" altLang="zh-CN"/>
              <a:t>/24</a:t>
            </a:r>
          </a:p>
        </p:txBody>
      </p:sp>
      <p:pic>
        <p:nvPicPr>
          <p:cNvPr id="1026" name="Picture 2" descr="https://ss1.bdstatic.com/70cFvXSh_Q1YnxGkpoWK1HF6hhy/it/u=3819107727,3784616870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928934"/>
            <a:ext cx="2512234" cy="1571636"/>
          </a:xfrm>
          <a:prstGeom prst="rect">
            <a:avLst/>
          </a:prstGeom>
          <a:noFill/>
        </p:spPr>
      </p:pic>
      <p:pic>
        <p:nvPicPr>
          <p:cNvPr id="2" name="Picture 2" descr="https://ss0.bdstatic.com/70cFuHSh_Q1YnxGkpoWK1HF6hhy/it/u=2063835810,1938776788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28"/>
            <a:ext cx="5076825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571480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递归遍历算法应用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1428736"/>
            <a:ext cx="8143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基于递归遍历  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采用递归数据结构的递归算法设计方法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1472" y="2095491"/>
            <a:ext cx="2214578" cy="2667019"/>
            <a:chOff x="1000100" y="1500180"/>
            <a:chExt cx="2214578" cy="2000264"/>
          </a:xfrm>
        </p:grpSpPr>
        <p:sp>
          <p:nvSpPr>
            <p:cNvPr id="10" name="椭圆 9"/>
            <p:cNvSpPr/>
            <p:nvPr/>
          </p:nvSpPr>
          <p:spPr>
            <a:xfrm>
              <a:off x="1714480" y="1928808"/>
              <a:ext cx="714380" cy="500066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000100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357422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10" idx="3"/>
              <a:endCxn id="11" idx="0"/>
            </p:cNvCxnSpPr>
            <p:nvPr/>
          </p:nvCxnSpPr>
          <p:spPr>
            <a:xfrm rot="5400000">
              <a:off x="1408703" y="2375667"/>
              <a:ext cx="430423" cy="3903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5"/>
              <a:endCxn id="12" idx="0"/>
            </p:cNvCxnSpPr>
            <p:nvPr/>
          </p:nvCxnSpPr>
          <p:spPr>
            <a:xfrm rot="16200000" flipH="1">
              <a:off x="2339934" y="2339947"/>
              <a:ext cx="430423" cy="4618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弧形 17"/>
            <p:cNvSpPr/>
            <p:nvPr/>
          </p:nvSpPr>
          <p:spPr>
            <a:xfrm>
              <a:off x="1857356" y="1714494"/>
              <a:ext cx="285752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4480" y="1500180"/>
              <a:ext cx="42862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00232" y="2381243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：大问题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2844" y="4953011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28794" y="4953011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4810" y="2952747"/>
            <a:ext cx="46434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部分组成，两种类型：结点，子树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先结点，再子树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先序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先子树，再结点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后序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5250" y="285728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071538" y="612479"/>
            <a:ext cx="63579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假设二叉树采用二叉链存储结构，设计一个算法求二叉树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中度为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的结点个数。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714348" y="2126173"/>
            <a:ext cx="2214578" cy="2667019"/>
            <a:chOff x="1000100" y="1500180"/>
            <a:chExt cx="2214578" cy="2000264"/>
          </a:xfrm>
        </p:grpSpPr>
        <p:sp>
          <p:nvSpPr>
            <p:cNvPr id="41" name="椭圆 40"/>
            <p:cNvSpPr/>
            <p:nvPr/>
          </p:nvSpPr>
          <p:spPr>
            <a:xfrm>
              <a:off x="1714480" y="1928808"/>
              <a:ext cx="714380" cy="500066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1000100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2357422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直接连接符 43"/>
            <p:cNvCxnSpPr>
              <a:stCxn id="41" idx="3"/>
              <a:endCxn id="42" idx="0"/>
            </p:cNvCxnSpPr>
            <p:nvPr/>
          </p:nvCxnSpPr>
          <p:spPr>
            <a:xfrm rot="5400000">
              <a:off x="1408703" y="2375667"/>
              <a:ext cx="430423" cy="3903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5"/>
              <a:endCxn id="43" idx="0"/>
            </p:cNvCxnSpPr>
            <p:nvPr/>
          </p:nvCxnSpPr>
          <p:spPr>
            <a:xfrm rot="16200000" flipH="1">
              <a:off x="2339934" y="2339947"/>
              <a:ext cx="430423" cy="4618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弧形 45"/>
            <p:cNvSpPr/>
            <p:nvPr/>
          </p:nvSpPr>
          <p:spPr>
            <a:xfrm>
              <a:off x="1857356" y="1714494"/>
              <a:ext cx="285752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14480" y="1500180"/>
              <a:ext cx="42862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143108" y="2411925"/>
            <a:ext cx="2643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：度为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8596" y="4983693"/>
            <a:ext cx="15716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中度为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00232" y="4983694"/>
            <a:ext cx="15716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中度为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的结点数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3143240" y="3263661"/>
            <a:ext cx="5715040" cy="1481326"/>
            <a:chOff x="3286116" y="2304870"/>
            <a:chExt cx="5715040" cy="1110995"/>
          </a:xfrm>
        </p:grpSpPr>
        <p:sp>
          <p:nvSpPr>
            <p:cNvPr id="52" name="TextBox 51"/>
            <p:cNvSpPr txBox="1"/>
            <p:nvPr/>
          </p:nvSpPr>
          <p:spPr>
            <a:xfrm>
              <a:off x="3857620" y="2304870"/>
              <a:ext cx="5143536" cy="111099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tIns="144000" bIns="180000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)=0		                         </a:t>
              </a:r>
              <a:r>
                <a:rPr lang="zh-CN" altLang="en-US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=NULL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)=1+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)+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    </a:t>
              </a:r>
              <a:r>
                <a:rPr lang="zh-CN" altLang="en-US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结点度为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)+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1800" i="1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         </a:t>
              </a:r>
              <a:r>
                <a:rPr lang="zh-CN" altLang="en-US" sz="180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其他情况</a:t>
              </a:r>
            </a:p>
          </p:txBody>
        </p:sp>
        <p:sp>
          <p:nvSpPr>
            <p:cNvPr id="86" name="右箭头 85"/>
            <p:cNvSpPr/>
            <p:nvPr/>
          </p:nvSpPr>
          <p:spPr>
            <a:xfrm>
              <a:off x="3286116" y="2786064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47734"/>
            <a:ext cx="6357982" cy="29838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if (b==NULL) return 0;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b-&gt;lchild!=NULL &amp;&amp; b-&gt;rchild!=NULL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return 1+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(b-&gt;lchild)+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(b-&gt;rchild);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return 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(b-&gt;lchild)+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(b-&gt;rchild);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5729"/>
            <a:ext cx="264320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666731"/>
            <a:ext cx="671517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假设二叉树采用二叉链存储结构，设计一个算法求二叉树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中第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层的结点个数。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14" y="2190741"/>
            <a:ext cx="7072362" cy="210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设计算法为</a:t>
            </a:r>
            <a:r>
              <a:rPr 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knumber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所指的结点层次，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是引用型参数，用于保存第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层的结点个数。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初始调用时，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为根结点指针，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赋值为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，即调用方式是：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</a:t>
            </a:r>
            <a:r>
              <a:rPr 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knumber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786314" y="4429132"/>
            <a:ext cx="2571768" cy="861803"/>
            <a:chOff x="5429256" y="3354758"/>
            <a:chExt cx="2571768" cy="646352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6392264" y="3533964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29256" y="3643320"/>
              <a:ext cx="257176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递归算法赋初值方式</a:t>
              </a: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95227"/>
            <a:ext cx="264320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761982"/>
            <a:ext cx="8286808" cy="360365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knumber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*b，int h，int k，int &amp;n)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if (b==NULL)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空树直接返回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处理非空树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if (h==k) n++;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当前访问的结点在第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层时，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if (h&lt;k)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若当前结点层次小于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，递归处理左、右子树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{	  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knumber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(b-&gt;lchild，h+1，k，n);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knumber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(b-&gt;rchild，h+1，k，n);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282" y="4429132"/>
            <a:ext cx="2928958" cy="858056"/>
            <a:chOff x="142844" y="4000510"/>
            <a:chExt cx="2928958" cy="643542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4286262"/>
              <a:ext cx="250033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</a:rPr>
                <a:t>基于先序遍历的思路</a:t>
              </a:r>
              <a:endPara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142844" y="4000510"/>
              <a:ext cx="357158" cy="571504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801418"/>
            <a:ext cx="678661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假设二叉树采用二叉链存储结构，设计一个算法求二叉树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的宽度（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采用递归方法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2190741"/>
            <a:ext cx="7143800" cy="12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levelnumber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(BTNode *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[])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：求二叉树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中所有层的结点个数，存放在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数组中，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表示第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层结点个数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3905253"/>
            <a:ext cx="6286544" cy="16312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18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不做任何事情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		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当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=NULL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h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) </a:t>
            </a:r>
            <a:r>
              <a:rPr lang="en-US" altLang="zh-CN" sz="18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[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h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]++; 			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其他情况</a:t>
            </a:r>
            <a:endParaRPr lang="en-US" altLang="zh-CN" sz="180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                       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-&gt;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lchild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h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+1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                       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-&gt;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rchild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h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+1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)</a:t>
            </a:r>
            <a:endParaRPr lang="zh-CN" altLang="en-US" sz="180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214810" y="3333749"/>
            <a:ext cx="214314" cy="381003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61982"/>
            <a:ext cx="5715040" cy="34778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levelnumber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h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a[])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(b==NULL)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a[h]++;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levelnumber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h+1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levelnumber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h+1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/>
              <a:t>/24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3174</TotalTime>
  <Words>1092</Words>
  <Application>Microsoft Office PowerPoint</Application>
  <PresentationFormat>全屏显示(4:3)</PresentationFormat>
  <Paragraphs>252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 Unicode MS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1263</cp:revision>
  <dcterms:created xsi:type="dcterms:W3CDTF">2004-03-31T23:50:14Z</dcterms:created>
  <dcterms:modified xsi:type="dcterms:W3CDTF">2018-10-15T02:16:50Z</dcterms:modified>
</cp:coreProperties>
</file>