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511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02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CC00FF"/>
    <a:srgbClr val="663300"/>
    <a:srgbClr val="FF0000"/>
    <a:srgbClr val="003300"/>
    <a:srgbClr val="0000CC"/>
    <a:srgbClr val="EAE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825E-2DD6-423E-942F-EA6D9979A86C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FB123-87C1-48B4-B953-EA86DEAB05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11A91-D85C-4DD4-88D8-23FC63CC7AD7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33272-38B0-4814-B06C-3A5B064D4A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5F3C-D6BB-4790-B880-11CFCB13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24EE-1F74-4849-8976-C48060B54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449-C22D-4972-B4FA-BFE9FC9923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21F-E230-481A-B6DC-7892C0473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425-E9C0-4161-98D4-C9691C70A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C572-0AB1-4A77-962C-53ABDA37E8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15AC-7F24-4617-9273-E95A86F63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BF4D-6C34-4670-8BC0-8A0A1AA784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/>
              <a:t>/10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36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AC36-8FB6-4424-9D47-318C65F20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355-21D5-4F54-ACAE-D334D3437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904871" y="2114544"/>
            <a:ext cx="7524781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回顾二叉树的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性质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，完全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结点按层序编号：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43108" y="2905639"/>
            <a:ext cx="2714644" cy="2166435"/>
            <a:chOff x="2500298" y="4000504"/>
            <a:chExt cx="2714644" cy="2166435"/>
          </a:xfrm>
        </p:grpSpPr>
        <p:sp>
          <p:nvSpPr>
            <p:cNvPr id="14" name="椭圆 13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14810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14" idx="4"/>
              <a:endCxn id="15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3"/>
              <a:endCxn id="16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3992142" y="5351087"/>
              <a:ext cx="415745" cy="32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 Box 15" descr="信纸"/>
          <p:cNvSpPr txBox="1">
            <a:spLocks noChangeArrowheads="1"/>
          </p:cNvSpPr>
          <p:nvPr/>
        </p:nvSpPr>
        <p:spPr bwMode="auto">
          <a:xfrm>
            <a:off x="2285984" y="285728"/>
            <a:ext cx="473394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7.3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二叉树的存储结构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785786" y="1285860"/>
            <a:ext cx="5184775" cy="51911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7.3.1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二叉树的顺序存储结构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5492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1101" name="Freeform 1229"/>
          <p:cNvSpPr>
            <a:spLocks/>
          </p:cNvSpPr>
          <p:nvPr/>
        </p:nvSpPr>
        <p:spPr bwMode="auto">
          <a:xfrm>
            <a:off x="3568700" y="863600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" name="Freeform 1231"/>
          <p:cNvSpPr>
            <a:spLocks/>
          </p:cNvSpPr>
          <p:nvPr/>
        </p:nvSpPr>
        <p:spPr bwMode="auto">
          <a:xfrm>
            <a:off x="4629150" y="844550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1147" name="Freeform 1275"/>
          <p:cNvSpPr>
            <a:spLocks/>
          </p:cNvSpPr>
          <p:nvPr/>
        </p:nvSpPr>
        <p:spPr bwMode="auto">
          <a:xfrm>
            <a:off x="2819400" y="1619250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8" name="Freeform 1276"/>
          <p:cNvSpPr>
            <a:spLocks/>
          </p:cNvSpPr>
          <p:nvPr/>
        </p:nvSpPr>
        <p:spPr bwMode="auto">
          <a:xfrm>
            <a:off x="3600450" y="1612900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9" name="Freeform 1277"/>
          <p:cNvSpPr>
            <a:spLocks/>
          </p:cNvSpPr>
          <p:nvPr/>
        </p:nvSpPr>
        <p:spPr bwMode="auto">
          <a:xfrm>
            <a:off x="5022850" y="1638300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0" name="Freeform 1278"/>
          <p:cNvSpPr>
            <a:spLocks/>
          </p:cNvSpPr>
          <p:nvPr/>
        </p:nvSpPr>
        <p:spPr bwMode="auto">
          <a:xfrm>
            <a:off x="5581650" y="1644650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1154" name="Freeform 1282"/>
          <p:cNvSpPr>
            <a:spLocks/>
          </p:cNvSpPr>
          <p:nvPr/>
        </p:nvSpPr>
        <p:spPr bwMode="auto">
          <a:xfrm>
            <a:off x="2311400" y="2451100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5" name="Freeform 1283"/>
          <p:cNvSpPr>
            <a:spLocks/>
          </p:cNvSpPr>
          <p:nvPr/>
        </p:nvSpPr>
        <p:spPr bwMode="auto">
          <a:xfrm>
            <a:off x="2825750" y="2451100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6" name="Freeform 1284"/>
          <p:cNvSpPr>
            <a:spLocks/>
          </p:cNvSpPr>
          <p:nvPr/>
        </p:nvSpPr>
        <p:spPr bwMode="auto">
          <a:xfrm>
            <a:off x="3714750" y="2425700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7" name="Freeform 1285"/>
          <p:cNvSpPr>
            <a:spLocks/>
          </p:cNvSpPr>
          <p:nvPr/>
        </p:nvSpPr>
        <p:spPr bwMode="auto">
          <a:xfrm>
            <a:off x="4197350" y="2425700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1692275" y="404813"/>
            <a:ext cx="4679950" cy="2636282"/>
            <a:chOff x="1692275" y="404813"/>
            <a:chExt cx="4679950" cy="2636282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500563" y="2600325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90663" y="4191000"/>
            <a:ext cx="6248400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3231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15</a:t>
              </a: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9056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14</a:t>
              </a: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4897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13</a:t>
              </a: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6099176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12</a:t>
              </a: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656263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11</a:t>
              </a: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2403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838701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9</a:t>
              </a: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79913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8</a:t>
              </a: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8938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7</a:t>
              </a: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6</a:t>
              </a: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4</a:t>
              </a: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241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89547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charset="-122"/>
                </a:rPr>
                <a:t>2</a:t>
              </a: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490663" y="4191000"/>
              <a:ext cx="468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</a:t>
              </a: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1571604" y="5286388"/>
            <a:ext cx="452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顺序存储结构（不用下标为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的元素）</a:t>
            </a: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067176" y="3644900"/>
            <a:ext cx="360000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446102" y="825509"/>
            <a:ext cx="553998" cy="42465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完全二叉树的顺序存储结构</a:t>
            </a: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4572008"/>
          <a:ext cx="6286545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/>
      <p:bldP spid="81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2339975" y="1628775"/>
            <a:ext cx="446075" cy="442903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4429124" y="1501774"/>
            <a:ext cx="500065" cy="498465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3421062" y="709612"/>
            <a:ext cx="579433" cy="433371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2844800" y="422275"/>
            <a:ext cx="576263" cy="5461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1851025" y="1141413"/>
            <a:ext cx="561975" cy="5730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2555875" y="1989138"/>
            <a:ext cx="579438" cy="56673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852863" y="1069975"/>
            <a:ext cx="576262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4718050" y="1933575"/>
            <a:ext cx="574675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4213225" y="2870200"/>
            <a:ext cx="622300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2341563" y="782638"/>
            <a:ext cx="503237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4487863" y="2451100"/>
            <a:ext cx="314325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1643042" y="98796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2</a:t>
            </a:r>
          </a:p>
        </p:txBody>
      </p:sp>
      <p:sp>
        <p:nvSpPr>
          <p:cNvPr id="201763" name="Text Box 35"/>
          <p:cNvSpPr txBox="1">
            <a:spLocks noChangeArrowheads="1"/>
          </p:cNvSpPr>
          <p:nvPr/>
        </p:nvSpPr>
        <p:spPr bwMode="auto">
          <a:xfrm>
            <a:off x="2771720" y="164305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5</a:t>
            </a:r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2643174" y="27358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1</a:t>
            </a: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3929058" y="2631040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14</a:t>
            </a: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4271918" y="84509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3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4860925" y="1577975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7</a:t>
            </a: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435600" y="692150"/>
            <a:ext cx="3024188" cy="1152525"/>
          </a:xfrm>
          <a:prstGeom prst="wedgeRoundRectCallout">
            <a:avLst>
              <a:gd name="adj1" fmla="val -48005"/>
              <a:gd name="adj2" fmla="val 695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一般的二叉树先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用空结点补</a:t>
            </a: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全成为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完全二叉树，然后对结点编号</a:t>
            </a:r>
            <a:endParaRPr lang="zh-CN" altLang="en-US" sz="20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374664" y="258764"/>
            <a:ext cx="553998" cy="44561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非完全二叉树的顺序存储结构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1468415" y="5286388"/>
            <a:ext cx="488950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cs typeface="Times New Roman" pitchFamily="18" charset="0"/>
              </a:rPr>
              <a:t>typedef</a:t>
            </a:r>
            <a:r>
              <a:rPr lang="en-US" altLang="zh-CN" sz="2000" dirty="0">
                <a:cs typeface="Times New Roman" pitchFamily="18" charset="0"/>
              </a:rPr>
              <a:t>  </a:t>
            </a:r>
            <a:r>
              <a:rPr lang="en-US" altLang="zh-CN" sz="2000" dirty="0" err="1">
                <a:cs typeface="Times New Roman" pitchFamily="18" charset="0"/>
              </a:rPr>
              <a:t>ElemType</a:t>
            </a:r>
            <a:r>
              <a:rPr lang="en-US" altLang="zh-CN" sz="2000" dirty="0"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FF3300"/>
                </a:solidFill>
                <a:cs typeface="Times New Roman" pitchFamily="18" charset="0"/>
              </a:rPr>
              <a:t>SqBTree</a:t>
            </a:r>
            <a:r>
              <a:rPr lang="en-US" altLang="zh-CN" sz="2000" dirty="0">
                <a:cs typeface="Times New Roman" pitchFamily="18" charset="0"/>
              </a:rPr>
              <a:t>[</a:t>
            </a:r>
            <a:r>
              <a:rPr lang="en-US" altLang="zh-CN" sz="2000" dirty="0" err="1">
                <a:cs typeface="Times New Roman" pitchFamily="18" charset="0"/>
              </a:rPr>
              <a:t>MaxSize</a:t>
            </a:r>
            <a:r>
              <a:rPr lang="en-US" altLang="zh-CN" sz="2000" dirty="0">
                <a:cs typeface="Times New Roman" pitchFamily="18" charset="0"/>
              </a:rPr>
              <a:t>];</a:t>
            </a: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428728" y="5726125"/>
            <a:ext cx="435768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cs typeface="Times New Roman" pitchFamily="18" charset="0"/>
              </a:rPr>
              <a:t>SqBTree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err="1">
                <a:cs typeface="Times New Roman" pitchFamily="18" charset="0"/>
              </a:rPr>
              <a:t>bt</a:t>
            </a:r>
            <a:r>
              <a:rPr lang="en-US" altLang="zh-CN" sz="2000" dirty="0">
                <a:cs typeface="Times New Roman" pitchFamily="18" charset="0"/>
              </a:rPr>
              <a:t>="#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itchFamily="18" charset="0"/>
              </a:rPr>
              <a:t>ABD</a:t>
            </a:r>
            <a:r>
              <a:rPr lang="en-US" altLang="zh-CN" sz="2000" dirty="0" err="1">
                <a:cs typeface="Times New Roman" pitchFamily="18" charset="0"/>
              </a:rPr>
              <a:t>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itchFamily="18" charset="0"/>
              </a:rPr>
              <a:t>C</a:t>
            </a:r>
            <a:r>
              <a:rPr lang="en-US" altLang="zh-CN" sz="2000" dirty="0" err="1">
                <a:cs typeface="Times New Roman" pitchFamily="18" charset="0"/>
              </a:rPr>
              <a:t>#</a:t>
            </a:r>
            <a:r>
              <a:rPr lang="en-US" altLang="zh-CN" sz="2000" i="1" dirty="0" err="1">
                <a:cs typeface="Times New Roman" pitchFamily="18" charset="0"/>
              </a:rPr>
              <a:t>E</a:t>
            </a:r>
            <a:r>
              <a:rPr lang="en-US" altLang="zh-CN" sz="2000" dirty="0">
                <a:cs typeface="Times New Roman" pitchFamily="18" charset="0"/>
              </a:rPr>
              <a:t>######</a:t>
            </a:r>
            <a:r>
              <a:rPr lang="en-US" altLang="zh-CN" sz="2000" i="1" dirty="0">
                <a:solidFill>
                  <a:srgbClr val="FF00FF"/>
                </a:solidFill>
                <a:cs typeface="Times New Roman" pitchFamily="18" charset="0"/>
              </a:rPr>
              <a:t>F</a:t>
            </a:r>
            <a:r>
              <a:rPr lang="en-US" altLang="zh-CN" sz="2000" dirty="0">
                <a:cs typeface="Times New Roman" pitchFamily="18" charset="0"/>
              </a:rPr>
              <a:t>";</a:t>
            </a: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3643306" y="3571876"/>
            <a:ext cx="360000" cy="468000"/>
          </a:xfrm>
          <a:prstGeom prst="downArrow">
            <a:avLst>
              <a:gd name="adj1" fmla="val 50000"/>
              <a:gd name="adj2" fmla="val 28168"/>
            </a:avLst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428728" y="4614874"/>
          <a:ext cx="7000924" cy="42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6" name="组合 95"/>
          <p:cNvGrpSpPr/>
          <p:nvPr/>
        </p:nvGrpSpPr>
        <p:grpSpPr>
          <a:xfrm>
            <a:off x="1562101" y="4191000"/>
            <a:ext cx="7081865" cy="334963"/>
            <a:chOff x="1562101" y="4191000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956448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14</a:t>
              </a: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32781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13</a:t>
              </a: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2503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12</a:t>
              </a: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23044" y="4191000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11</a:t>
              </a: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5164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45629" y="4191000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9</a:t>
              </a: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25644" y="4191000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8</a:t>
              </a: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8302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7</a:t>
              </a: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22723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6</a:t>
              </a: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51318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78115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4</a:t>
              </a: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50671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2020911" y="4191000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charset="-122"/>
                </a:rPr>
                <a:t>2</a:t>
              </a: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562101" y="4191000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1</a:t>
              </a: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562101" y="4525963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562101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643966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836744" y="4191000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562101" y="4191000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356729" y="4191000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2092882" y="4525963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50671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978115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451318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92272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39412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836744" y="4525963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356729" y="4525963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81194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283344" y="4525963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78533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22795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699358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172561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2092882" y="4191000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50671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978115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451318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92272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39412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81194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283344" y="4191000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78533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22795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699358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172561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143636" y="5500702"/>
            <a:ext cx="2571768" cy="571504"/>
            <a:chOff x="6143636" y="5500702"/>
            <a:chExt cx="2571768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57950" y="5500702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用一个数组存储</a:t>
              </a:r>
            </a:p>
          </p:txBody>
        </p:sp>
      </p:grp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2" grpId="0" autoUpdateAnimBg="0"/>
      <p:bldP spid="201763" grpId="0" autoUpdateAnimBg="0"/>
      <p:bldP spid="201764" grpId="0" autoUpdateAnimBg="0"/>
      <p:bldP spid="201765" grpId="0" autoUpdateAnimBg="0"/>
      <p:bldP spid="201766" grpId="0" autoUpdateAnimBg="0"/>
      <p:bldP spid="201767" grpId="0" autoUpdateAnimBg="0"/>
      <p:bldP spid="201768" grpId="0" animBg="1"/>
      <p:bldP spid="201769" grpId="0"/>
      <p:bldP spid="201770" grpId="0"/>
      <p:bldP spid="2017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80400" cy="3477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完全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来说，其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顺序存储是十分合适的。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一般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的二叉树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，特别是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对于那些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单分支结点较多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的二叉树来说是很不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合适的，因为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可能只有少数存储单元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被利用，特别是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对退化的二叉树（即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每个分支结点都是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单分支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的），空间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浪费更是惊人。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在顺序存储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结构中，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找一个结点的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双亲和孩子都很容易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68312" y="333375"/>
            <a:ext cx="4389439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二叉树顺序存储结构的特点：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286381" y="4915220"/>
            <a:ext cx="1834298" cy="1497440"/>
            <a:chOff x="2500298" y="4000504"/>
            <a:chExt cx="2653788" cy="2166435"/>
          </a:xfrm>
        </p:grpSpPr>
        <p:sp>
          <p:nvSpPr>
            <p:cNvPr id="5" name="椭圆 4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2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1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4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954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200" i="1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200" dirty="0" err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1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5" idx="4"/>
              <a:endCxn id="6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3"/>
              <a:endCxn id="7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61713" y="5381515"/>
              <a:ext cx="415748" cy="2616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左弧形箭头 11"/>
          <p:cNvSpPr/>
          <p:nvPr/>
        </p:nvSpPr>
        <p:spPr>
          <a:xfrm rot="10800000">
            <a:off x="6572265" y="4572008"/>
            <a:ext cx="214314" cy="642942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387854" cy="17446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node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data;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node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*lchild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5249869" cy="4333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7.3.2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二叉树的链式存储结构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95288" y="1246844"/>
            <a:ext cx="7920037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借鉴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树的孩子链存储结构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二叉树的链式存储结构。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的链式存储中，结点的类型定义如下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635376"/>
            <a:ext cx="4786346" cy="1612611"/>
            <a:chOff x="2000232" y="3635376"/>
            <a:chExt cx="4786346" cy="1612611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楷体" pitchFamily="49" charset="-122"/>
                  <a:ea typeface="楷体" pitchFamily="49" charset="-122"/>
                </a:rPr>
                <a:t>指向的都是</a:t>
              </a:r>
              <a:r>
                <a:rPr kumimoji="1" lang="zh-CN" altLang="en-US">
                  <a:latin typeface="楷体" pitchFamily="49" charset="-122"/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二叉树：递归性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1571636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40322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二叉链存储结构演示</a:t>
            </a: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249988" y="4002102"/>
            <a:ext cx="1368425" cy="1243013"/>
            <a:chOff x="3937" y="2387"/>
            <a:chExt cx="862" cy="783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二叉链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4248150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  二叉链存储结构的特点：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61582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除了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指针外，二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叉链</a:t>
            </a:r>
            <a:r>
              <a:rPr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比较节省存储空间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。占用的存储空间与树形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没有关系，只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与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树中结点个数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有关。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在二叉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链中，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找一个结点的</a:t>
            </a:r>
            <a:r>
              <a:rPr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孩子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很容易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，但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找其双亲不方便。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429000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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一颗树采用孩子兄弟链存储结构表示 </a:t>
            </a:r>
            <a:r>
              <a:rPr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二叉链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00034" y="928670"/>
            <a:ext cx="4826000" cy="3265488"/>
            <a:chOff x="2584" y="360"/>
            <a:chExt cx="3040" cy="205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7158" y="285728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二叉链中，空指针的个数？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4500570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个结点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个指针域</a:t>
            </a:r>
            <a:endParaRPr lang="en-US" altLang="zh-CN" sz="2200"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分支数为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>
                <a:latin typeface="+mn-ea"/>
                <a:ea typeface="+mn-ea"/>
                <a:cs typeface="Times New Roman" pitchFamily="18" charset="0"/>
                <a:sym typeface="Wingdings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1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 非空指针域有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>
                <a:latin typeface="+mn-ea"/>
                <a:ea typeface="+mn-ea"/>
                <a:cs typeface="Times New Roman" pitchFamily="18" charset="0"/>
                <a:sym typeface="Wingdings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个</a:t>
            </a:r>
            <a:endParaRPr lang="en-US" altLang="zh-CN" sz="2200"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空指针域个数 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= 2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1) = 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72132" y="1357298"/>
            <a:ext cx="3071834" cy="2786082"/>
            <a:chOff x="5572132" y="1357298"/>
            <a:chExt cx="3071834" cy="2786082"/>
          </a:xfrm>
        </p:grpSpPr>
        <p:sp>
          <p:nvSpPr>
            <p:cNvPr id="35" name="TextBox 34"/>
            <p:cNvSpPr txBox="1"/>
            <p:nvPr/>
          </p:nvSpPr>
          <p:spPr>
            <a:xfrm>
              <a:off x="5929322" y="2230178"/>
              <a:ext cx="271464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2200" i="1"/>
                <a:t>n</a:t>
              </a:r>
              <a:r>
                <a:rPr lang="en-US" altLang="zh-CN" sz="2200"/>
                <a:t>=7</a:t>
              </a:r>
            </a:p>
            <a:p>
              <a:pPr algn="l">
                <a:lnSpc>
                  <a:spcPts val="3200"/>
                </a:lnSpc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  <a:sym typeface="Wingdings"/>
                </a:rPr>
                <a:t>空指针域个数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  <a:sym typeface="Wingdings"/>
                </a:rPr>
                <a:t>=8</a:t>
              </a:r>
              <a:endParaRPr lang="zh-CN" altLang="en-US" sz="2200"/>
            </a:p>
          </p:txBody>
        </p:sp>
        <p:sp>
          <p:nvSpPr>
            <p:cNvPr id="36" name="右大括号 35"/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857232"/>
            <a:ext cx="8001056" cy="17543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二叉树的顺序存储结构和二叉链存储结构各有什么优缺点？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/>
              <a:t>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548</Words>
  <Application>Microsoft Office PowerPoint</Application>
  <PresentationFormat>全屏显示(4:3)</PresentationFormat>
  <Paragraphs>186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914</cp:revision>
  <dcterms:created xsi:type="dcterms:W3CDTF">2004-04-08T11:59:15Z</dcterms:created>
  <dcterms:modified xsi:type="dcterms:W3CDTF">2018-10-15T02:18:57Z</dcterms:modified>
</cp:coreProperties>
</file>