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426" r:id="rId2"/>
    <p:sldId id="427" r:id="rId3"/>
    <p:sldId id="428" r:id="rId4"/>
    <p:sldId id="440" r:id="rId5"/>
    <p:sldId id="443" r:id="rId6"/>
    <p:sldId id="445" r:id="rId7"/>
    <p:sldId id="431" r:id="rId8"/>
    <p:sldId id="432" r:id="rId9"/>
    <p:sldId id="446" r:id="rId10"/>
    <p:sldId id="447" r:id="rId11"/>
    <p:sldId id="433" r:id="rId12"/>
    <p:sldId id="444" r:id="rId13"/>
    <p:sldId id="434" r:id="rId14"/>
    <p:sldId id="435" r:id="rId15"/>
    <p:sldId id="436" r:id="rId16"/>
    <p:sldId id="437" r:id="rId17"/>
    <p:sldId id="438" r:id="rId18"/>
    <p:sldId id="441" r:id="rId19"/>
    <p:sldId id="439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FF0000"/>
    <a:srgbClr val="CC00FF"/>
    <a:srgbClr val="663300"/>
    <a:srgbClr val="003300"/>
    <a:srgbClr val="0E0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F3DA3-8CAA-4756-9ABE-F18ED2177E4F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EA6D6-D83A-4C5E-AC13-CEF6D73A7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2D3-3945-43CE-9113-67B04255E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0A6F-1B6A-4468-BC7F-38B6B88A5B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D415-054A-4EA2-9A73-0AA5BC2F4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3274-B887-4B19-943F-7ACE2BEB89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B602-8887-4866-B21B-04A4D49EF8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F4A8-3965-4162-AB0B-BCB276CCE0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65C-8DE2-4876-9161-45E467A2C4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1C3-D713-491D-A1C9-1C484A5998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FFB3EE-0930-44F9-825B-B02961BFCE37}" type="slidenum">
              <a:rPr lang="en-US" altLang="zh-CN" smtClean="0"/>
              <a:pPr/>
              <a:t>‹#›</a:t>
            </a:fld>
            <a:r>
              <a:rPr lang="en-US" altLang="zh-CN"/>
              <a:t>/19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4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0840-40C3-4D6D-9F90-F4ED103F3E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837D-274D-460F-A686-D2DCDEE4A6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E894-CF56-4470-AC12-AAA238AC8D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333404" y="2623507"/>
            <a:ext cx="8382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CreateBTNode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(*b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根据二叉树括号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表示法字符串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生成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对应的二叉链存储结构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销毁二叉链存储结构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DestroyBT(*b)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销毁二叉链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并释放空间。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查找结点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FindNode(*b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中寻找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域值为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的结点，并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指向该结点的指针。      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476280" y="1285860"/>
            <a:ext cx="5113337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7.4.1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二叉树的基本运算概述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56" y="2110079"/>
            <a:ext cx="5857916" cy="46166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归纳起来，二叉树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有以下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基本运算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1428728" y="277795"/>
            <a:ext cx="61214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7.4   </a:t>
            </a:r>
            <a:r>
              <a:rPr kumimoji="1"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基本运算及其实现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4247317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DestroyBT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*&amp;b)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(b==NULL)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DestroyBT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DestroyBT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free(b);    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剩下一个结点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，直接释放</a:t>
            </a:r>
            <a:endParaRPr kumimoji="1" lang="en-US" altLang="zh-CN" sz="200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1429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10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中查找值为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的结点（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唯一）。找到后返回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其指针，否则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66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462464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）查找结点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FindNode(*b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/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&gt;lchild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&gt;rchild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8215370" cy="1756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/>
            <a:r>
              <a:rPr lang="en-US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NULL		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&gt;data==</a:t>
            </a:r>
            <a:r>
              <a:rPr lang="en-US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000" i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</a:t>
            </a:r>
            <a:r>
              <a:rPr lang="en-US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若在左子树中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找到了，即</a:t>
            </a:r>
            <a:r>
              <a:rPr lang="en-US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且</a:t>
            </a:r>
            <a:r>
              <a:rPr lang="en-US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&gt;rchild，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11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708981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*b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x)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*p;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if (b==NULL) return NULL;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else if (b-&gt;data==x) return b;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else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{     p=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&gt;lchild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      if (p!=NULL) return 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      else return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&gt;rchild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2860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1142976" y="2071678"/>
            <a:ext cx="6335712" cy="336098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rIns="25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LchildNod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7632700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）找孩子结点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LchildNode(p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RchildNode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(p)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7319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直接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结点的左孩子结点或右孩子结点的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指针。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5040313" cy="53553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求高度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2636" y="4286256"/>
            <a:ext cx="6769100" cy="1901236"/>
            <a:chOff x="582636" y="4286256"/>
            <a:chExt cx="6769100" cy="1901236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5076831"/>
              <a:ext cx="6559545" cy="11106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= 0				 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　　 </a:t>
              </a:r>
              <a:r>
                <a:rPr kumimoji="1" lang="zh-CN" altLang="en-US" sz="20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=NULL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= MAX{</a:t>
              </a: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sz="2000" err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>
                  <a:solidFill>
                    <a:srgbClr val="3333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)}+1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661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求二叉树的高度的递归模型</a:t>
              </a:r>
              <a:r>
                <a:rPr kumimoji="1" lang="en-US" altLang="zh-CN" i="1" dirty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i="1" dirty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如下：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706815" y="1538230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094" name="Arc 6"/>
          <p:cNvSpPr>
            <a:spLocks/>
          </p:cNvSpPr>
          <p:nvPr/>
        </p:nvSpPr>
        <p:spPr bwMode="auto">
          <a:xfrm>
            <a:off x="3443290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554290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403727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189290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403727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2914652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b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344734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charset="-122"/>
                <a:ea typeface="宋体" charset="-122"/>
              </a:rPr>
              <a:t>-</a:t>
            </a:r>
            <a:r>
              <a:rPr lang="en-US" altLang="zh-CN" sz="2000"/>
              <a:t>&gt;lchild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charset="-122"/>
                <a:ea typeface="宋体" charset="-122"/>
              </a:rPr>
              <a:t>-</a:t>
            </a:r>
            <a:r>
              <a:rPr lang="en-US" altLang="zh-CN" sz="2000"/>
              <a:t>&gt;rchild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-&gt;rchild) 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：小问题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-&gt;lchild) 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：小问题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42910" y="1035276"/>
            <a:ext cx="7888315" cy="446542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lchilddep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(b==NULL) return(0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空树的高度为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求左子树的高度为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lchilddep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求右子树的高度为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rchilddep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return(lchilddep&gt;rchilddep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)?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lchilddep+1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):(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rchilddep+1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52691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对应的递归算法如下：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5041900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22303" y="139064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二叉树的二叉链　 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二叉树的括号表示</a:t>
            </a:r>
          </a:p>
        </p:txBody>
      </p:sp>
      <p:grpSp>
        <p:nvGrpSpPr>
          <p:cNvPr id="219148" name="Group 12"/>
          <p:cNvGrpSpPr>
            <a:grpSpLocks/>
          </p:cNvGrpSpPr>
          <p:nvPr/>
        </p:nvGrpSpPr>
        <p:grpSpPr bwMode="auto">
          <a:xfrm>
            <a:off x="954103" y="1893884"/>
            <a:ext cx="4895850" cy="1006475"/>
            <a:chOff x="476" y="1026"/>
            <a:chExt cx="3084" cy="634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输出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85786" y="1130275"/>
            <a:ext cx="7345363" cy="4496204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if (b!=NULL)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if 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 || 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{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("(");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递归处理左子树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递归处理右子树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(")");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143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>
                <a:latin typeface="楷体" pitchFamily="49" charset="-122"/>
                <a:ea typeface="楷体" pitchFamily="49" charset="-122"/>
              </a:rPr>
              <a:t>根结点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879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>
                <a:latin typeface="楷体" pitchFamily="49" charset="-122"/>
                <a:ea typeface="楷体" pitchFamily="49" charset="-122"/>
              </a:rPr>
              <a:t>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46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左子树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>
                <a:latin typeface="楷体" pitchFamily="49" charset="-122"/>
                <a:ea typeface="楷体" pitchFamily="49" charset="-122"/>
              </a:rPr>
              <a:t>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0430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右子树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143504" y="324129"/>
            <a:ext cx="2143140" cy="461665"/>
            <a:chOff x="5143504" y="324129"/>
            <a:chExt cx="2143140" cy="461665"/>
          </a:xfrm>
        </p:grpSpPr>
        <p:sp>
          <p:nvSpPr>
            <p:cNvPr id="9" name="左箭头 8"/>
            <p:cNvSpPr/>
            <p:nvPr/>
          </p:nvSpPr>
          <p:spPr>
            <a:xfrm>
              <a:off x="5143504" y="428604"/>
              <a:ext cx="571504" cy="214314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884" y="324129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括号表示</a:t>
              </a:r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71472" y="2857496"/>
            <a:ext cx="8135938" cy="193899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isometricOffAxis1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本讲算法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都是以二叉链为</a:t>
            </a: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存储结构，如果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采用顺序</a:t>
            </a: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存储结构，算法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如何改写？</a:t>
            </a:r>
          </a:p>
        </p:txBody>
      </p:sp>
      <p:pic>
        <p:nvPicPr>
          <p:cNvPr id="379910" name="Picture 6" descr="u=156936711,3313617084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333375"/>
            <a:ext cx="1724025" cy="24479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找孩子结点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LchildNode(p)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Rchild-Node(p)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：分别求二叉树中结点*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的左孩子结点和右孩子结点。</a:t>
            </a:r>
            <a:endParaRPr kumimoji="1" lang="en-US" altLang="zh-CN" sz="200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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求二叉树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的高度。若二叉树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为空，则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其高度为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；否则，其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高度等于左子树与右子树中的最大高度加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 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以括号表示法输出一棵二叉树。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2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50825" y="1285860"/>
            <a:ext cx="583406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）创建二叉树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CreateBTNode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(*b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</a:t>
            </a:r>
          </a:p>
        </p:txBody>
      </p:sp>
      <p:sp>
        <p:nvSpPr>
          <p:cNvPr id="209923" name="Text Box 3" descr="纸莎草纸"/>
          <p:cNvSpPr txBox="1">
            <a:spLocks noChangeArrowheads="1"/>
          </p:cNvSpPr>
          <p:nvPr/>
        </p:nvSpPr>
        <p:spPr bwMode="auto">
          <a:xfrm>
            <a:off x="250825" y="333375"/>
            <a:ext cx="5976938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7.4.2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二叉树的基本运算算法实现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55650" y="1989138"/>
            <a:ext cx="75612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由正确的二叉树括号表示串　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二叉链存储结构</a:t>
            </a:r>
          </a:p>
        </p:txBody>
      </p:sp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2416175" y="2420938"/>
            <a:ext cx="4819650" cy="1193800"/>
            <a:chOff x="1522" y="1525"/>
            <a:chExt cx="3036" cy="752"/>
          </a:xfrm>
        </p:grpSpPr>
        <p:sp>
          <p:nvSpPr>
            <p:cNvPr id="209926" name="Line 6"/>
            <p:cNvSpPr>
              <a:spLocks noChangeShapeType="1"/>
            </p:cNvSpPr>
            <p:nvPr/>
          </p:nvSpPr>
          <p:spPr bwMode="auto">
            <a:xfrm flipV="1">
              <a:off x="1927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522" y="1800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09928" name="Line 8"/>
            <p:cNvSpPr>
              <a:spLocks noChangeShapeType="1"/>
            </p:cNvSpPr>
            <p:nvPr/>
          </p:nvSpPr>
          <p:spPr bwMode="auto">
            <a:xfrm flipV="1">
              <a:off x="3968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515" y="1799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09930" name="AutoShape 10"/>
            <p:cNvSpPr>
              <a:spLocks noChangeArrowheads="1"/>
            </p:cNvSpPr>
            <p:nvPr/>
          </p:nvSpPr>
          <p:spPr bwMode="auto">
            <a:xfrm>
              <a:off x="2517" y="1889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2517" y="2025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映射</a:t>
              </a:r>
            </a:p>
          </p:txBody>
        </p:sp>
      </p:grpSp>
      <p:grpSp>
        <p:nvGrpSpPr>
          <p:cNvPr id="209935" name="Group 15"/>
          <p:cNvGrpSpPr>
            <a:grpSpLocks/>
          </p:cNvGrpSpPr>
          <p:nvPr/>
        </p:nvGrpSpPr>
        <p:grpSpPr bwMode="auto">
          <a:xfrm>
            <a:off x="754063" y="3789363"/>
            <a:ext cx="5905500" cy="2381250"/>
            <a:chOff x="475" y="2387"/>
            <a:chExt cx="3720" cy="1500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475" y="2387"/>
              <a:ext cx="3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正确的二叉树括号表示串中只有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类字符：</a:t>
              </a: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611" y="2840"/>
              <a:ext cx="3266" cy="104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单个</a:t>
              </a:r>
              <a:r>
                <a:rPr lang="zh-CN" altLang="en-US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字符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：结点的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值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：表示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一棵左子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树的开始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：表示一棵子树的结束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：表示一棵右子树的开始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3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42910" y="285728"/>
            <a:ext cx="18859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算法设计：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0984" y="2282815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L</a:t>
            </a:r>
            <a:endParaRPr kumimoji="1" lang="en-US" altLang="zh-CN" sz="2000" b="0" i="1" dirty="0">
              <a:solidFill>
                <a:srgbClr val="0000CC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00298" y="928670"/>
            <a:ext cx="2500330" cy="2078045"/>
            <a:chOff x="2500298" y="928670"/>
            <a:chExt cx="2500330" cy="207804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52796" y="92867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00298" y="2000240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143372" y="2025629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429124" y="2301821"/>
            <a:ext cx="35618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R</a:t>
            </a:r>
            <a:endParaRPr kumimoji="1" lang="en-US" altLang="zh-CN" sz="2000" b="0" i="1" dirty="0">
              <a:solidFill>
                <a:srgbClr val="0000CC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3429000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先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构造</a:t>
            </a:r>
            <a:r>
              <a:rPr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r>
              <a:rPr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再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左子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，最后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构造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子树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</a:t>
            </a:r>
            <a:endParaRPr lang="zh-CN" altLang="en-US" sz="2200" i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4000504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构造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子树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时，找不到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了，所以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需要保存</a:t>
            </a:r>
            <a:r>
              <a:rPr kumimoji="1"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200" i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538971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而结点是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按最近原则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匹配的，所以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使用一个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保存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200" i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87052" y="2285992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L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4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57158" y="981075"/>
            <a:ext cx="8643998" cy="3911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7030A0"/>
            </a:solidFill>
            <a:miter lim="800000"/>
            <a:headEnd/>
            <a:tailEnd type="none" w="med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tIns="108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      ① 若</a:t>
            </a:r>
            <a:r>
              <a:rPr kumimoji="1" lang="en-US" altLang="zh-CN" sz="2000" dirty="0" err="1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=‘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’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：则将前面刚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创建的结点作为双亲结点进栈，并置</a:t>
            </a:r>
            <a:r>
              <a:rPr kumimoji="1" lang="en-US" altLang="zh-CN" sz="2000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，表示开始处理左孩子结点；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     ② 若</a:t>
            </a:r>
            <a:r>
              <a:rPr kumimoji="1" lang="en-US" altLang="zh-CN" sz="2000" dirty="0" err="1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=‘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’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：表示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栈顶结点的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左、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右孩子结点处理完毕，退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栈；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     ③ 若</a:t>
            </a:r>
            <a:r>
              <a:rPr kumimoji="1" lang="en-US" altLang="zh-CN" sz="2000" err="1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=‘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’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：表示开始处理右孩子结点，置</a:t>
            </a:r>
            <a:r>
              <a:rPr kumimoji="1" lang="en-US" altLang="zh-CN" sz="2000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=2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；</a:t>
            </a:r>
            <a:endParaRPr kumimoji="1"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       ④ 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其他情况（</a:t>
            </a:r>
            <a:r>
              <a:rPr kumimoji="1"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结点值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）：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　     创建*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结点用于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存放</a:t>
            </a:r>
            <a:r>
              <a:rPr kumimoji="1" lang="en-US" altLang="zh-CN" sz="2000" dirty="0" err="1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             当</a:t>
            </a:r>
            <a:r>
              <a:rPr kumimoji="1" lang="en-US" altLang="zh-CN" sz="2000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时，将*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结点作为栈顶结点的左孩子结点；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000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=2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时，将*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结点作为栈顶结点的右孩子结点。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324129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扫描采用括号表示法表示二叉树的字符串：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5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898524" y="963603"/>
            <a:ext cx="49593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i="1" dirty="0">
                <a:ea typeface="宋体" charset="-122"/>
                <a:cs typeface="Times New Roman" pitchFamily="18" charset="0"/>
              </a:rPr>
              <a:t>A 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 B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 D </a:t>
            </a:r>
            <a:r>
              <a:rPr kumimoji="1" lang="en-US" altLang="zh-CN">
                <a:ea typeface="宋体" charset="-122"/>
                <a:cs typeface="Times New Roman" pitchFamily="18" charset="0"/>
              </a:rPr>
              <a:t>( </a:t>
            </a:r>
            <a:r>
              <a:rPr kumimoji="1" lang="en-US" altLang="zh-CN" i="1">
                <a:ea typeface="宋体" charset="-122"/>
                <a:cs typeface="Times New Roman" pitchFamily="18" charset="0"/>
              </a:rPr>
              <a:t> </a:t>
            </a:r>
            <a:r>
              <a:rPr kumimoji="1" lang="zh-CN" altLang="en-US"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G 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)  </a:t>
            </a:r>
            <a:r>
              <a:rPr kumimoji="1" lang="en-US" altLang="zh-CN">
                <a:ea typeface="宋体" charset="-122"/>
                <a:cs typeface="Times New Roman" pitchFamily="18" charset="0"/>
              </a:rPr>
              <a:t>)  </a:t>
            </a:r>
            <a:r>
              <a:rPr kumimoji="1" lang="zh-CN" altLang="en-US"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C 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( 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>
                <a:ea typeface="宋体" charset="-122"/>
                <a:cs typeface="Times New Roman" pitchFamily="18" charset="0"/>
              </a:rPr>
              <a:t>E </a:t>
            </a:r>
            <a:r>
              <a:rPr kumimoji="1" lang="zh-CN" altLang="en-US"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i="1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F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 )  )</a:t>
            </a:r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 flipV="1">
            <a:off x="1114425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7092950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8532813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7092950" y="5426075"/>
            <a:ext cx="1439863" cy="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7237413" y="4786322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237413" y="41449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</a:p>
        </p:txBody>
      </p:sp>
      <p:sp>
        <p:nvSpPr>
          <p:cNvPr id="212014" name="Rectangle 46"/>
          <p:cNvSpPr>
            <a:spLocks noChangeArrowheads="1"/>
          </p:cNvSpPr>
          <p:nvPr/>
        </p:nvSpPr>
        <p:spPr bwMode="auto">
          <a:xfrm>
            <a:off x="7240606" y="34972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</a:p>
        </p:txBody>
      </p:sp>
      <p:sp>
        <p:nvSpPr>
          <p:cNvPr id="212015" name="Rectangle 47"/>
          <p:cNvSpPr>
            <a:spLocks noChangeArrowheads="1"/>
          </p:cNvSpPr>
          <p:nvPr/>
        </p:nvSpPr>
        <p:spPr bwMode="auto">
          <a:xfrm>
            <a:off x="7240606" y="41449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</a:p>
        </p:txBody>
      </p:sp>
      <p:sp>
        <p:nvSpPr>
          <p:cNvPr id="212016" name="Line 48"/>
          <p:cNvSpPr>
            <a:spLocks noChangeShapeType="1"/>
          </p:cNvSpPr>
          <p:nvPr/>
        </p:nvSpPr>
        <p:spPr bwMode="auto">
          <a:xfrm flipV="1">
            <a:off x="135729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7" name="Line 49"/>
          <p:cNvSpPr>
            <a:spLocks noChangeShapeType="1"/>
          </p:cNvSpPr>
          <p:nvPr/>
        </p:nvSpPr>
        <p:spPr bwMode="auto">
          <a:xfrm flipV="1">
            <a:off x="161764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8" name="Line 50"/>
          <p:cNvSpPr>
            <a:spLocks noChangeShapeType="1"/>
          </p:cNvSpPr>
          <p:nvPr/>
        </p:nvSpPr>
        <p:spPr bwMode="auto">
          <a:xfrm flipV="1">
            <a:off x="1857356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9" name="Line 51"/>
          <p:cNvSpPr>
            <a:spLocks noChangeShapeType="1"/>
          </p:cNvSpPr>
          <p:nvPr/>
        </p:nvSpPr>
        <p:spPr bwMode="auto">
          <a:xfrm flipV="1">
            <a:off x="209707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0" name="Line 52"/>
          <p:cNvSpPr>
            <a:spLocks noChangeShapeType="1"/>
          </p:cNvSpPr>
          <p:nvPr/>
        </p:nvSpPr>
        <p:spPr bwMode="auto">
          <a:xfrm flipV="1">
            <a:off x="231932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1" name="Line 53"/>
          <p:cNvSpPr>
            <a:spLocks noChangeShapeType="1"/>
          </p:cNvSpPr>
          <p:nvPr/>
        </p:nvSpPr>
        <p:spPr bwMode="auto">
          <a:xfrm flipV="1">
            <a:off x="2571736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2" name="Line 54"/>
          <p:cNvSpPr>
            <a:spLocks noChangeShapeType="1"/>
          </p:cNvSpPr>
          <p:nvPr/>
        </p:nvSpPr>
        <p:spPr bwMode="auto">
          <a:xfrm flipV="1">
            <a:off x="278605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3" name="Line 55"/>
          <p:cNvSpPr>
            <a:spLocks noChangeShapeType="1"/>
          </p:cNvSpPr>
          <p:nvPr/>
        </p:nvSpPr>
        <p:spPr bwMode="auto">
          <a:xfrm flipV="1">
            <a:off x="307180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4" name="Line 56"/>
          <p:cNvSpPr>
            <a:spLocks noChangeShapeType="1"/>
          </p:cNvSpPr>
          <p:nvPr/>
        </p:nvSpPr>
        <p:spPr bwMode="auto">
          <a:xfrm flipV="1">
            <a:off x="335755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5" name="Line 57"/>
          <p:cNvSpPr>
            <a:spLocks noChangeShapeType="1"/>
          </p:cNvSpPr>
          <p:nvPr/>
        </p:nvSpPr>
        <p:spPr bwMode="auto">
          <a:xfrm flipV="1">
            <a:off x="3597268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6" name="Line 58"/>
          <p:cNvSpPr>
            <a:spLocks noChangeShapeType="1"/>
          </p:cNvSpPr>
          <p:nvPr/>
        </p:nvSpPr>
        <p:spPr bwMode="auto">
          <a:xfrm flipV="1">
            <a:off x="379888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7" name="Line 59"/>
          <p:cNvSpPr>
            <a:spLocks noChangeShapeType="1"/>
          </p:cNvSpPr>
          <p:nvPr/>
        </p:nvSpPr>
        <p:spPr bwMode="auto">
          <a:xfrm flipV="1">
            <a:off x="411162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8" name="Line 60"/>
          <p:cNvSpPr>
            <a:spLocks noChangeShapeType="1"/>
          </p:cNvSpPr>
          <p:nvPr/>
        </p:nvSpPr>
        <p:spPr bwMode="auto">
          <a:xfrm flipV="1">
            <a:off x="442912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9" name="Line 61"/>
          <p:cNvSpPr>
            <a:spLocks noChangeShapeType="1"/>
          </p:cNvSpPr>
          <p:nvPr/>
        </p:nvSpPr>
        <p:spPr bwMode="auto">
          <a:xfrm flipV="1">
            <a:off x="4641849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0" name="Line 62"/>
          <p:cNvSpPr>
            <a:spLocks noChangeShapeType="1"/>
          </p:cNvSpPr>
          <p:nvPr/>
        </p:nvSpPr>
        <p:spPr bwMode="auto">
          <a:xfrm flipV="1">
            <a:off x="484029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1" name="Line 63"/>
          <p:cNvSpPr>
            <a:spLocks noChangeShapeType="1"/>
          </p:cNvSpPr>
          <p:nvPr/>
        </p:nvSpPr>
        <p:spPr bwMode="auto">
          <a:xfrm flipV="1">
            <a:off x="5127631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2" name="Line 64"/>
          <p:cNvSpPr>
            <a:spLocks noChangeShapeType="1"/>
          </p:cNvSpPr>
          <p:nvPr/>
        </p:nvSpPr>
        <p:spPr bwMode="auto">
          <a:xfrm flipV="1">
            <a:off x="5416556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68312" y="328594"/>
            <a:ext cx="6246828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　根据括号表示法字符串构造二叉链的演示</a:t>
            </a:r>
          </a:p>
        </p:txBody>
      </p:sp>
      <p:sp>
        <p:nvSpPr>
          <p:cNvPr id="212034" name="Text Box 66"/>
          <p:cNvSpPr txBox="1">
            <a:spLocks noChangeArrowheads="1"/>
          </p:cNvSpPr>
          <p:nvPr/>
        </p:nvSpPr>
        <p:spPr bwMode="auto">
          <a:xfrm>
            <a:off x="2714612" y="5786454"/>
            <a:ext cx="28082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二叉链创建完毕</a:t>
            </a:r>
          </a:p>
        </p:txBody>
      </p:sp>
      <p:grpSp>
        <p:nvGrpSpPr>
          <p:cNvPr id="2" name="组合 94"/>
          <p:cNvGrpSpPr/>
          <p:nvPr/>
        </p:nvGrpSpPr>
        <p:grpSpPr>
          <a:xfrm>
            <a:off x="1577950" y="3678230"/>
            <a:ext cx="1081088" cy="360363"/>
            <a:chOff x="1577950" y="3678230"/>
            <a:chExt cx="1081088" cy="360363"/>
          </a:xfrm>
        </p:grpSpPr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1577950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938312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2298675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</p:grpSp>
      <p:grpSp>
        <p:nvGrpSpPr>
          <p:cNvPr id="3" name="组合 98"/>
          <p:cNvGrpSpPr/>
          <p:nvPr/>
        </p:nvGrpSpPr>
        <p:grpSpPr>
          <a:xfrm>
            <a:off x="928662" y="4470392"/>
            <a:ext cx="1081088" cy="360363"/>
            <a:chOff x="928662" y="4470392"/>
            <a:chExt cx="1081088" cy="360363"/>
          </a:xfrm>
        </p:grpSpPr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928662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289025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164938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4" name="组合 99"/>
          <p:cNvGrpSpPr/>
          <p:nvPr/>
        </p:nvGrpSpPr>
        <p:grpSpPr>
          <a:xfrm>
            <a:off x="1793850" y="5191117"/>
            <a:ext cx="1081088" cy="360363"/>
            <a:chOff x="1793850" y="5191117"/>
            <a:chExt cx="1081088" cy="360363"/>
          </a:xfrm>
        </p:grpSpPr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1793850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154212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2514575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</p:grpSp>
      <p:grpSp>
        <p:nvGrpSpPr>
          <p:cNvPr id="5" name="组合 95"/>
          <p:cNvGrpSpPr/>
          <p:nvPr/>
        </p:nvGrpSpPr>
        <p:grpSpPr>
          <a:xfrm>
            <a:off x="3809975" y="3679817"/>
            <a:ext cx="1081088" cy="360363"/>
            <a:chOff x="3809975" y="3679817"/>
            <a:chExt cx="1081088" cy="360363"/>
          </a:xfrm>
        </p:grpSpPr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3809975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170337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4530700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6" name="组合 97"/>
          <p:cNvGrpSpPr/>
          <p:nvPr/>
        </p:nvGrpSpPr>
        <p:grpSpPr>
          <a:xfrm>
            <a:off x="2874937" y="4470392"/>
            <a:ext cx="1081088" cy="360363"/>
            <a:chOff x="2874937" y="4470392"/>
            <a:chExt cx="1081088" cy="360363"/>
          </a:xfrm>
        </p:grpSpPr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87493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235300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595662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</p:grpSp>
      <p:grpSp>
        <p:nvGrpSpPr>
          <p:cNvPr id="7" name="组合 96"/>
          <p:cNvGrpSpPr/>
          <p:nvPr/>
        </p:nvGrpSpPr>
        <p:grpSpPr>
          <a:xfrm>
            <a:off x="4673575" y="4470392"/>
            <a:ext cx="1081088" cy="360363"/>
            <a:chOff x="4673575" y="4470392"/>
            <a:chExt cx="1081088" cy="360363"/>
          </a:xfrm>
        </p:grpSpPr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4673575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503393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5394300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</p:grpSp>
      <p:sp>
        <p:nvSpPr>
          <p:cNvPr id="87" name="Line 45"/>
          <p:cNvSpPr>
            <a:spLocks noChangeShapeType="1"/>
          </p:cNvSpPr>
          <p:nvPr/>
        </p:nvSpPr>
        <p:spPr bwMode="auto">
          <a:xfrm flipH="1">
            <a:off x="1362050" y="3822692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Freeform 47"/>
          <p:cNvSpPr>
            <a:spLocks/>
          </p:cNvSpPr>
          <p:nvPr/>
        </p:nvSpPr>
        <p:spPr bwMode="auto">
          <a:xfrm>
            <a:off x="1806550" y="4662480"/>
            <a:ext cx="419100" cy="528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" y="333"/>
              </a:cxn>
            </a:cxnLst>
            <a:rect l="0" t="0" r="r" b="b"/>
            <a:pathLst>
              <a:path w="264" h="333">
                <a:moveTo>
                  <a:pt x="0" y="0"/>
                </a:moveTo>
                <a:lnTo>
                  <a:pt x="264" y="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 flipH="1">
            <a:off x="3378175" y="3895717"/>
            <a:ext cx="64770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Line 49"/>
          <p:cNvSpPr>
            <a:spLocks noChangeShapeType="1"/>
          </p:cNvSpPr>
          <p:nvPr/>
        </p:nvSpPr>
        <p:spPr bwMode="auto">
          <a:xfrm>
            <a:off x="4675162" y="3895717"/>
            <a:ext cx="503238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组合 109"/>
          <p:cNvGrpSpPr/>
          <p:nvPr/>
        </p:nvGrpSpPr>
        <p:grpSpPr>
          <a:xfrm>
            <a:off x="2728887" y="2887655"/>
            <a:ext cx="1081088" cy="360363"/>
            <a:chOff x="2728887" y="2887655"/>
            <a:chExt cx="1081088" cy="360363"/>
          </a:xfrm>
        </p:grpSpPr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2728887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089250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449612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9" name="组合 110"/>
          <p:cNvGrpSpPr/>
          <p:nvPr/>
        </p:nvGrpSpPr>
        <p:grpSpPr>
          <a:xfrm>
            <a:off x="3113062" y="2285992"/>
            <a:ext cx="647700" cy="600075"/>
            <a:chOff x="3113062" y="2285992"/>
            <a:chExt cx="647700" cy="600075"/>
          </a:xfrm>
        </p:grpSpPr>
        <p:sp>
          <p:nvSpPr>
            <p:cNvPr id="92" name="Line 50"/>
            <p:cNvSpPr>
              <a:spLocks noChangeShapeType="1"/>
            </p:cNvSpPr>
            <p:nvPr/>
          </p:nvSpPr>
          <p:spPr bwMode="auto">
            <a:xfrm>
              <a:off x="3306737" y="2454267"/>
              <a:ext cx="0" cy="43180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Text Box 51"/>
            <p:cNvSpPr txBox="1">
              <a:spLocks noChangeArrowheads="1"/>
            </p:cNvSpPr>
            <p:nvPr/>
          </p:nvSpPr>
          <p:spPr bwMode="auto">
            <a:xfrm>
              <a:off x="3113062" y="2285992"/>
              <a:ext cx="6477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572132" y="2357430"/>
            <a:ext cx="7143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/>
              <a:t>k 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500958" y="557214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 dirty="0"/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 flipH="1">
            <a:off x="2298675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3667100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灯片编号占位符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6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1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1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12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1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1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1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12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12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212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1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212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212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21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21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21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7" grpId="0" animBg="1"/>
      <p:bldP spid="211971" grpId="0" animBg="1"/>
      <p:bldP spid="211971" grpId="1" animBg="1"/>
      <p:bldP spid="211975" grpId="0" animBg="1"/>
      <p:bldP spid="211975" grpId="1" animBg="1"/>
      <p:bldP spid="211979" grpId="0" animBg="1"/>
      <p:bldP spid="211979" grpId="1" animBg="1"/>
      <p:bldP spid="212014" grpId="0" animBg="1"/>
      <p:bldP spid="212014" grpId="1" animBg="1"/>
      <p:bldP spid="212015" grpId="0" animBg="1"/>
      <p:bldP spid="212015" grpId="1" animBg="1"/>
      <p:bldP spid="212016" grpId="0" animBg="1"/>
      <p:bldP spid="212016" grpId="1" animBg="1"/>
      <p:bldP spid="212017" grpId="0" animBg="1"/>
      <p:bldP spid="212017" grpId="1" animBg="1"/>
      <p:bldP spid="212018" grpId="0" animBg="1"/>
      <p:bldP spid="212018" grpId="1" animBg="1"/>
      <p:bldP spid="212019" grpId="0" animBg="1"/>
      <p:bldP spid="212019" grpId="1" animBg="1"/>
      <p:bldP spid="212020" grpId="0" animBg="1"/>
      <p:bldP spid="212020" grpId="1" animBg="1"/>
      <p:bldP spid="212021" grpId="0" animBg="1"/>
      <p:bldP spid="212021" grpId="1" animBg="1"/>
      <p:bldP spid="212022" grpId="0" animBg="1"/>
      <p:bldP spid="212022" grpId="1" animBg="1"/>
      <p:bldP spid="212023" grpId="0" animBg="1"/>
      <p:bldP spid="212023" grpId="1" animBg="1"/>
      <p:bldP spid="212024" grpId="0" animBg="1"/>
      <p:bldP spid="212024" grpId="1" animBg="1"/>
      <p:bldP spid="212025" grpId="0" animBg="1"/>
      <p:bldP spid="212025" grpId="1" animBg="1"/>
      <p:bldP spid="212026" grpId="0" animBg="1"/>
      <p:bldP spid="212026" grpId="1" animBg="1"/>
      <p:bldP spid="212027" grpId="0" animBg="1"/>
      <p:bldP spid="212027" grpId="1" animBg="1"/>
      <p:bldP spid="212028" grpId="0" animBg="1"/>
      <p:bldP spid="212028" grpId="1" animBg="1"/>
      <p:bldP spid="212029" grpId="0" animBg="1"/>
      <p:bldP spid="212029" grpId="1" animBg="1"/>
      <p:bldP spid="212030" grpId="0" animBg="1"/>
      <p:bldP spid="212030" grpId="1" animBg="1"/>
      <p:bldP spid="212031" grpId="0" animBg="1"/>
      <p:bldP spid="212031" grpId="1" animBg="1"/>
      <p:bldP spid="212032" grpId="0" animBg="1"/>
      <p:bldP spid="212034" grpId="0"/>
      <p:bldP spid="87" grpId="0" animBg="1"/>
      <p:bldP spid="89" grpId="0" animBg="1"/>
      <p:bldP spid="90" grpId="0" animBg="1"/>
      <p:bldP spid="91" grpId="0" animBg="1"/>
      <p:bldP spid="86" grpId="0" animBg="1"/>
      <p:bldP spid="109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214282" y="302667"/>
            <a:ext cx="8782020" cy="51425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&amp;b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//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二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叉链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St[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=-1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k 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b=NULL;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建立的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二叉链初始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时为空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!='\0')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未扫描完时循环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switch(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{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'('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top++; St[top]=p; k=1; break;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可能有左孩子结点，进栈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')'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top--;  break;</a:t>
            </a:r>
          </a:p>
          <a:p>
            <a:pPr lvl="1"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'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k=2;  break; 		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后面为右孩子结点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7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416800" cy="54810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default:        		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遇到结点值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p=(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p-&gt;data=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if  (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b==NULL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为二叉树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else    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已建立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switch(k)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case 1:  St[top]-&gt;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  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case 2:  St[top]-&gt;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=p;  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j++; 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[j];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8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4058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销毁二叉链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大问题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。则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&gt;lchild)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销毁左子树，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 f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>
                <a:latin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&gt;rchild)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销毁右子树：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两个小问题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5500726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）销毁二叉链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DestroyBT(*b)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/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：大问题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158" y="3100328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&gt;lchild)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>
                <a:ea typeface="楷体" pitchFamily="49" charset="-122"/>
                <a:cs typeface="Times New Roman" pitchFamily="18" charset="0"/>
              </a:rPr>
              <a:t>&gt;rchild) 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：小问题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6715172" cy="1141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≡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不做任何事件</a:t>
            </a:r>
            <a:r>
              <a:rPr 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≡  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child)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&gt;rchild)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  <a:endParaRPr lang="en-US" altLang="zh-CN" sz="200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9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1112</Words>
  <Application>Microsoft Office PowerPoint</Application>
  <PresentationFormat>全屏显示(4:3)</PresentationFormat>
  <Paragraphs>222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 Unicode MS</vt:lpstr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919</cp:revision>
  <dcterms:created xsi:type="dcterms:W3CDTF">2004-04-08T11:59:15Z</dcterms:created>
  <dcterms:modified xsi:type="dcterms:W3CDTF">2018-10-15T02:18:41Z</dcterms:modified>
</cp:coreProperties>
</file>