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4"/>
  </p:notesMasterIdLst>
  <p:handoutMasterIdLst>
    <p:handoutMasterId r:id="rId65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278" r:id="rId11"/>
    <p:sldId id="279" r:id="rId12"/>
    <p:sldId id="326" r:id="rId13"/>
    <p:sldId id="482" r:id="rId14"/>
    <p:sldId id="575" r:id="rId15"/>
    <p:sldId id="576" r:id="rId16"/>
    <p:sldId id="577" r:id="rId17"/>
    <p:sldId id="578" r:id="rId18"/>
    <p:sldId id="579" r:id="rId19"/>
    <p:sldId id="584" r:id="rId20"/>
    <p:sldId id="585" r:id="rId21"/>
    <p:sldId id="586" r:id="rId22"/>
    <p:sldId id="587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52" r:id="rId31"/>
    <p:sldId id="553" r:id="rId32"/>
    <p:sldId id="554" r:id="rId33"/>
    <p:sldId id="555" r:id="rId34"/>
    <p:sldId id="556" r:id="rId35"/>
    <p:sldId id="557" r:id="rId36"/>
    <p:sldId id="600" r:id="rId37"/>
    <p:sldId id="559" r:id="rId38"/>
    <p:sldId id="560" r:id="rId39"/>
    <p:sldId id="561" r:id="rId40"/>
    <p:sldId id="601" r:id="rId41"/>
    <p:sldId id="563" r:id="rId42"/>
    <p:sldId id="565" r:id="rId43"/>
    <p:sldId id="564" r:id="rId44"/>
    <p:sldId id="566" r:id="rId45"/>
    <p:sldId id="602" r:id="rId46"/>
    <p:sldId id="568" r:id="rId47"/>
    <p:sldId id="569" r:id="rId48"/>
    <p:sldId id="570" r:id="rId49"/>
    <p:sldId id="571" r:id="rId50"/>
    <p:sldId id="573" r:id="rId51"/>
    <p:sldId id="572" r:id="rId52"/>
    <p:sldId id="574" r:id="rId53"/>
    <p:sldId id="486" r:id="rId54"/>
    <p:sldId id="537" r:id="rId55"/>
    <p:sldId id="487" r:id="rId56"/>
    <p:sldId id="538" r:id="rId57"/>
    <p:sldId id="588" r:id="rId58"/>
    <p:sldId id="590" r:id="rId59"/>
    <p:sldId id="591" r:id="rId60"/>
    <p:sldId id="592" r:id="rId61"/>
    <p:sldId id="603" r:id="rId62"/>
    <p:sldId id="511" r:id="rId6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990099"/>
    <a:srgbClr val="FF0000"/>
    <a:srgbClr val="336600"/>
    <a:srgbClr val="CC00FF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/>
              <a:t>/62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是指按照一定次序访问树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中所有结点，并且</a:t>
            </a:r>
            <a:r>
              <a:rPr kumimoji="1" lang="zh-CN" altLang="en-US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每个结点仅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被访问一次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的过程。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遍历是二叉树最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基本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的运算，是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4392612" cy="5191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二叉树遍历的概念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9142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53244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10656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由二叉树的三种遍历过程直接得到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种递归算法。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先序遍历的递归算法：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    上述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访问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是直接输出结点值。实际上，访问结点可以对该结点进行各种操作，如计数、删除结点等。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86498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86498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042988" y="2924175"/>
            <a:ext cx="6529408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每种遍历序列提供了什么信息？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为什么前面</a:t>
            </a:r>
            <a:r>
              <a:rPr lang="en-US" altLang="zh-CN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遍历都采用递归求解？</a:t>
            </a:r>
          </a:p>
        </p:txBody>
      </p:sp>
      <p:pic>
        <p:nvPicPr>
          <p:cNvPr id="269317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0"/>
            <a:ext cx="2735263" cy="273526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/>
              <a:t>&gt;</a:t>
            </a:r>
            <a:r>
              <a:rPr lang="en-US" altLang="zh-CN" sz="2000" i="1" dirty="0" err="1"/>
              <a:t>lchild</a:t>
            </a:r>
            <a:r>
              <a:rPr lang="en-US" altLang="zh-CN" sz="2000" dirty="0"/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/>
              <a:t>&gt;</a:t>
            </a:r>
            <a:r>
              <a:rPr lang="en-US" altLang="zh-CN" sz="2000" i="1" dirty="0" err="1"/>
              <a:t>rchild</a:t>
            </a:r>
            <a:r>
              <a:rPr lang="en-US" altLang="zh-CN" sz="2000" dirty="0"/>
              <a:t>)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47681"/>
            <a:chOff x="5143504" y="2870196"/>
            <a:chExt cx="2857520" cy="2747681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楷体" pitchFamily="49" charset="-122"/>
                  <a:ea typeface="楷体" pitchFamily="49" charset="-122"/>
                </a:rPr>
                <a:t>大问题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楷体" pitchFamily="49" charset="-122"/>
                  <a:ea typeface="楷体" pitchFamily="49" charset="-122"/>
                </a:rPr>
                <a:t>两个小问题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566512" y="5357826"/>
              <a:ext cx="54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endParaRPr lang="en-US" altLang="zh-C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pc="5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en-US" altLang="zh-CN" spc="5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pc="5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/>
              <a:t>　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7-11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假设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二叉树采用二叉链存储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结构存储，设计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个算法，计算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一棵给定二叉树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的所有结点个数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计算一棵二叉树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中所有结点个数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的递归模型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76525"/>
            <a:chOff x="2268538" y="3114675"/>
            <a:chExt cx="3959225" cy="2676525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lchild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769100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)=0					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		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8253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num1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714480" y="2928934"/>
            <a:ext cx="5429288" cy="1993770"/>
            <a:chOff x="1714480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286280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786182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14480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先左子树、再右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子树，最后根结点（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计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142976" y="4857760"/>
            <a:ext cx="6929486" cy="114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不做任何事件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所指结点的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所指结点为叶子结点</a:t>
            </a:r>
          </a:p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255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7-12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假设二叉树采用二叉链存储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结构存储，设计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个算法，输出一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所有叶子结点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83099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输出一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棵二叉树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所有叶子结点的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递归模型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76525"/>
            <a:chOff x="2268538" y="3114675"/>
            <a:chExt cx="3959225" cy="2676525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lchild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rchild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7705725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DispLeaf(BTNode *b)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(b!=NULL)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(b-&gt;lchild==NULL &amp;&amp; b-&gt;rchild==NULL)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printf("%c "，b-&gt;data);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访问叶子结点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DispLeaf(b-&gt;lchild);	    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输出左子树中的叶子结点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DispLeaf(b-&gt;rchild);	    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输出右子树中的叶子结点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071538" y="1571612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提示：</a:t>
            </a:r>
            <a:r>
              <a:rPr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同样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7-13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假设二叉树采用二叉链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存储结构，设计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一个算法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Level()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求二叉树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中值为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的结点的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层次（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假设所有结点值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　</a:t>
            </a:r>
            <a:r>
              <a:rPr kumimoji="1" lang="zh-CN" altLang="en-US">
                <a:solidFill>
                  <a:srgbClr val="FF0000"/>
                </a:solidFill>
              </a:rPr>
              <a:t>    解：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Level(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返回二叉树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的结点的层次，其中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所指结点的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层数。</a:t>
            </a:r>
            <a:endParaRPr kumimoji="1"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当在二叉树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中找到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其层次（一个大于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的整数）；若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没有找到，返回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308041"/>
              <a:chOff x="2571736" y="1714488"/>
              <a:chExt cx="3357586" cy="2308041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cs typeface="Times New Roman" pitchFamily="18" charset="0"/>
                  </a:rPr>
                  <a:t>b</a:t>
                </a:r>
                <a:endParaRPr lang="zh-CN" altLang="en-US" sz="2000" i="1" dirty="0"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cs typeface="Times New Roman" pitchFamily="18" charset="0"/>
                  </a:rPr>
                  <a:t>b</a:t>
                </a:r>
                <a:r>
                  <a:rPr lang="en-US" altLang="zh-CN" sz="2000" dirty="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sz="2000" dirty="0">
                    <a:cs typeface="Times New Roman" pitchFamily="18" charset="0"/>
                  </a:rPr>
                  <a:t>&gt;</a:t>
                </a:r>
                <a:r>
                  <a:rPr lang="en-US" altLang="zh-CN" sz="2000" dirty="0" err="1">
                    <a:cs typeface="Times New Roman" pitchFamily="18" charset="0"/>
                  </a:rPr>
                  <a:t>lchild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cs typeface="Times New Roman" pitchFamily="18" charset="0"/>
                  </a:rPr>
                  <a:t>b</a:t>
                </a:r>
                <a:r>
                  <a:rPr lang="en-US" altLang="zh-CN" sz="2000" dirty="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sz="2000" dirty="0">
                    <a:cs typeface="Times New Roman" pitchFamily="18" charset="0"/>
                  </a:rPr>
                  <a:t>&gt;</a:t>
                </a:r>
                <a:r>
                  <a:rPr lang="en-US" altLang="zh-CN" sz="2000" dirty="0" err="1">
                    <a:cs typeface="Times New Roman" pitchFamily="18" charset="0"/>
                  </a:rPr>
                  <a:t>rchild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初始调用</a:t>
                </a:r>
                <a:r>
                  <a:rPr lang="zh-CN" altLang="en-US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：</a:t>
                </a:r>
                <a:r>
                  <a:rPr lang="en-US" altLang="zh-CN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Level(</a:t>
                </a:r>
                <a:r>
                  <a:rPr lang="en-US" altLang="zh-CN" i="1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i="1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x</a:t>
                </a:r>
                <a:r>
                  <a:rPr lang="zh-CN" altLang="en-US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dirty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）</a:t>
                </a: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00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根结点的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层次为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570038" y="2781300"/>
            <a:ext cx="2714625" cy="3581400"/>
            <a:chOff x="989" y="1752"/>
            <a:chExt cx="1710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NLR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LNR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LRN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NRL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RNL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RLN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989" y="2387"/>
              <a:ext cx="349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种遍历方式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只考虑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 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308041"/>
            <a:chOff x="2571736" y="1714488"/>
            <a:chExt cx="3357586" cy="2308041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cs typeface="Times New Roman" pitchFamily="18" charset="0"/>
                </a:rPr>
                <a:t>b</a:t>
              </a:r>
              <a:endParaRPr lang="zh-CN" altLang="en-US" sz="2000" i="1" dirty="0"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cs typeface="Times New Roman" pitchFamily="18" charset="0"/>
                </a:rPr>
                <a:t>b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</a:t>
              </a:r>
              <a:r>
                <a:rPr lang="en-US" altLang="zh-CN" sz="2000" i="1" dirty="0" err="1">
                  <a:cs typeface="Times New Roman" pitchFamily="18" charset="0"/>
                </a:rPr>
                <a:t>lchild</a:t>
              </a:r>
              <a:endParaRPr lang="zh-CN" altLang="en-US" sz="2000" i="1" dirty="0"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cs typeface="Times New Roman" pitchFamily="18" charset="0"/>
                </a:rPr>
                <a:t>b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</a:t>
              </a:r>
              <a:r>
                <a:rPr lang="en-US" altLang="zh-CN" sz="2000" i="1" dirty="0" err="1">
                  <a:cs typeface="Times New Roman" pitchFamily="18" charset="0"/>
                </a:rPr>
                <a:t>rchild</a:t>
              </a:r>
              <a:endParaRPr lang="zh-CN" altLang="en-US" sz="2000" i="1" dirty="0">
                <a:cs typeface="Times New Roman" pitchFamily="18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空二叉树中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找不到值为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Level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Level</a:t>
              </a:r>
              <a:r>
                <a:rPr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2000" i="1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i="1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i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2000" i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data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i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因为假设“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h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表示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kumimoji="1" lang="zh-CN" altLang="en-US" sz="200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所指结点的层次”</a:t>
                </a:r>
                <a:endParaRPr lang="zh-CN" altLang="en-US" sz="20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否则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0232" y="2571744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Level(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  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=Level (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7324" y="3500438"/>
            <a:ext cx="628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Level(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)=Level(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71448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668442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3" grpId="0"/>
      <p:bldP spid="34" grpId="0" animBg="1"/>
      <p:bldP spid="35" grpId="0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714348" y="428604"/>
            <a:ext cx="3714776" cy="46166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模型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i="1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642910" y="1071546"/>
            <a:ext cx="8143932" cy="1664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=0		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	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lang="zh-CN" altLang="en-US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3" y="927100"/>
            <a:ext cx="7943850" cy="44290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x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结点后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其层次，否则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(b==NULL) return 0;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if (b-&gt;data==x) return h;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找到结点时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==0) 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else return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先序遍历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76669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7-14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假设二叉树采用二叉链存储结构，设计一个算法求二叉树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层的结点个数。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设计算法为</a:t>
            </a:r>
            <a:r>
              <a:rPr lang="en-US">
                <a:ea typeface="楷体" pitchFamily="49" charset="-122"/>
                <a:cs typeface="Times New Roman" pitchFamily="18" charset="0"/>
              </a:rPr>
              <a:t>Lnodenum(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所指的结点层次，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是引用型参数，用于保存第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层的结点个数。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初始调用时，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为根结点指针，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赋值为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，即调用方式是：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；</a:t>
            </a:r>
            <a:r>
              <a:rPr lang="en-US">
                <a:ea typeface="楷体" pitchFamily="49" charset="-122"/>
                <a:cs typeface="Times New Roman" pitchFamily="18" charset="0"/>
              </a:rPr>
              <a:t>Lnodenum(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7490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k，int &amp;n)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(b==NULL)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if (h==k) n++;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(h&lt;k)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(b-&gt;lchild，h+1，k，n);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(b-&gt;rchild，h+1，k，n);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上述算法中，引用型形参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用于记录二叉树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9114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n=0;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Lnodenum1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if (b==NULL)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(h==k) n++;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(h&lt;k)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Lnodenum1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Lnodenum1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7154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7-15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假设二叉树采用二叉链存储结构，设计一个算法判断两棵二叉树是否相似，所谓二叉树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是相似的指的是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都是空的二叉树；或者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的根结点是相似的，以及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的左子树和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的左子树是相似的且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的右子树与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的右子树是相似的。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判断两棵二叉树是否相似的递归模型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	</a:t>
            </a:r>
            <a:endParaRPr kumimoji="1" lang="zh-CN" altLang="en-US" b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2343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2)=true          		 	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2=NULL</a:t>
            </a:r>
          </a:p>
          <a:p>
            <a:pPr algn="l"/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2)=false  	      		 	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之一为空，另一不为空</a:t>
            </a:r>
            <a:endParaRPr kumimoji="1"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1-&gt;l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2-&gt;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&amp; 	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1-&gt;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t2-&gt;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需要根据题意自已归纳起出，否则不完整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72494" cy="42919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Like(BTNode *b1，BTNode *b2)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//b1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b2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两棵二叉树相似时返回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，否则返回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bool like1，like2;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(b1==NULL &amp;&amp; b2==NULL)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if (b1==NULL || b2==NULL)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like1=Like(b1-&gt;lchild，b2-&gt;lchild);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like2=Like(b1-&gt;rchild，b2-&gt;rchild);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(like1 &amp;&amp; like2);	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like1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like2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的与运算结果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7-16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假设二叉树采用二叉链存储结构，设计一个算法输出值为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的结点的所有祖先。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en-US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表示结点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是否为值是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的结点的祖先，若结点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是值是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的结点的祖先。当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en-US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时，输出结点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的值。求值为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的结点的所有祖先的递归模型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en-US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928934"/>
            <a:ext cx="835824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false			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true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，并输出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的左孩子或右孩子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true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，并输出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	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false			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429552" cy="45996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ancestor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*b，ElemType x)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(b==NULL)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if (b-&gt;lchild!=NULL &amp;&amp; b-&gt;lchild-&gt;data==x 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|| b-&gt;rchild!=NULL &amp;&amp; b-&gt;rchild-&gt;data==x)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printf("%c "，b-&gt;data);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if (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ancestor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(b-&gt;lchild，x) ||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ancestor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(b-&gt;rchild，x))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printf("%c "，b-&gt;data);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return false;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先序遍历过程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序遍历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NLR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773238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先序遍历右子树。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84663" y="2469462"/>
            <a:ext cx="374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先序序列：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NLR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1472" y="1285860"/>
            <a:ext cx="4103687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>
            <a:off x="2482850" y="2527312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698750" y="2298712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7088" y="4746637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</a:t>
            </a:r>
            <a:r>
              <a:rPr lang="en-US" altLang="zh-CN" sz="2000" i="1"/>
              <a:t>lchild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698750" y="4746637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</a:t>
            </a:r>
            <a:r>
              <a:rPr lang="en-US" altLang="zh-CN" sz="2000" i="1"/>
              <a:t>rchild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2036763" y="2874975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N</a:t>
            </a: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909638" y="3811600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L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2771775" y="3811600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R</a:t>
            </a: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 flipH="1">
            <a:off x="1557338" y="3306775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>
            <a:off x="2746375" y="3319475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00563" y="3044137"/>
            <a:ext cx="3889375" cy="132343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用栈保存根结点（地址）</a:t>
            </a: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右孩子先进、左孩子后进栈，因为栈后进先出。</a:t>
            </a:r>
          </a:p>
        </p:txBody>
      </p:sp>
      <p:sp>
        <p:nvSpPr>
          <p:cNvPr id="15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675324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7.5.3  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种遍历的非递归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549275"/>
            <a:ext cx="545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333222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根结点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并访问之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结点有右孩子，将其右孩子进栈； 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若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结点有左孩子，将其左孩子进栈；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b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476375" y="581497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4500563" y="1916113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924300" y="4221163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4" y="428604"/>
            <a:ext cx="4537075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39750" y="785794"/>
            <a:ext cx="7675588" cy="575808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PreOrder1(BTNode *b)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BTNode *p;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SqStack *st;	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定义栈指针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InitStack(st);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(b!=NULL) 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Push(st，b);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栈不为空时循环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并访问它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printf("%c "，p-&gt;data);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(p-&gt;rchild!=NULL)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有右孩子时将其进栈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P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ush(st，p-&gt;rchild);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(p-&gt;lchild!=NULL)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有左孩子时将其进栈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Push(st，p-&gt;lchild);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printf("\n");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DestroyStack(st);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611188" y="142852"/>
            <a:ext cx="46037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95288" y="285728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995738" y="198913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492500" y="270827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059113" y="342900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284663" y="170021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3810000" y="232410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349625" y="303530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362450" y="231140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9475" y="371633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419475" y="407670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3851275" y="301942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500563" y="1484313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85786" y="385127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重点：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32143" y="278606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13065" y="100012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边访问边进栈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797300" y="3568702"/>
            <a:ext cx="2774950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  <a:ea typeface="宋体"/>
                  <a:cs typeface="Times New Roman" pitchFamily="18" charset="0"/>
                </a:rPr>
                <a:t>②</a:t>
              </a:r>
              <a:r>
                <a:rPr lang="zh-CN" altLang="en-US" sz="1800">
                  <a:solidFill>
                    <a:srgbClr val="7030A0"/>
                  </a:solidFill>
                  <a:ea typeface="宋体"/>
                  <a:cs typeface="Times New Roman" pitchFamily="18" charset="0"/>
                </a:rPr>
                <a:t> 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&gt;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rchild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428728" y="92867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用于结点遍历，初始时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046403" y="351313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1472" y="5143512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栈中结点均已经访问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41336" y="911224"/>
            <a:ext cx="4887920" cy="4219205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栈不空或者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所指结点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en-US" altLang="zh-CN" sz="18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p=p-&gt;lchild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//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p-&gt;rchild;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85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栈中结点均已经访问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结束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栈空  且 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=NULL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3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632184"/>
            <a:ext cx="8583613" cy="5940088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PreOrder2(BTNode *b)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BTNode *p;  SqStack *st;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InitStack(st);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p=b;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p!=NULL)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	    while (p!=NULL)	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及其所有左下结点并进栈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{	printf("%c "，p-&gt;data);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Push(st，p);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p=p-&gt;lchild;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</a:p>
          <a:p>
            <a:pPr algn="l"/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if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若栈不空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p=p-&gt;rchild;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printf("\n");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DestroyStack(st);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164876"/>
            <a:ext cx="47149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/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07153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  <a:endParaRPr lang="en-US" altLang="zh-CN" sz="18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64291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用于结点遍历，初始时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，当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=NULL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并且栈为空结束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68313" y="765175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在先序遍历非递归算法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微软雅黑" pitchFamily="34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③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&gt;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rchild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92879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访问栈顶结点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栈中结点均没有访问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71472" y="861990"/>
            <a:ext cx="4959358" cy="429190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栈不空或者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(p!=NULL)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p=p-&gt;lchild;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并访问之；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   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p-&gt;rchild;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6" name="TextBox 5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栈中结点均没有访问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结束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先序序列的第一个结点是根结点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中序序列：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中序非递归算法动画演示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栈空  且 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=NULL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2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60029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InOrder1(BTNode *b)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*p;  SqStack *st;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InitStack(st);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p=b;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p!=NULL)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while (p!=NULL)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Push(st，p);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p=p-&gt;lchild;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//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若栈不空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，访问结点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printf("%c "，p-&gt;data);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p=p-&gt;rchild;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printf("\n");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DestroyStack(st);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5720" y="71414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1285852" y="3946572"/>
            <a:ext cx="171451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8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结点可以访问，则访问它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143116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当栈为空（所有结点已访问）结束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③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&gt;rchild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，转向右子树做相同的工作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遍历结点，初始指向根结点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643042" y="4572008"/>
            <a:ext cx="5715040" cy="1514094"/>
            <a:chOff x="1643042" y="4572008"/>
            <a:chExt cx="5715040" cy="1514094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flag=true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标识</a:t>
              </a:r>
              <a:endParaRPr lang="en-US" altLang="zh-CN" sz="220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正在处理栈顶结点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2857520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flag=false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标识</a:t>
              </a:r>
              <a:endParaRPr lang="en-US" altLang="zh-CN" sz="220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正在处理右子树结点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3.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后序遍历非递归算法</a:t>
            </a:r>
            <a:r>
              <a:rPr kumimoji="1" lang="zh-CN" altLang="en-US" sz="28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642918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如何区分正在处理栈顶结点？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03277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在后序遍历中，一棵二叉树或子树的根结点最后访问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在后序遍历中，一个结点的右孩子刚访问，则马上可以访问该结点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468313" y="1010973"/>
            <a:ext cx="3532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后序遍历：左 右 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FF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ea typeface="宋体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指向刚刚访问的结点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&gt;rchild==</a:t>
            </a: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，便访问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结点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如何判断一个结点可以访问？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/>
      <p:bldP spid="1485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38377"/>
            <a:ext cx="5032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7175523" cy="4732166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p=b;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while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p=p-&gt;lchild;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//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此时栈顶结点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尚未访问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栈不空且结点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是栈顶结点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的右子树已访问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p=p-&gt;rchild;     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while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500702"/>
            <a:ext cx="7429552" cy="1169551"/>
            <a:chOff x="571472" y="5500702"/>
            <a:chExt cx="7429552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500702"/>
              <a:ext cx="46434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栈中结点均没有访问，并且左右子树都没有遍历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用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do-while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循环，后判断条件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585789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栈空结束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5429256" y="5929330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后序序列：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后序非递归算法动画演示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栈空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注意：由于</a:t>
            </a: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指针变化复杂，这里没有考虑</a:t>
            </a:r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3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1071546"/>
            <a:ext cx="8286808" cy="43646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PostOrder1(BTNode *b)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后序非递归遍历算法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*p，*r;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bool flag;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 *st;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InitStack(st);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p=b;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do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while (p!=NULL)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Push(st，p);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p=p-&gt;lchild;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r=NULL;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指向刚刚访问的结点，初始时为空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flag=true;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//flag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为真表示正在处理栈顶结点</a:t>
            </a: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611188" y="333375"/>
            <a:ext cx="4532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81000" y="320675"/>
            <a:ext cx="8382000" cy="515234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216000" rIns="144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(!StackEmpty(st) &amp;&amp; flag)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GetTop(st，p);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取出当前的栈顶结点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if (p-&gt;rchild==r)    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的右孩子为空或者为刚访问结点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printf("%c "，p-&gt;data);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r=p;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//r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指向刚访问过的结点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p=p-&gt;rchild;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flag=false;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表示当前不是处理栈顶结点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printf("\n");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DestroyStack(st);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785786" y="714356"/>
            <a:ext cx="6934200" cy="1717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从上述过程可知，栈中保存的是当前结点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的所有祖先结点（均未访问过）。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例如，求一个结点的所有祖先结点等。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48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800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17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假设二叉树采用二叉链存储结构，设计一个算法输出从根结点到每个叶子结点的路径逆序列。要求采用后序遍历非递归算法来实现。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利用后序非递归算法的特点，将其中访问结点改为判断该结点是否为叶子结点，若是，输出栈中所有结点值。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中序遍历过程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序遍历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LNR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中序遍历右子树。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8001056" cy="40934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AllPath1(BTNode *b)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*p，*r;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bool flag;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 *st;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InitStack(st);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p=b;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do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while (p!=NULL)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Push(st，p);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p=p-&gt;lchild;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r=NULL;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指向刚刚访问的结点，初始时为空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flag=true;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//flag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为真表示正在处理栈顶结点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对应的算法：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715436" cy="6555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 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flag)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GetTop(st，p);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取出当前的栈顶结点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(p-&gt;rchild==r)	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的右孩子为空或者为刚刚访问过的结点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</a:p>
          <a:p>
            <a:pPr algn="l"/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/>
            <a:endParaRPr 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Pop(st，p);</a:t>
            </a:r>
            <a:endParaRPr 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r=p;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指向刚访问过的结点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p=p-&gt;rchild;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flag=false;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表示当前不是处理栈顶结点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357290" y="1357298"/>
            <a:ext cx="7000924" cy="2000264"/>
          </a:xfrm>
          <a:prstGeom prst="roundRect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l"/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(p-&gt;lchild==NULL &amp;&amp; p-&gt;rchild==NULL)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若为叶子</a:t>
            </a:r>
            <a:endParaRPr lang="en-US" altLang="zh-CN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输出栈中所有结点值</a:t>
            </a:r>
          </a:p>
          <a:p>
            <a:pPr algn="l"/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(int i=st-&gt;top;i&gt;0;i--)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printf("%c-&gt;"，st-&gt;data[i]-&gt;data);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printf("%c\n"，st-&gt;data[0]-&gt;data);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ctr"/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28599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增加部分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2338388" y="17732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 flipH="1">
            <a:off x="2843213" y="620713"/>
            <a:ext cx="287337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08" name="Freeform 4"/>
          <p:cNvSpPr>
            <a:spLocks/>
          </p:cNvSpPr>
          <p:nvPr/>
        </p:nvSpPr>
        <p:spPr bwMode="auto">
          <a:xfrm>
            <a:off x="3452813" y="5730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2266950" y="1196975"/>
            <a:ext cx="360363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H="1">
            <a:off x="3409950" y="1225550"/>
            <a:ext cx="287338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3995738" y="1196975"/>
            <a:ext cx="287337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12" name="Oval 8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5513" name="Oval 9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5514" name="Oval 10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05515" name="Oval 11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05516" name="Oval 12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05517" name="Oval 13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05518" name="Oval 14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5519" name="Oval 15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5520" name="Oval 16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5521" name="Oval 17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05522" name="Oval 18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05523" name="Oval 19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05524" name="Oval 20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05525" name="Oval 21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2268538" y="3429000"/>
            <a:ext cx="3240087" cy="156966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G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>
                <a:solidFill>
                  <a:srgbClr val="3333FF"/>
                </a:solidFill>
              </a:rPr>
              <a:t>G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D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B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A</a:t>
            </a: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>
                <a:solidFill>
                  <a:srgbClr val="3333FF"/>
                </a:solidFill>
              </a:rPr>
              <a:t>E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C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A</a:t>
            </a: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>
                <a:solidFill>
                  <a:srgbClr val="3333FF"/>
                </a:solidFill>
              </a:rPr>
              <a:t>F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C</a:t>
            </a:r>
            <a:r>
              <a:rPr lang="zh-CN" altLang="en-US" i="1">
                <a:solidFill>
                  <a:srgbClr val="3333FF"/>
                </a:solidFill>
              </a:rPr>
              <a:t>，</a:t>
            </a:r>
            <a:r>
              <a:rPr lang="en-US" altLang="zh-CN" i="1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405527" name="Text Box 23"/>
          <p:cNvSpPr txBox="1">
            <a:spLocks noChangeArrowheads="1"/>
          </p:cNvSpPr>
          <p:nvPr/>
        </p:nvSpPr>
        <p:spPr bwMode="auto">
          <a:xfrm>
            <a:off x="1981200" y="2781300"/>
            <a:ext cx="21590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输出结果：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对于一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颗二叉树，从根结点开始，按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从上到下、从左到右的顺序访问每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一个结点。</a:t>
            </a:r>
            <a:endParaRPr lang="en-US" altLang="zh-CN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一个结点仅仅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访问一次。</a:t>
            </a: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61665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将根结点进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队；</a:t>
            </a:r>
            <a:endParaRPr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队不空时循环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一个结点*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，访问它；</a:t>
            </a:r>
            <a:endParaRPr lang="en-US" altLang="zh-CN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左孩子结点，将左孩子结点进队；</a:t>
            </a:r>
            <a:endParaRPr lang="en-US" altLang="zh-CN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若它有右孩子结点，将右孩子结点进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算法设计思路：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使用一个队列。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31923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*data[MaxSize];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front，rear;	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//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环形队列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对应算法如下：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7705725" cy="459968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LevelOrder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SqQueue *qu;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定义环形队列指针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InitQueue(qu);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enQueue(qu，b);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根结点指针进入队列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QueueEmpty(qu)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队不为空循环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deQueue(qu，p);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printf("%c "，p-&gt;data);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(p-&gt;lchild!=NULL)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有左孩子时将其进队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enQueue(qu，p-&gt;lchild);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(p-&gt;rchild!=NULL)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有右孩子时将其进队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enQueue(qu，p-&gt;rchild);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357826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428596" y="142852"/>
            <a:ext cx="72866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18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采用层次遍历方法设计例</a:t>
            </a:r>
            <a:r>
              <a:rPr lang="en-US">
                <a:ea typeface="楷体" pitchFamily="49" charset="-122"/>
                <a:cs typeface="Times New Roman" pitchFamily="18" charset="0"/>
              </a:rPr>
              <a:t>7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-</a:t>
            </a:r>
            <a:r>
              <a:rPr lang="en-US"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的算法。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720" y="785794"/>
            <a:ext cx="864399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采用类似用队列求解迷宫问题的方法。这里设计的队列为非环形队列，队列的类型声明如下：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348" y="1714488"/>
            <a:ext cx="7858180" cy="332398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snode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BTNode *pt;	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存放当前结点指针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int parent;		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存放双亲结点在队列中的位置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NodeType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非环形队列元素类型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NodeType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data[MaxSize];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存放队列元素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int front，rear;	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//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顺序队类型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596" y="5214950"/>
            <a:ext cx="814393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当找到一个叶子结点时，在队列中通过双亲结点的位置输出根结点到该叶子结点的逆路径。</a:t>
            </a:r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8001056" cy="2789377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AllPath2(BTNode *b)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int k;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BTNode *p;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NodeType qelem;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QuType *qu;		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定义非非环形队列指针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InitQueue(qu);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qelem.pt=b; qelem.parent=-1;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创建根结点对应的队列元素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enQueue(qu，qelem);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根结点进队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对应算法如下：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7091" cy="360365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QueueEmpty(qu)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deQueue(qu，qelem);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出队元素在队中下标为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qu-&gt;front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p=qelem.pt;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取元素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qelem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(p-&gt;lchild==NULL &amp;&amp; p-&gt;rchild==NULL)  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k=qu-&gt;front;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到根结点的路径逆序列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while (qu-&gt;data[k].parent!=-1)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printf("%c-&gt;"，qu-&gt;data[k].pt-&gt;data);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k=qu-&gt;data[k].parent;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printf("%c\n"，qu-&gt;data[k].pt-&gt;data);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右边是右子树的结点。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358246" cy="3911428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(p-&gt;lchild!=NULL)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 qelem.pt=p-&gt;lchild;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创建左孩子对应的队列元素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qelem.parent=qu-&gt;front;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其双亲位置为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qu-&gt;front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enQueue(qu，qelem);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的左孩子进队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(p-&gt;rchild!=NULL)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 qelem.pt=p-&gt;rchild;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创建右孩子对应的队列元素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qelem.parent=qu-&gt;front;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其双亲位置为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qu-&gt;front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enQueue(qu，qelem);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的右孩子进队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698740" y="642918"/>
            <a:ext cx="2587640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728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grpSp>
        <p:nvGrpSpPr>
          <p:cNvPr id="3" name="组合 23"/>
          <p:cNvGrpSpPr/>
          <p:nvPr/>
        </p:nvGrpSpPr>
        <p:grpSpPr>
          <a:xfrm>
            <a:off x="1571604" y="2857496"/>
            <a:ext cx="3429024" cy="1643074"/>
            <a:chOff x="1571604" y="4714884"/>
            <a:chExt cx="3429024" cy="1643074"/>
          </a:xfrm>
          <a:scene3d>
            <a:camera prst="perspectiveRight"/>
            <a:lightRig rig="threePt" dir="t"/>
          </a:scene3d>
        </p:grpSpPr>
        <p:sp>
          <p:nvSpPr>
            <p:cNvPr id="22" name="TextBox 21"/>
            <p:cNvSpPr txBox="1"/>
            <p:nvPr/>
          </p:nvSpPr>
          <p:spPr>
            <a:xfrm>
              <a:off x="157160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楷体" pitchFamily="49" charset="-122"/>
                  <a:ea typeface="楷体" pitchFamily="49" charset="-122"/>
                </a:rPr>
                <a:t>输出结果：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49962"/>
              <a:ext cx="2286016" cy="11079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20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200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  C  A</a:t>
              </a:r>
            </a:p>
            <a:p>
              <a:pPr algn="l"/>
              <a:r>
                <a:rPr lang="en-US" altLang="zh-CN" sz="2200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zh-CN" altLang="en-US" sz="220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200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  C  A</a:t>
              </a:r>
            </a:p>
            <a:p>
              <a:pPr algn="l"/>
              <a:r>
                <a:rPr lang="en-US" altLang="zh-CN" sz="2200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zh-CN" altLang="en-US" sz="220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200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  D  B   A</a:t>
              </a:r>
              <a:endParaRPr lang="zh-CN" altLang="en-US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62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后序遍历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LRN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后序遍历右子树；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后序序列的最后一个结点是根结点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【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7-3</a:t>
            </a: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318921"/>
            <a:chOff x="1071538" y="3143248"/>
            <a:chExt cx="6500858" cy="1318921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先序序列</a:t>
              </a: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后序序列：</a:t>
              </a:r>
              <a:r>
                <a:rPr lang="en-US" altLang="zh-CN" i="1">
                  <a:ea typeface="楷体" pitchFamily="49" charset="-122"/>
                  <a:cs typeface="Times New Roman" pitchFamily="18" charset="0"/>
                </a:rPr>
                <a:t>L R N</a:t>
              </a:r>
              <a:endParaRPr lang="zh-CN" alt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后序序列的反序</a:t>
              </a: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/>
                <a:t>N  L  R</a:t>
              </a:r>
              <a:endParaRPr lang="zh-CN" alt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/>
                <a:t>N  R  L</a:t>
              </a:r>
              <a:endParaRPr lang="zh-CN" altLang="en-US" i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为空或者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为空时成立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188187"/>
            <a:chOff x="928662" y="4929198"/>
            <a:chExt cx="5500726" cy="1188187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        这样的二叉树每层只有一个结点，即二叉树的形态是其高度等于结点个数。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例如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r>
              <a:rPr lang="en-US" altLang="zh-CN"/>
              <a:t>/62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3000</Words>
  <Application>Microsoft Office PowerPoint</Application>
  <PresentationFormat>全屏显示(4:3)</PresentationFormat>
  <Paragraphs>851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1175</cp:revision>
  <dcterms:created xsi:type="dcterms:W3CDTF">2004-04-08T11:59:15Z</dcterms:created>
  <dcterms:modified xsi:type="dcterms:W3CDTF">2018-10-15T02:18:10Z</dcterms:modified>
</cp:coreProperties>
</file>