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sldIdLst>
    <p:sldId id="338" r:id="rId2"/>
    <p:sldId id="471" r:id="rId3"/>
    <p:sldId id="339" r:id="rId4"/>
    <p:sldId id="368" r:id="rId5"/>
    <p:sldId id="472" r:id="rId6"/>
    <p:sldId id="367" r:id="rId7"/>
    <p:sldId id="369" r:id="rId8"/>
    <p:sldId id="476" r:id="rId9"/>
    <p:sldId id="469" r:id="rId10"/>
    <p:sldId id="372" r:id="rId11"/>
    <p:sldId id="371" r:id="rId12"/>
    <p:sldId id="374" r:id="rId13"/>
    <p:sldId id="477" r:id="rId14"/>
    <p:sldId id="475" r:id="rId15"/>
    <p:sldId id="375" r:id="rId16"/>
    <p:sldId id="474" r:id="rId17"/>
    <p:sldId id="470" r:id="rId1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C00FF"/>
    <a:srgbClr val="FF0000"/>
    <a:srgbClr val="FF00FF"/>
    <a:srgbClr val="663300"/>
    <a:srgbClr val="003300"/>
    <a:srgbClr val="0E0E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5" autoAdjust="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1A60A-0A99-4221-AD30-AE26A09430AB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63176-EE8A-4C36-B360-47BA890D61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3032-10B1-44BA-9CBB-4192F60F6DC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A6DF-7473-413C-93DA-9B59A3E0191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623F-820F-47E8-94BE-967D5C1CC53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46F6EDFD-1C6D-4B0B-9860-EFBC3E98102D}" type="slidenum">
              <a:rPr lang="en-US" altLang="zh-CN" smtClean="0"/>
              <a:pPr/>
              <a:t>‹#›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E7C5-54E8-4F1F-B0CE-CE6E13B416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66B-A202-436A-A1FE-D02B7BC099F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2016-C1DF-4AE7-97E1-A8F54FC4320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A933-C513-41E4-A6FD-1F55D906A5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F53098F7-780D-46FA-A524-7B30B3E8BBA8}" type="slidenum">
              <a:rPr lang="en-US" altLang="zh-CN" smtClean="0"/>
              <a:pPr/>
              <a:t>‹#›</a:t>
            </a:fld>
            <a:r>
              <a:rPr lang="en-US" altLang="zh-CN"/>
              <a:t>/17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0400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5811-E2B0-4285-86CC-5377AE3089A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16D7-8B4A-483B-9B15-2535A0F65B4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A84FB-3490-4A4B-B195-90239EE8FE7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519143" y="2763750"/>
            <a:ext cx="841057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对于具有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个结点的二叉树，采用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二叉链存储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结构时，每个结点有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两个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指针域，总共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有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个指针域。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其中只有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个结点被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有效指针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所指向，即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有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个非空指针域。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所以共有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1) = </a:t>
            </a:r>
            <a:r>
              <a:rPr kumimoji="1" lang="en-US" altLang="zh-CN" i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个空链域。　　</a:t>
            </a:r>
          </a:p>
        </p:txBody>
      </p:sp>
      <p:sp>
        <p:nvSpPr>
          <p:cNvPr id="95235" name="Text Box 3" descr="蓝色面巾纸"/>
          <p:cNvSpPr txBox="1">
            <a:spLocks noChangeArrowheads="1"/>
          </p:cNvSpPr>
          <p:nvPr/>
        </p:nvSpPr>
        <p:spPr bwMode="auto">
          <a:xfrm>
            <a:off x="323850" y="1376375"/>
            <a:ext cx="4248150" cy="51911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7.7.1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线索二叉树的概念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2643174" y="357166"/>
            <a:ext cx="4105275" cy="579437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7.7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线索二叉树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581" y="2192246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回顾：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1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620716" y="388938"/>
            <a:ext cx="8023250" cy="59371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TBTNode *pre;		   	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全局变量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TBTNode *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CreatThread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(TBTNode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*b)  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中序线索化二叉树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*root;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root=(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创建头结点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root-&gt;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ltag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=0; root-&gt;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rtag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=1;  root-&gt;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=b;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if (b==NULL) root-&gt;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=root;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空二叉树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{        root-&gt;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=b;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pre=root;        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//pre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是*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的前驱结点，供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加线索用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Thread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(b);  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中序遍历线索化二叉树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=root;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最后处理，加入指向头结点的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线索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rtag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root-&gt;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=pre;    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头结点右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线索化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return root;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10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30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30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500065" y="532228"/>
            <a:ext cx="8358215" cy="566575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 </a:t>
            </a:r>
            <a:r>
              <a:rPr kumimoji="1"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Thread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*&amp;p)   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对二叉树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进行中序线索化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if (p!=NULL)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{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</a:t>
            </a:r>
            <a:r>
              <a:rPr kumimoji="1"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Thread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         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左子树线索化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if (p-&gt;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==NULL)          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前驱线索化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{     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ltag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=1;  }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建立当前结点的前驱线索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  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ltag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if  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==NULL)	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后继线索化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p;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rtag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=1;}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建立前驱结点的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后继线索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rtag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=p;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Thread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递归调用右子树线索化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522059" y="1679918"/>
            <a:ext cx="7836155" cy="3714776"/>
            <a:chOff x="522059" y="1679918"/>
            <a:chExt cx="7836155" cy="3714776"/>
          </a:xfrm>
        </p:grpSpPr>
        <p:sp>
          <p:nvSpPr>
            <p:cNvPr id="7" name="矩形 6"/>
            <p:cNvSpPr/>
            <p:nvPr/>
          </p:nvSpPr>
          <p:spPr>
            <a:xfrm>
              <a:off x="1285852" y="1679918"/>
              <a:ext cx="7072362" cy="428628"/>
            </a:xfrm>
            <a:prstGeom prst="rect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285852" y="2179984"/>
              <a:ext cx="7072362" cy="2714644"/>
            </a:xfrm>
            <a:prstGeom prst="rect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60452" y="4966066"/>
              <a:ext cx="7072362" cy="428628"/>
            </a:xfrm>
            <a:prstGeom prst="rect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1000100" y="1822794"/>
              <a:ext cx="180000" cy="3429024"/>
            </a:xfrm>
            <a:prstGeom prst="leftBrace">
              <a:avLst/>
            </a:prstGeom>
            <a:ln w="28575">
              <a:solidFill>
                <a:srgbClr val="CC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2059" y="1894232"/>
              <a:ext cx="492443" cy="28575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中序遍历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递归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)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算法</a:t>
              </a:r>
              <a:endParaRPr lang="zh-CN" altLang="en-US" sz="2000" dirty="0"/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11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179388" y="1285860"/>
            <a:ext cx="8686800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 遍历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某种次序的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线索二叉树，就是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从该次序下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开始结点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出发，反复找到该结点在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该次序下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的后继结点，直到头结点。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</a:t>
            </a:r>
          </a:p>
        </p:txBody>
      </p:sp>
      <p:sp>
        <p:nvSpPr>
          <p:cNvPr id="132099" name="Text Box 3" descr="蓝色面巾纸"/>
          <p:cNvSpPr txBox="1">
            <a:spLocks noChangeArrowheads="1"/>
          </p:cNvSpPr>
          <p:nvPr/>
        </p:nvSpPr>
        <p:spPr bwMode="auto">
          <a:xfrm>
            <a:off x="395288" y="549275"/>
            <a:ext cx="4321175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7.7.3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遍历线索化二叉树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714612" y="3000372"/>
            <a:ext cx="2595560" cy="2016125"/>
            <a:chOff x="2976572" y="2698759"/>
            <a:chExt cx="2595560" cy="2016125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3335347" y="4138622"/>
              <a:ext cx="288925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H="1">
              <a:off x="3840172" y="2986097"/>
              <a:ext cx="287338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449772" y="2938472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3263910" y="3562359"/>
              <a:ext cx="360362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>
              <a:off x="4406910" y="3590934"/>
              <a:ext cx="287337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992697" y="3562359"/>
              <a:ext cx="287338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056072" y="2698759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3551247" y="3273434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4632335" y="3273434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2976572" y="3849697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4057660" y="3849697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3551247" y="4354522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5140332" y="3849697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85786" y="2285992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以中序线索二叉树为例，开始结点是根结点的最左下结点。</a:t>
            </a:r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643570" y="3857628"/>
            <a:ext cx="2928958" cy="188099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144000" rIns="108000" bIns="144000" rtlCol="0">
            <a:spAutoFit/>
          </a:bodyPr>
          <a:lstStyle/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TBTNode *p=tb-&gt;lchild;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指向根结点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(p-&gt;ltag==0)   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p=p-&gt;lchild;	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28596" y="3857628"/>
            <a:ext cx="3357586" cy="2214578"/>
            <a:chOff x="428596" y="3857628"/>
            <a:chExt cx="3357586" cy="2214578"/>
          </a:xfrm>
        </p:grpSpPr>
        <p:sp>
          <p:nvSpPr>
            <p:cNvPr id="24" name="TextBox 23"/>
            <p:cNvSpPr txBox="1"/>
            <p:nvPr/>
          </p:nvSpPr>
          <p:spPr>
            <a:xfrm>
              <a:off x="1142976" y="3857628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开始结点</a:t>
              </a:r>
              <a:endParaRPr lang="zh-CN" altLang="en-US" sz="2000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2357422" y="4000504"/>
              <a:ext cx="420426" cy="20358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28596" y="5056543"/>
              <a:ext cx="33575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在中序线索二叉树中，开始结点的左指针域为线索，即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ltag=1</a:t>
              </a:r>
              <a:endParaRPr lang="zh-CN" altLang="en-US" sz="2000"/>
            </a:p>
          </p:txBody>
        </p:sp>
        <p:sp>
          <p:nvSpPr>
            <p:cNvPr id="29" name="上下箭头 28"/>
            <p:cNvSpPr/>
            <p:nvPr/>
          </p:nvSpPr>
          <p:spPr>
            <a:xfrm>
              <a:off x="1785918" y="4357694"/>
              <a:ext cx="142876" cy="571504"/>
            </a:xfrm>
            <a:prstGeom prst="upDownArrow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500694" y="3283865"/>
            <a:ext cx="3071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找开始结点的算法：</a:t>
            </a:r>
            <a:endParaRPr lang="zh-CN" altLang="en-US" sz="2200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12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642918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在中序线索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二叉树中中序遍历的过程：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1500174"/>
            <a:ext cx="4572032" cy="3060802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44000" rtlCol="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指向根结点；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 ≠root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时循环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找</a:t>
            </a:r>
            <a:r>
              <a:rPr kumimoji="1" lang="zh-CN" altLang="en-US" sz="200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开始结点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结点；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while (*p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结点有右线索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 </a:t>
            </a:r>
          </a:p>
          <a:p>
            <a:pPr algn="l"/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一直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访问下去；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转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向右孩子结点；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13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048" name="Group 72"/>
          <p:cNvGrpSpPr>
            <a:grpSpLocks/>
          </p:cNvGrpSpPr>
          <p:nvPr/>
        </p:nvGrpSpPr>
        <p:grpSpPr bwMode="auto">
          <a:xfrm>
            <a:off x="4740306" y="1604962"/>
            <a:ext cx="1296987" cy="792162"/>
            <a:chOff x="2290" y="1010"/>
            <a:chExt cx="817" cy="499"/>
          </a:xfrm>
        </p:grpSpPr>
        <p:sp>
          <p:nvSpPr>
            <p:cNvPr id="382978" name="Rectangle 2"/>
            <p:cNvSpPr>
              <a:spLocks noChangeArrowheads="1"/>
            </p:cNvSpPr>
            <p:nvPr/>
          </p:nvSpPr>
          <p:spPr bwMode="auto">
            <a:xfrm>
              <a:off x="2290" y="1010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0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   0</a:t>
              </a:r>
            </a:p>
          </p:txBody>
        </p:sp>
        <p:sp>
          <p:nvSpPr>
            <p:cNvPr id="382979" name="Line 3"/>
            <p:cNvSpPr>
              <a:spLocks noChangeShapeType="1"/>
            </p:cNvSpPr>
            <p:nvPr/>
          </p:nvSpPr>
          <p:spPr bwMode="auto">
            <a:xfrm>
              <a:off x="2562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2980" name="Line 4"/>
            <p:cNvSpPr>
              <a:spLocks noChangeShapeType="1"/>
            </p:cNvSpPr>
            <p:nvPr/>
          </p:nvSpPr>
          <p:spPr bwMode="auto">
            <a:xfrm>
              <a:off x="2835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2981" name="Rectangle 5"/>
            <p:cNvSpPr>
              <a:spLocks noChangeArrowheads="1"/>
            </p:cNvSpPr>
            <p:nvPr/>
          </p:nvSpPr>
          <p:spPr bwMode="auto">
            <a:xfrm>
              <a:off x="2290" y="1282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982" name="Line 6"/>
            <p:cNvSpPr>
              <a:spLocks noChangeShapeType="1"/>
            </p:cNvSpPr>
            <p:nvPr/>
          </p:nvSpPr>
          <p:spPr bwMode="auto">
            <a:xfrm>
              <a:off x="2698" y="1282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3049" name="Group 73"/>
          <p:cNvGrpSpPr>
            <a:grpSpLocks/>
          </p:cNvGrpSpPr>
          <p:nvPr/>
        </p:nvGrpSpPr>
        <p:grpSpPr bwMode="auto">
          <a:xfrm>
            <a:off x="5346731" y="4629149"/>
            <a:ext cx="1296987" cy="792163"/>
            <a:chOff x="2672" y="2915"/>
            <a:chExt cx="817" cy="499"/>
          </a:xfrm>
        </p:grpSpPr>
        <p:sp>
          <p:nvSpPr>
            <p:cNvPr id="382983" name="Rectangle 7"/>
            <p:cNvSpPr>
              <a:spLocks noChangeArrowheads="1"/>
            </p:cNvSpPr>
            <p:nvPr/>
          </p:nvSpPr>
          <p:spPr bwMode="auto">
            <a:xfrm>
              <a:off x="2672" y="2915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E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   1</a:t>
              </a:r>
            </a:p>
          </p:txBody>
        </p:sp>
        <p:sp>
          <p:nvSpPr>
            <p:cNvPr id="382984" name="Line 8"/>
            <p:cNvSpPr>
              <a:spLocks noChangeShapeType="1"/>
            </p:cNvSpPr>
            <p:nvPr/>
          </p:nvSpPr>
          <p:spPr bwMode="auto">
            <a:xfrm>
              <a:off x="2944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2985" name="Line 9"/>
            <p:cNvSpPr>
              <a:spLocks noChangeShapeType="1"/>
            </p:cNvSpPr>
            <p:nvPr/>
          </p:nvSpPr>
          <p:spPr bwMode="auto">
            <a:xfrm>
              <a:off x="3217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2986" name="Rectangle 10"/>
            <p:cNvSpPr>
              <a:spLocks noChangeArrowheads="1"/>
            </p:cNvSpPr>
            <p:nvPr/>
          </p:nvSpPr>
          <p:spPr bwMode="auto">
            <a:xfrm>
              <a:off x="2672" y="318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987" name="Line 11"/>
            <p:cNvSpPr>
              <a:spLocks noChangeShapeType="1"/>
            </p:cNvSpPr>
            <p:nvPr/>
          </p:nvSpPr>
          <p:spPr bwMode="auto">
            <a:xfrm>
              <a:off x="3080" y="318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3050" name="Group 74"/>
          <p:cNvGrpSpPr>
            <a:grpSpLocks/>
          </p:cNvGrpSpPr>
          <p:nvPr/>
        </p:nvGrpSpPr>
        <p:grpSpPr bwMode="auto">
          <a:xfrm>
            <a:off x="6367493" y="2836862"/>
            <a:ext cx="1296988" cy="792162"/>
            <a:chOff x="3315" y="1786"/>
            <a:chExt cx="817" cy="499"/>
          </a:xfrm>
        </p:grpSpPr>
        <p:sp>
          <p:nvSpPr>
            <p:cNvPr id="382988" name="Rectangle 12"/>
            <p:cNvSpPr>
              <a:spLocks noChangeArrowheads="1"/>
            </p:cNvSpPr>
            <p:nvPr/>
          </p:nvSpPr>
          <p:spPr bwMode="auto">
            <a:xfrm>
              <a:off x="3315" y="1786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0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C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   0</a:t>
              </a:r>
            </a:p>
          </p:txBody>
        </p:sp>
        <p:sp>
          <p:nvSpPr>
            <p:cNvPr id="382989" name="Line 13"/>
            <p:cNvSpPr>
              <a:spLocks noChangeShapeType="1"/>
            </p:cNvSpPr>
            <p:nvPr/>
          </p:nvSpPr>
          <p:spPr bwMode="auto">
            <a:xfrm>
              <a:off x="3587" y="1786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2990" name="Line 14"/>
            <p:cNvSpPr>
              <a:spLocks noChangeShapeType="1"/>
            </p:cNvSpPr>
            <p:nvPr/>
          </p:nvSpPr>
          <p:spPr bwMode="auto">
            <a:xfrm>
              <a:off x="3860" y="1786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2991" name="Rectangle 15"/>
            <p:cNvSpPr>
              <a:spLocks noChangeArrowheads="1"/>
            </p:cNvSpPr>
            <p:nvPr/>
          </p:nvSpPr>
          <p:spPr bwMode="auto">
            <a:xfrm>
              <a:off x="3315" y="2058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992" name="Line 16"/>
            <p:cNvSpPr>
              <a:spLocks noChangeShapeType="1"/>
            </p:cNvSpPr>
            <p:nvPr/>
          </p:nvSpPr>
          <p:spPr bwMode="auto">
            <a:xfrm>
              <a:off x="3723" y="2058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3051" name="Group 75"/>
          <p:cNvGrpSpPr>
            <a:grpSpLocks/>
          </p:cNvGrpSpPr>
          <p:nvPr/>
        </p:nvGrpSpPr>
        <p:grpSpPr bwMode="auto">
          <a:xfrm>
            <a:off x="7332693" y="4629149"/>
            <a:ext cx="1296988" cy="792163"/>
            <a:chOff x="3923" y="2915"/>
            <a:chExt cx="817" cy="499"/>
          </a:xfrm>
        </p:grpSpPr>
        <p:sp>
          <p:nvSpPr>
            <p:cNvPr id="382993" name="Rectangle 17"/>
            <p:cNvSpPr>
              <a:spLocks noChangeArrowheads="1"/>
            </p:cNvSpPr>
            <p:nvPr/>
          </p:nvSpPr>
          <p:spPr bwMode="auto">
            <a:xfrm>
              <a:off x="3923" y="2915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   1</a:t>
              </a:r>
            </a:p>
          </p:txBody>
        </p:sp>
        <p:sp>
          <p:nvSpPr>
            <p:cNvPr id="382994" name="Line 18"/>
            <p:cNvSpPr>
              <a:spLocks noChangeShapeType="1"/>
            </p:cNvSpPr>
            <p:nvPr/>
          </p:nvSpPr>
          <p:spPr bwMode="auto">
            <a:xfrm>
              <a:off x="4195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2995" name="Line 19"/>
            <p:cNvSpPr>
              <a:spLocks noChangeShapeType="1"/>
            </p:cNvSpPr>
            <p:nvPr/>
          </p:nvSpPr>
          <p:spPr bwMode="auto">
            <a:xfrm>
              <a:off x="4468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2996" name="Rectangle 20"/>
            <p:cNvSpPr>
              <a:spLocks noChangeArrowheads="1"/>
            </p:cNvSpPr>
            <p:nvPr/>
          </p:nvSpPr>
          <p:spPr bwMode="auto">
            <a:xfrm>
              <a:off x="3923" y="318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997" name="Line 21"/>
            <p:cNvSpPr>
              <a:spLocks noChangeShapeType="1"/>
            </p:cNvSpPr>
            <p:nvPr/>
          </p:nvSpPr>
          <p:spPr bwMode="auto">
            <a:xfrm>
              <a:off x="4331" y="318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2998" name="Freeform 22"/>
          <p:cNvSpPr>
            <a:spLocks/>
          </p:cNvSpPr>
          <p:nvPr/>
        </p:nvSpPr>
        <p:spPr bwMode="auto">
          <a:xfrm>
            <a:off x="4381531" y="2181224"/>
            <a:ext cx="719137" cy="627063"/>
          </a:xfrm>
          <a:custGeom>
            <a:avLst/>
            <a:gdLst/>
            <a:ahLst/>
            <a:cxnLst>
              <a:cxn ang="0">
                <a:pos x="453" y="0"/>
              </a:cxn>
              <a:cxn ang="0">
                <a:pos x="0" y="395"/>
              </a:cxn>
            </a:cxnLst>
            <a:rect l="0" t="0" r="r" b="b"/>
            <a:pathLst>
              <a:path w="453" h="395">
                <a:moveTo>
                  <a:pt x="453" y="0"/>
                </a:moveTo>
                <a:lnTo>
                  <a:pt x="0" y="395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2999" name="Freeform 23"/>
          <p:cNvSpPr>
            <a:spLocks/>
          </p:cNvSpPr>
          <p:nvPr/>
        </p:nvSpPr>
        <p:spPr bwMode="auto">
          <a:xfrm>
            <a:off x="5829331" y="2211387"/>
            <a:ext cx="838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384"/>
              </a:cxn>
            </a:cxnLst>
            <a:rect l="0" t="0" r="r" b="b"/>
            <a:pathLst>
              <a:path w="528" h="384">
                <a:moveTo>
                  <a:pt x="0" y="0"/>
                </a:moveTo>
                <a:lnTo>
                  <a:pt x="528" y="384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00" name="Freeform 24"/>
          <p:cNvSpPr>
            <a:spLocks/>
          </p:cNvSpPr>
          <p:nvPr/>
        </p:nvSpPr>
        <p:spPr bwMode="auto">
          <a:xfrm>
            <a:off x="2941668" y="3443287"/>
            <a:ext cx="868363" cy="1114425"/>
          </a:xfrm>
          <a:custGeom>
            <a:avLst/>
            <a:gdLst/>
            <a:ahLst/>
            <a:cxnLst>
              <a:cxn ang="0">
                <a:pos x="547" y="0"/>
              </a:cxn>
              <a:cxn ang="0">
                <a:pos x="0" y="702"/>
              </a:cxn>
            </a:cxnLst>
            <a:rect l="0" t="0" r="r" b="b"/>
            <a:pathLst>
              <a:path w="547" h="702">
                <a:moveTo>
                  <a:pt x="547" y="0"/>
                </a:moveTo>
                <a:lnTo>
                  <a:pt x="0" y="702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01" name="Freeform 25"/>
          <p:cNvSpPr>
            <a:spLocks/>
          </p:cNvSpPr>
          <p:nvPr/>
        </p:nvSpPr>
        <p:spPr bwMode="auto">
          <a:xfrm>
            <a:off x="6159531" y="3468687"/>
            <a:ext cx="533400" cy="1157287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729"/>
              </a:cxn>
            </a:cxnLst>
            <a:rect l="0" t="0" r="r" b="b"/>
            <a:pathLst>
              <a:path w="336" h="729">
                <a:moveTo>
                  <a:pt x="336" y="0"/>
                </a:moveTo>
                <a:lnTo>
                  <a:pt x="0" y="729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02" name="Freeform 26"/>
          <p:cNvSpPr>
            <a:spLocks/>
          </p:cNvSpPr>
          <p:nvPr/>
        </p:nvSpPr>
        <p:spPr bwMode="auto">
          <a:xfrm>
            <a:off x="7391431" y="3468687"/>
            <a:ext cx="588962" cy="1160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" y="731"/>
              </a:cxn>
            </a:cxnLst>
            <a:rect l="0" t="0" r="r" b="b"/>
            <a:pathLst>
              <a:path w="371" h="731">
                <a:moveTo>
                  <a:pt x="0" y="0"/>
                </a:moveTo>
                <a:lnTo>
                  <a:pt x="371" y="731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83047" name="Group 71"/>
          <p:cNvGrpSpPr>
            <a:grpSpLocks/>
          </p:cNvGrpSpPr>
          <p:nvPr/>
        </p:nvGrpSpPr>
        <p:grpSpPr bwMode="auto">
          <a:xfrm>
            <a:off x="3444906" y="2817812"/>
            <a:ext cx="1296987" cy="806450"/>
            <a:chOff x="1474" y="1774"/>
            <a:chExt cx="817" cy="508"/>
          </a:xfrm>
        </p:grpSpPr>
        <p:sp>
          <p:nvSpPr>
            <p:cNvPr id="383003" name="Rectangle 27"/>
            <p:cNvSpPr>
              <a:spLocks noChangeArrowheads="1"/>
            </p:cNvSpPr>
            <p:nvPr/>
          </p:nvSpPr>
          <p:spPr bwMode="auto">
            <a:xfrm>
              <a:off x="1474" y="204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383004" name="Line 28"/>
            <p:cNvSpPr>
              <a:spLocks noChangeShapeType="1"/>
            </p:cNvSpPr>
            <p:nvPr/>
          </p:nvSpPr>
          <p:spPr bwMode="auto">
            <a:xfrm>
              <a:off x="1882" y="2055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05" name="Rectangle 29"/>
            <p:cNvSpPr>
              <a:spLocks noChangeArrowheads="1"/>
            </p:cNvSpPr>
            <p:nvPr/>
          </p:nvSpPr>
          <p:spPr bwMode="auto">
            <a:xfrm>
              <a:off x="1474" y="1774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0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B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   1</a:t>
              </a:r>
            </a:p>
          </p:txBody>
        </p:sp>
        <p:sp>
          <p:nvSpPr>
            <p:cNvPr id="383006" name="Line 30"/>
            <p:cNvSpPr>
              <a:spLocks noChangeShapeType="1"/>
            </p:cNvSpPr>
            <p:nvPr/>
          </p:nvSpPr>
          <p:spPr bwMode="auto">
            <a:xfrm>
              <a:off x="1746" y="1774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07" name="Line 31"/>
            <p:cNvSpPr>
              <a:spLocks noChangeShapeType="1"/>
            </p:cNvSpPr>
            <p:nvPr/>
          </p:nvSpPr>
          <p:spPr bwMode="auto">
            <a:xfrm>
              <a:off x="2018" y="1774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3045" name="Group 69"/>
          <p:cNvGrpSpPr>
            <a:grpSpLocks/>
          </p:cNvGrpSpPr>
          <p:nvPr/>
        </p:nvGrpSpPr>
        <p:grpSpPr bwMode="auto">
          <a:xfrm>
            <a:off x="2257456" y="4546599"/>
            <a:ext cx="1296987" cy="803275"/>
            <a:chOff x="726" y="2863"/>
            <a:chExt cx="817" cy="506"/>
          </a:xfrm>
        </p:grpSpPr>
        <p:sp>
          <p:nvSpPr>
            <p:cNvPr id="383008" name="Rectangle 32"/>
            <p:cNvSpPr>
              <a:spLocks noChangeArrowheads="1"/>
            </p:cNvSpPr>
            <p:nvPr/>
          </p:nvSpPr>
          <p:spPr bwMode="auto">
            <a:xfrm>
              <a:off x="726" y="3134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383009" name="Line 33"/>
            <p:cNvSpPr>
              <a:spLocks noChangeShapeType="1"/>
            </p:cNvSpPr>
            <p:nvPr/>
          </p:nvSpPr>
          <p:spPr bwMode="auto">
            <a:xfrm>
              <a:off x="1134" y="3142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10" name="Rectangle 34"/>
            <p:cNvSpPr>
              <a:spLocks noChangeArrowheads="1"/>
            </p:cNvSpPr>
            <p:nvPr/>
          </p:nvSpPr>
          <p:spPr bwMode="auto">
            <a:xfrm>
              <a:off x="726" y="2863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D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  1</a:t>
              </a:r>
            </a:p>
          </p:txBody>
        </p:sp>
        <p:sp>
          <p:nvSpPr>
            <p:cNvPr id="383011" name="Line 35"/>
            <p:cNvSpPr>
              <a:spLocks noChangeShapeType="1"/>
            </p:cNvSpPr>
            <p:nvPr/>
          </p:nvSpPr>
          <p:spPr bwMode="auto">
            <a:xfrm>
              <a:off x="1011" y="286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12" name="Line 36"/>
            <p:cNvSpPr>
              <a:spLocks noChangeShapeType="1"/>
            </p:cNvSpPr>
            <p:nvPr/>
          </p:nvSpPr>
          <p:spPr bwMode="auto">
            <a:xfrm>
              <a:off x="1284" y="286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3046" name="Group 70"/>
          <p:cNvGrpSpPr>
            <a:grpSpLocks/>
          </p:cNvGrpSpPr>
          <p:nvPr/>
        </p:nvGrpSpPr>
        <p:grpSpPr bwMode="auto">
          <a:xfrm>
            <a:off x="3444906" y="5626099"/>
            <a:ext cx="1296987" cy="792163"/>
            <a:chOff x="1474" y="3543"/>
            <a:chExt cx="817" cy="499"/>
          </a:xfrm>
        </p:grpSpPr>
        <p:sp>
          <p:nvSpPr>
            <p:cNvPr id="383013" name="Rectangle 37"/>
            <p:cNvSpPr>
              <a:spLocks noChangeArrowheads="1"/>
            </p:cNvSpPr>
            <p:nvPr/>
          </p:nvSpPr>
          <p:spPr bwMode="auto">
            <a:xfrm>
              <a:off x="1474" y="3543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G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   1</a:t>
              </a:r>
            </a:p>
          </p:txBody>
        </p:sp>
        <p:sp>
          <p:nvSpPr>
            <p:cNvPr id="383014" name="Line 38"/>
            <p:cNvSpPr>
              <a:spLocks noChangeShapeType="1"/>
            </p:cNvSpPr>
            <p:nvPr/>
          </p:nvSpPr>
          <p:spPr bwMode="auto">
            <a:xfrm>
              <a:off x="1746" y="354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15" name="Line 39"/>
            <p:cNvSpPr>
              <a:spLocks noChangeShapeType="1"/>
            </p:cNvSpPr>
            <p:nvPr/>
          </p:nvSpPr>
          <p:spPr bwMode="auto">
            <a:xfrm>
              <a:off x="2019" y="354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16" name="Rectangle 40"/>
            <p:cNvSpPr>
              <a:spLocks noChangeArrowheads="1"/>
            </p:cNvSpPr>
            <p:nvPr/>
          </p:nvSpPr>
          <p:spPr bwMode="auto">
            <a:xfrm>
              <a:off x="1474" y="3815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3017" name="Line 41"/>
            <p:cNvSpPr>
              <a:spLocks noChangeShapeType="1"/>
            </p:cNvSpPr>
            <p:nvPr/>
          </p:nvSpPr>
          <p:spPr bwMode="auto">
            <a:xfrm>
              <a:off x="1882" y="3815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3018" name="Freeform 42"/>
          <p:cNvSpPr>
            <a:spLocks/>
          </p:cNvSpPr>
          <p:nvPr/>
        </p:nvSpPr>
        <p:spPr bwMode="auto">
          <a:xfrm>
            <a:off x="3263931" y="5119687"/>
            <a:ext cx="468312" cy="506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319"/>
              </a:cxn>
            </a:cxnLst>
            <a:rect l="0" t="0" r="r" b="b"/>
            <a:pathLst>
              <a:path w="295" h="319">
                <a:moveTo>
                  <a:pt x="0" y="0"/>
                </a:moveTo>
                <a:lnTo>
                  <a:pt x="295" y="319"/>
                </a:lnTo>
              </a:path>
            </a:pathLst>
          </a:cu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20" name="Freeform 44"/>
          <p:cNvSpPr>
            <a:spLocks/>
          </p:cNvSpPr>
          <p:nvPr/>
        </p:nvSpPr>
        <p:spPr bwMode="auto">
          <a:xfrm>
            <a:off x="3048031" y="5373687"/>
            <a:ext cx="757237" cy="1225550"/>
          </a:xfrm>
          <a:custGeom>
            <a:avLst/>
            <a:gdLst/>
            <a:ahLst/>
            <a:cxnLst>
              <a:cxn ang="0">
                <a:pos x="477" y="567"/>
              </a:cxn>
              <a:cxn ang="0">
                <a:pos x="431" y="749"/>
              </a:cxn>
              <a:cxn ang="0">
                <a:pos x="205" y="704"/>
              </a:cxn>
              <a:cxn ang="0">
                <a:pos x="68" y="431"/>
              </a:cxn>
              <a:cxn ang="0">
                <a:pos x="0" y="0"/>
              </a:cxn>
            </a:cxnLst>
            <a:rect l="0" t="0" r="r" b="b"/>
            <a:pathLst>
              <a:path w="477" h="772">
                <a:moveTo>
                  <a:pt x="477" y="567"/>
                </a:moveTo>
                <a:cubicBezTo>
                  <a:pt x="476" y="646"/>
                  <a:pt x="476" y="726"/>
                  <a:pt x="431" y="749"/>
                </a:cubicBezTo>
                <a:cubicBezTo>
                  <a:pt x="386" y="772"/>
                  <a:pt x="265" y="757"/>
                  <a:pt x="205" y="704"/>
                </a:cubicBezTo>
                <a:cubicBezTo>
                  <a:pt x="145" y="651"/>
                  <a:pt x="102" y="548"/>
                  <a:pt x="68" y="431"/>
                </a:cubicBezTo>
                <a:cubicBezTo>
                  <a:pt x="34" y="314"/>
                  <a:pt x="14" y="90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21" name="Freeform 45"/>
          <p:cNvSpPr>
            <a:spLocks/>
          </p:cNvSpPr>
          <p:nvPr/>
        </p:nvSpPr>
        <p:spPr bwMode="auto">
          <a:xfrm>
            <a:off x="6208743" y="3646487"/>
            <a:ext cx="725488" cy="2205037"/>
          </a:xfrm>
          <a:custGeom>
            <a:avLst/>
            <a:gdLst/>
            <a:ahLst/>
            <a:cxnLst>
              <a:cxn ang="0">
                <a:pos x="17" y="1049"/>
              </a:cxn>
              <a:cxn ang="0">
                <a:pos x="41" y="1345"/>
              </a:cxn>
              <a:cxn ang="0">
                <a:pos x="265" y="1313"/>
              </a:cxn>
              <a:cxn ang="0">
                <a:pos x="345" y="1073"/>
              </a:cxn>
              <a:cxn ang="0">
                <a:pos x="457" y="0"/>
              </a:cxn>
            </a:cxnLst>
            <a:rect l="0" t="0" r="r" b="b"/>
            <a:pathLst>
              <a:path w="457" h="1389">
                <a:moveTo>
                  <a:pt x="17" y="1049"/>
                </a:moveTo>
                <a:cubicBezTo>
                  <a:pt x="21" y="1098"/>
                  <a:pt x="0" y="1301"/>
                  <a:pt x="41" y="1345"/>
                </a:cubicBezTo>
                <a:cubicBezTo>
                  <a:pt x="82" y="1389"/>
                  <a:pt x="214" y="1358"/>
                  <a:pt x="265" y="1313"/>
                </a:cubicBezTo>
                <a:cubicBezTo>
                  <a:pt x="316" y="1268"/>
                  <a:pt x="313" y="1292"/>
                  <a:pt x="345" y="1073"/>
                </a:cubicBezTo>
                <a:cubicBezTo>
                  <a:pt x="377" y="854"/>
                  <a:pt x="434" y="224"/>
                  <a:pt x="457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22" name="Freeform 46"/>
          <p:cNvSpPr>
            <a:spLocks/>
          </p:cNvSpPr>
          <p:nvPr/>
        </p:nvSpPr>
        <p:spPr bwMode="auto">
          <a:xfrm>
            <a:off x="7088218" y="3498849"/>
            <a:ext cx="604838" cy="2368550"/>
          </a:xfrm>
          <a:custGeom>
            <a:avLst/>
            <a:gdLst/>
            <a:ahLst/>
            <a:cxnLst>
              <a:cxn ang="0">
                <a:pos x="381" y="1120"/>
              </a:cxn>
              <a:cxn ang="0">
                <a:pos x="290" y="1438"/>
              </a:cxn>
              <a:cxn ang="0">
                <a:pos x="127" y="1445"/>
              </a:cxn>
              <a:cxn ang="0">
                <a:pos x="18" y="1256"/>
              </a:cxn>
              <a:cxn ang="0">
                <a:pos x="18" y="894"/>
              </a:cxn>
              <a:cxn ang="0">
                <a:pos x="31" y="133"/>
              </a:cxn>
              <a:cxn ang="0">
                <a:pos x="39" y="93"/>
              </a:cxn>
            </a:cxnLst>
            <a:rect l="0" t="0" r="r" b="b"/>
            <a:pathLst>
              <a:path w="381" h="1492">
                <a:moveTo>
                  <a:pt x="381" y="1120"/>
                </a:moveTo>
                <a:cubicBezTo>
                  <a:pt x="354" y="1256"/>
                  <a:pt x="332" y="1384"/>
                  <a:pt x="290" y="1438"/>
                </a:cubicBezTo>
                <a:cubicBezTo>
                  <a:pt x="248" y="1492"/>
                  <a:pt x="172" y="1475"/>
                  <a:pt x="127" y="1445"/>
                </a:cubicBezTo>
                <a:cubicBezTo>
                  <a:pt x="82" y="1415"/>
                  <a:pt x="36" y="1348"/>
                  <a:pt x="18" y="1256"/>
                </a:cubicBezTo>
                <a:cubicBezTo>
                  <a:pt x="0" y="1164"/>
                  <a:pt x="16" y="1081"/>
                  <a:pt x="18" y="894"/>
                </a:cubicBezTo>
                <a:cubicBezTo>
                  <a:pt x="20" y="707"/>
                  <a:pt x="28" y="266"/>
                  <a:pt x="31" y="133"/>
                </a:cubicBezTo>
                <a:cubicBezTo>
                  <a:pt x="34" y="0"/>
                  <a:pt x="37" y="101"/>
                  <a:pt x="39" y="93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83044" name="Group 68"/>
          <p:cNvGrpSpPr>
            <a:grpSpLocks/>
          </p:cNvGrpSpPr>
          <p:nvPr/>
        </p:nvGrpSpPr>
        <p:grpSpPr bwMode="auto">
          <a:xfrm>
            <a:off x="4740306" y="225424"/>
            <a:ext cx="1296987" cy="792163"/>
            <a:chOff x="2290" y="141"/>
            <a:chExt cx="817" cy="499"/>
          </a:xfrm>
        </p:grpSpPr>
        <p:sp>
          <p:nvSpPr>
            <p:cNvPr id="383023" name="Rectangle 47"/>
            <p:cNvSpPr>
              <a:spLocks noChangeArrowheads="1"/>
            </p:cNvSpPr>
            <p:nvPr/>
          </p:nvSpPr>
          <p:spPr bwMode="auto">
            <a:xfrm>
              <a:off x="2290" y="141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0     ////     1</a:t>
              </a:r>
            </a:p>
          </p:txBody>
        </p:sp>
        <p:sp>
          <p:nvSpPr>
            <p:cNvPr id="383024" name="Line 48"/>
            <p:cNvSpPr>
              <a:spLocks noChangeShapeType="1"/>
            </p:cNvSpPr>
            <p:nvPr/>
          </p:nvSpPr>
          <p:spPr bwMode="auto">
            <a:xfrm>
              <a:off x="2562" y="141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25" name="Line 49"/>
            <p:cNvSpPr>
              <a:spLocks noChangeShapeType="1"/>
            </p:cNvSpPr>
            <p:nvPr/>
          </p:nvSpPr>
          <p:spPr bwMode="auto">
            <a:xfrm>
              <a:off x="2835" y="141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26" name="Rectangle 50"/>
            <p:cNvSpPr>
              <a:spLocks noChangeArrowheads="1"/>
            </p:cNvSpPr>
            <p:nvPr/>
          </p:nvSpPr>
          <p:spPr bwMode="auto">
            <a:xfrm>
              <a:off x="2290" y="413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3027" name="Line 51"/>
            <p:cNvSpPr>
              <a:spLocks noChangeShapeType="1"/>
            </p:cNvSpPr>
            <p:nvPr/>
          </p:nvSpPr>
          <p:spPr bwMode="auto">
            <a:xfrm>
              <a:off x="2698" y="413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3028" name="Line 52"/>
          <p:cNvSpPr>
            <a:spLocks noChangeShapeType="1"/>
          </p:cNvSpPr>
          <p:nvPr/>
        </p:nvSpPr>
        <p:spPr bwMode="auto">
          <a:xfrm flipH="1">
            <a:off x="5067331" y="806449"/>
            <a:ext cx="0" cy="792163"/>
          </a:xfrm>
          <a:prstGeom prst="line">
            <a:avLst/>
          </a:pr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29" name="Freeform 53"/>
          <p:cNvSpPr>
            <a:spLocks/>
          </p:cNvSpPr>
          <p:nvPr/>
        </p:nvSpPr>
        <p:spPr bwMode="auto">
          <a:xfrm>
            <a:off x="5821393" y="801687"/>
            <a:ext cx="2535238" cy="382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0" y="272"/>
              </a:cxn>
              <a:cxn ang="0">
                <a:pos x="1315" y="1225"/>
              </a:cxn>
              <a:cxn ang="0">
                <a:pos x="1597" y="2408"/>
              </a:cxn>
            </a:cxnLst>
            <a:rect l="0" t="0" r="r" b="b"/>
            <a:pathLst>
              <a:path w="1597" h="2408">
                <a:moveTo>
                  <a:pt x="0" y="0"/>
                </a:moveTo>
                <a:cubicBezTo>
                  <a:pt x="230" y="34"/>
                  <a:pt x="461" y="68"/>
                  <a:pt x="680" y="272"/>
                </a:cubicBezTo>
                <a:cubicBezTo>
                  <a:pt x="899" y="476"/>
                  <a:pt x="1162" y="869"/>
                  <a:pt x="1315" y="1225"/>
                </a:cubicBezTo>
                <a:cubicBezTo>
                  <a:pt x="1468" y="1581"/>
                  <a:pt x="1538" y="2162"/>
                  <a:pt x="1597" y="240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0" name="Freeform 54"/>
          <p:cNvSpPr>
            <a:spLocks/>
          </p:cNvSpPr>
          <p:nvPr/>
        </p:nvSpPr>
        <p:spPr bwMode="auto">
          <a:xfrm>
            <a:off x="6096031" y="509587"/>
            <a:ext cx="2905125" cy="5441950"/>
          </a:xfrm>
          <a:custGeom>
            <a:avLst/>
            <a:gdLst/>
            <a:ahLst/>
            <a:cxnLst>
              <a:cxn ang="0">
                <a:pos x="1369" y="2996"/>
              </a:cxn>
              <a:cxn ang="0">
                <a:pos x="1460" y="3269"/>
              </a:cxn>
              <a:cxn ang="0">
                <a:pos x="1732" y="3269"/>
              </a:cxn>
              <a:cxn ang="0">
                <a:pos x="1686" y="2316"/>
              </a:cxn>
              <a:cxn ang="0">
                <a:pos x="870" y="411"/>
              </a:cxn>
              <a:cxn ang="0">
                <a:pos x="0" y="0"/>
              </a:cxn>
            </a:cxnLst>
            <a:rect l="0" t="0" r="r" b="b"/>
            <a:pathLst>
              <a:path w="1830" h="3428">
                <a:moveTo>
                  <a:pt x="1369" y="2996"/>
                </a:moveTo>
                <a:cubicBezTo>
                  <a:pt x="1384" y="3109"/>
                  <a:pt x="1400" y="3223"/>
                  <a:pt x="1460" y="3269"/>
                </a:cubicBezTo>
                <a:cubicBezTo>
                  <a:pt x="1520" y="3315"/>
                  <a:pt x="1694" y="3428"/>
                  <a:pt x="1732" y="3269"/>
                </a:cubicBezTo>
                <a:cubicBezTo>
                  <a:pt x="1770" y="3110"/>
                  <a:pt x="1830" y="2792"/>
                  <a:pt x="1686" y="2316"/>
                </a:cubicBezTo>
                <a:cubicBezTo>
                  <a:pt x="1542" y="1840"/>
                  <a:pt x="1151" y="797"/>
                  <a:pt x="870" y="411"/>
                </a:cubicBezTo>
                <a:cubicBezTo>
                  <a:pt x="589" y="25"/>
                  <a:pt x="181" y="86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1" name="Freeform 55"/>
          <p:cNvSpPr>
            <a:spLocks/>
          </p:cNvSpPr>
          <p:nvPr/>
        </p:nvSpPr>
        <p:spPr bwMode="auto">
          <a:xfrm>
            <a:off x="4308506" y="2427287"/>
            <a:ext cx="949325" cy="1593850"/>
          </a:xfrm>
          <a:custGeom>
            <a:avLst/>
            <a:gdLst/>
            <a:ahLst/>
            <a:cxnLst>
              <a:cxn ang="0">
                <a:pos x="0" y="694"/>
              </a:cxn>
              <a:cxn ang="0">
                <a:pos x="91" y="983"/>
              </a:cxn>
              <a:cxn ang="0">
                <a:pos x="363" y="818"/>
              </a:cxn>
              <a:cxn ang="0">
                <a:pos x="454" y="611"/>
              </a:cxn>
              <a:cxn ang="0">
                <a:pos x="598" y="0"/>
              </a:cxn>
            </a:cxnLst>
            <a:rect l="0" t="0" r="r" b="b"/>
            <a:pathLst>
              <a:path w="598" h="1004">
                <a:moveTo>
                  <a:pt x="0" y="694"/>
                </a:moveTo>
                <a:cubicBezTo>
                  <a:pt x="15" y="828"/>
                  <a:pt x="31" y="962"/>
                  <a:pt x="91" y="983"/>
                </a:cubicBezTo>
                <a:cubicBezTo>
                  <a:pt x="151" y="1004"/>
                  <a:pt x="303" y="880"/>
                  <a:pt x="363" y="818"/>
                </a:cubicBezTo>
                <a:cubicBezTo>
                  <a:pt x="423" y="756"/>
                  <a:pt x="415" y="747"/>
                  <a:pt x="454" y="611"/>
                </a:cubicBezTo>
                <a:cubicBezTo>
                  <a:pt x="493" y="475"/>
                  <a:pt x="568" y="127"/>
                  <a:pt x="598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2" name="Freeform 56"/>
          <p:cNvSpPr>
            <a:spLocks/>
          </p:cNvSpPr>
          <p:nvPr/>
        </p:nvSpPr>
        <p:spPr bwMode="auto">
          <a:xfrm>
            <a:off x="4064031" y="3633787"/>
            <a:ext cx="881062" cy="2905125"/>
          </a:xfrm>
          <a:custGeom>
            <a:avLst/>
            <a:gdLst/>
            <a:ahLst/>
            <a:cxnLst>
              <a:cxn ang="0">
                <a:pos x="154" y="1618"/>
              </a:cxn>
              <a:cxn ang="0">
                <a:pos x="245" y="1800"/>
              </a:cxn>
              <a:cxn ang="0">
                <a:pos x="472" y="1800"/>
              </a:cxn>
              <a:cxn ang="0">
                <a:pos x="517" y="1663"/>
              </a:cxn>
              <a:cxn ang="0">
                <a:pos x="517" y="1391"/>
              </a:cxn>
              <a:cxn ang="0">
                <a:pos x="290" y="847"/>
              </a:cxn>
              <a:cxn ang="0">
                <a:pos x="63" y="303"/>
              </a:cxn>
              <a:cxn ang="0">
                <a:pos x="0" y="0"/>
              </a:cxn>
            </a:cxnLst>
            <a:rect l="0" t="0" r="r" b="b"/>
            <a:pathLst>
              <a:path w="555" h="1830">
                <a:moveTo>
                  <a:pt x="154" y="1618"/>
                </a:moveTo>
                <a:cubicBezTo>
                  <a:pt x="173" y="1694"/>
                  <a:pt x="192" y="1770"/>
                  <a:pt x="245" y="1800"/>
                </a:cubicBezTo>
                <a:cubicBezTo>
                  <a:pt x="298" y="1830"/>
                  <a:pt x="427" y="1823"/>
                  <a:pt x="472" y="1800"/>
                </a:cubicBezTo>
                <a:cubicBezTo>
                  <a:pt x="517" y="1777"/>
                  <a:pt x="510" y="1731"/>
                  <a:pt x="517" y="1663"/>
                </a:cubicBezTo>
                <a:cubicBezTo>
                  <a:pt x="524" y="1595"/>
                  <a:pt x="555" y="1527"/>
                  <a:pt x="517" y="1391"/>
                </a:cubicBezTo>
                <a:cubicBezTo>
                  <a:pt x="479" y="1255"/>
                  <a:pt x="366" y="1028"/>
                  <a:pt x="290" y="847"/>
                </a:cubicBezTo>
                <a:cubicBezTo>
                  <a:pt x="214" y="666"/>
                  <a:pt x="111" y="444"/>
                  <a:pt x="63" y="303"/>
                </a:cubicBezTo>
                <a:cubicBezTo>
                  <a:pt x="15" y="162"/>
                  <a:pt x="13" y="63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3" name="Freeform 57"/>
          <p:cNvSpPr>
            <a:spLocks/>
          </p:cNvSpPr>
          <p:nvPr/>
        </p:nvSpPr>
        <p:spPr bwMode="auto">
          <a:xfrm>
            <a:off x="1927256" y="788987"/>
            <a:ext cx="2784475" cy="4981575"/>
          </a:xfrm>
          <a:custGeom>
            <a:avLst/>
            <a:gdLst/>
            <a:ahLst/>
            <a:cxnLst>
              <a:cxn ang="0">
                <a:pos x="412" y="2730"/>
              </a:cxn>
              <a:cxn ang="0">
                <a:pos x="321" y="3093"/>
              </a:cxn>
              <a:cxn ang="0">
                <a:pos x="49" y="3002"/>
              </a:cxn>
              <a:cxn ang="0">
                <a:pos x="26" y="2720"/>
              </a:cxn>
              <a:cxn ang="0">
                <a:pos x="49" y="2412"/>
              </a:cxn>
              <a:cxn ang="0">
                <a:pos x="185" y="1868"/>
              </a:cxn>
              <a:cxn ang="0">
                <a:pos x="457" y="1505"/>
              </a:cxn>
              <a:cxn ang="0">
                <a:pos x="1001" y="870"/>
              </a:cxn>
              <a:cxn ang="0">
                <a:pos x="1591" y="144"/>
              </a:cxn>
              <a:cxn ang="0">
                <a:pos x="1754" y="8"/>
              </a:cxn>
            </a:cxnLst>
            <a:rect l="0" t="0" r="r" b="b"/>
            <a:pathLst>
              <a:path w="1754" h="3138">
                <a:moveTo>
                  <a:pt x="412" y="2730"/>
                </a:moveTo>
                <a:cubicBezTo>
                  <a:pt x="396" y="2889"/>
                  <a:pt x="381" y="3048"/>
                  <a:pt x="321" y="3093"/>
                </a:cubicBezTo>
                <a:cubicBezTo>
                  <a:pt x="261" y="3138"/>
                  <a:pt x="98" y="3064"/>
                  <a:pt x="49" y="3002"/>
                </a:cubicBezTo>
                <a:cubicBezTo>
                  <a:pt x="0" y="2940"/>
                  <a:pt x="26" y="2818"/>
                  <a:pt x="26" y="2720"/>
                </a:cubicBezTo>
                <a:cubicBezTo>
                  <a:pt x="26" y="2622"/>
                  <a:pt x="23" y="2554"/>
                  <a:pt x="49" y="2412"/>
                </a:cubicBezTo>
                <a:cubicBezTo>
                  <a:pt x="75" y="2270"/>
                  <a:pt x="117" y="2019"/>
                  <a:pt x="185" y="1868"/>
                </a:cubicBezTo>
                <a:cubicBezTo>
                  <a:pt x="253" y="1717"/>
                  <a:pt x="321" y="1671"/>
                  <a:pt x="457" y="1505"/>
                </a:cubicBezTo>
                <a:cubicBezTo>
                  <a:pt x="593" y="1339"/>
                  <a:pt x="812" y="1097"/>
                  <a:pt x="1001" y="870"/>
                </a:cubicBezTo>
                <a:cubicBezTo>
                  <a:pt x="1190" y="643"/>
                  <a:pt x="1466" y="288"/>
                  <a:pt x="1591" y="144"/>
                </a:cubicBezTo>
                <a:cubicBezTo>
                  <a:pt x="1716" y="0"/>
                  <a:pt x="1720" y="36"/>
                  <a:pt x="1754" y="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lg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4" name="Freeform 58"/>
          <p:cNvSpPr>
            <a:spLocks/>
          </p:cNvSpPr>
          <p:nvPr/>
        </p:nvSpPr>
        <p:spPr bwMode="auto">
          <a:xfrm>
            <a:off x="4981606" y="2452687"/>
            <a:ext cx="708025" cy="3233737"/>
          </a:xfrm>
          <a:custGeom>
            <a:avLst/>
            <a:gdLst/>
            <a:ahLst/>
            <a:cxnLst>
              <a:cxn ang="0">
                <a:pos x="446" y="1761"/>
              </a:cxn>
              <a:cxn ang="0">
                <a:pos x="302" y="1999"/>
              </a:cxn>
              <a:cxn ang="0">
                <a:pos x="75" y="1954"/>
              </a:cxn>
              <a:cxn ang="0">
                <a:pos x="30" y="1500"/>
              </a:cxn>
              <a:cxn ang="0">
                <a:pos x="257" y="775"/>
              </a:cxn>
              <a:cxn ang="0">
                <a:pos x="342" y="0"/>
              </a:cxn>
            </a:cxnLst>
            <a:rect l="0" t="0" r="r" b="b"/>
            <a:pathLst>
              <a:path w="446" h="2037">
                <a:moveTo>
                  <a:pt x="446" y="1761"/>
                </a:moveTo>
                <a:cubicBezTo>
                  <a:pt x="423" y="1801"/>
                  <a:pt x="364" y="1967"/>
                  <a:pt x="302" y="1999"/>
                </a:cubicBezTo>
                <a:cubicBezTo>
                  <a:pt x="240" y="2031"/>
                  <a:pt x="120" y="2037"/>
                  <a:pt x="75" y="1954"/>
                </a:cubicBezTo>
                <a:cubicBezTo>
                  <a:pt x="30" y="1871"/>
                  <a:pt x="0" y="1696"/>
                  <a:pt x="30" y="1500"/>
                </a:cubicBezTo>
                <a:cubicBezTo>
                  <a:pt x="60" y="1304"/>
                  <a:pt x="205" y="1025"/>
                  <a:pt x="257" y="775"/>
                </a:cubicBezTo>
                <a:cubicBezTo>
                  <a:pt x="309" y="525"/>
                  <a:pt x="324" y="162"/>
                  <a:pt x="342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5" name="Text Box 59"/>
          <p:cNvSpPr txBox="1">
            <a:spLocks noChangeArrowheads="1"/>
          </p:cNvSpPr>
          <p:nvPr/>
        </p:nvSpPr>
        <p:spPr bwMode="auto">
          <a:xfrm>
            <a:off x="357158" y="142852"/>
            <a:ext cx="3033704" cy="830997"/>
          </a:xfrm>
          <a:prstGeom prst="rect">
            <a:avLst/>
          </a:prstGeom>
          <a:solidFill>
            <a:srgbClr val="6633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中序线索二叉树的中序遍历</a:t>
            </a:r>
            <a:r>
              <a:rPr lang="zh-CN" altLang="en-US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示例演示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83036" name="Text Box 60"/>
          <p:cNvSpPr txBox="1">
            <a:spLocks noChangeArrowheads="1"/>
          </p:cNvSpPr>
          <p:nvPr/>
        </p:nvSpPr>
        <p:spPr bwMode="auto">
          <a:xfrm>
            <a:off x="749306" y="1785926"/>
            <a:ext cx="3603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D</a:t>
            </a:r>
          </a:p>
        </p:txBody>
      </p:sp>
      <p:sp>
        <p:nvSpPr>
          <p:cNvPr id="383037" name="Text Box 61"/>
          <p:cNvSpPr txBox="1">
            <a:spLocks noChangeArrowheads="1"/>
          </p:cNvSpPr>
          <p:nvPr/>
        </p:nvSpPr>
        <p:spPr bwMode="auto">
          <a:xfrm>
            <a:off x="1103323" y="1785926"/>
            <a:ext cx="36036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G</a:t>
            </a:r>
          </a:p>
        </p:txBody>
      </p:sp>
      <p:sp>
        <p:nvSpPr>
          <p:cNvPr id="383038" name="Text Box 62"/>
          <p:cNvSpPr txBox="1">
            <a:spLocks noChangeArrowheads="1"/>
          </p:cNvSpPr>
          <p:nvPr/>
        </p:nvSpPr>
        <p:spPr bwMode="auto">
          <a:xfrm>
            <a:off x="1463686" y="1785926"/>
            <a:ext cx="36036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B</a:t>
            </a:r>
          </a:p>
        </p:txBody>
      </p:sp>
      <p:sp>
        <p:nvSpPr>
          <p:cNvPr id="383039" name="Text Box 63"/>
          <p:cNvSpPr txBox="1">
            <a:spLocks noChangeArrowheads="1"/>
          </p:cNvSpPr>
          <p:nvPr/>
        </p:nvSpPr>
        <p:spPr bwMode="auto">
          <a:xfrm>
            <a:off x="1820876" y="1785926"/>
            <a:ext cx="3603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A</a:t>
            </a:r>
          </a:p>
        </p:txBody>
      </p:sp>
      <p:sp>
        <p:nvSpPr>
          <p:cNvPr id="383040" name="Text Box 64"/>
          <p:cNvSpPr txBox="1">
            <a:spLocks noChangeArrowheads="1"/>
          </p:cNvSpPr>
          <p:nvPr/>
        </p:nvSpPr>
        <p:spPr bwMode="auto">
          <a:xfrm>
            <a:off x="2209825" y="1785926"/>
            <a:ext cx="36036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E</a:t>
            </a:r>
          </a:p>
        </p:txBody>
      </p:sp>
      <p:sp>
        <p:nvSpPr>
          <p:cNvPr id="383041" name="Text Box 65"/>
          <p:cNvSpPr txBox="1">
            <a:spLocks noChangeArrowheads="1"/>
          </p:cNvSpPr>
          <p:nvPr/>
        </p:nvSpPr>
        <p:spPr bwMode="auto">
          <a:xfrm>
            <a:off x="2535255" y="1785926"/>
            <a:ext cx="36036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C</a:t>
            </a:r>
          </a:p>
        </p:txBody>
      </p:sp>
      <p:sp>
        <p:nvSpPr>
          <p:cNvPr id="383042" name="Text Box 66"/>
          <p:cNvSpPr txBox="1">
            <a:spLocks noChangeArrowheads="1"/>
          </p:cNvSpPr>
          <p:nvPr/>
        </p:nvSpPr>
        <p:spPr bwMode="auto">
          <a:xfrm>
            <a:off x="2892446" y="1785926"/>
            <a:ext cx="3603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F</a:t>
            </a:r>
          </a:p>
        </p:txBody>
      </p:sp>
      <p:sp>
        <p:nvSpPr>
          <p:cNvPr id="383043" name="Text Box 67"/>
          <p:cNvSpPr txBox="1">
            <a:spLocks noChangeArrowheads="1"/>
          </p:cNvSpPr>
          <p:nvPr/>
        </p:nvSpPr>
        <p:spPr bwMode="auto">
          <a:xfrm>
            <a:off x="558782" y="2714620"/>
            <a:ext cx="151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遍历完毕</a:t>
            </a:r>
          </a:p>
        </p:txBody>
      </p:sp>
      <p:sp>
        <p:nvSpPr>
          <p:cNvPr id="77" name="Text Box 68"/>
          <p:cNvSpPr txBox="1">
            <a:spLocks noChangeArrowheads="1"/>
          </p:cNvSpPr>
          <p:nvPr/>
        </p:nvSpPr>
        <p:spPr bwMode="auto">
          <a:xfrm>
            <a:off x="466726" y="1314378"/>
            <a:ext cx="1357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中序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序列：</a:t>
            </a:r>
            <a:endParaRPr lang="en-US" altLang="zh-CN" sz="2000" i="1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340248" y="1201722"/>
            <a:ext cx="484195" cy="403228"/>
            <a:chOff x="1571604" y="4143380"/>
            <a:chExt cx="484195" cy="403228"/>
          </a:xfrm>
        </p:grpSpPr>
        <p:cxnSp>
          <p:nvCxnSpPr>
            <p:cNvPr id="79" name="直接箭头连接符 78"/>
            <p:cNvCxnSpPr/>
            <p:nvPr/>
          </p:nvCxnSpPr>
          <p:spPr>
            <a:xfrm>
              <a:off x="1857356" y="4392598"/>
              <a:ext cx="198443" cy="1540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571604" y="414338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85720" y="2714620"/>
            <a:ext cx="2000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楷体" pitchFamily="49" charset="-122"/>
                <a:ea typeface="楷体" pitchFamily="49" charset="-122"/>
              </a:rPr>
              <a:t>右指针不是</a:t>
            </a:r>
            <a:r>
              <a:rPr kumimoji="1" lang="zh-CN" altLang="en-US" sz="2000"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线索，转向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右孩子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73020" y="2714620"/>
            <a:ext cx="2071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楷体" pitchFamily="49" charset="-122"/>
                <a:ea typeface="楷体" pitchFamily="49" charset="-122"/>
              </a:rPr>
              <a:t>右指针是</a:t>
            </a:r>
            <a:r>
              <a:rPr kumimoji="1" lang="zh-CN" altLang="en-US" sz="2000"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线索，沿着线索访问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5720" y="2214554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楷体" pitchFamily="49" charset="-122"/>
                <a:ea typeface="楷体" pitchFamily="49" charset="-122"/>
              </a:rPr>
              <a:t>操作：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85720" y="2714620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楷体" pitchFamily="49" charset="-122"/>
                <a:ea typeface="楷体" pitchFamily="49" charset="-122"/>
              </a:rPr>
              <a:t>找开始结点</a:t>
            </a:r>
          </a:p>
        </p:txBody>
      </p:sp>
      <p:sp>
        <p:nvSpPr>
          <p:cNvPr id="86" name="灯片编号占位符 8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EDFD-1C6D-4B0B-9860-EFBC3E98102D}" type="slidenum">
              <a:rPr lang="en-US" altLang="zh-CN" smtClean="0"/>
              <a:pPr/>
              <a:t>14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C -0.00938 0.02454 -0.01875 0.04375 -0.03611 0.07223 C -0.05347 0.1007 -0.08976 0.15023 -0.104 0.17084 " pathEditMode="relative" rAng="0" ptsTypes="aaa">
                                      <p:cBhvr>
                                        <p:cTn id="1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0" y="8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 0.17083 C -0.10678 0.1794 -0.10955 0.18819 -0.129 0.23009 C -0.14844 0.27199 -0.18455 0.34722 -0.22066 0.42268 " pathEditMode="relative" ptsTypes="aaA">
                                      <p:cBhvr>
                                        <p:cTn id="2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067 0.42269 C -0.22067 0.42269 -0.13942 0.50232 -0.05817 0.58195 " pathEditMode="relative" ptsTypes="aA">
                                      <p:cBhvr>
                                        <p:cTn id="3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16 0.58195 C -0.04531 0.6294 -0.03247 0.67709 -0.01927 0.70232 C -0.00608 0.72755 0.01128 0.7382 0.02101 0.7338 C 0.03073 0.7294 0.05226 0.75024 0.03906 0.67639 C 0.02587 0.60255 -0.04167 0.37547 -0.05816 0.29121 C -0.07465 0.20695 -0.06719 0.18889 -0.05955 0.17084 " pathEditMode="relative" ptsTypes="aaaaaA">
                                      <p:cBhvr>
                                        <p:cTn id="5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55 0.17084 C -0.04792 0.2419 -0.03611 0.3132 -0.02344 0.33935 C -0.01077 0.36551 0.00486 0.35209 0.01684 0.32824 C 0.02882 0.3044 0.03541 0.25116 0.04878 0.19676 C 0.06215 0.14236 0.08732 0.04283 0.09739 0.00232 " pathEditMode="relative" rAng="0" ptsTypes="aaaaa">
                                      <p:cBhvr>
                                        <p:cTn id="6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00" y="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4 0.00232 C 0.0974 0.00232 0.16962 0.08658 0.24184 0.17084 " pathEditMode="relative" ptsTypes="aA">
                                      <p:cBhvr>
                                        <p:cTn id="7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84 0.17084 C 0.25 0.17547 0.25833 0.18009 0.24045 0.22454 C 0.22257 0.26898 0.17864 0.35324 0.13489 0.4375 " pathEditMode="relative" ptsTypes="aaA">
                                      <p:cBhvr>
                                        <p:cTn id="7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89 0.4375 C 0.15121 0.49445 0.16753 0.55139 0.1835 0.58195 C 0.19948 0.6125 0.21823 0.66366 0.23073 0.62084 C 0.24323 0.57801 0.25104 0.39885 0.2585 0.32454 C 0.26597 0.25024 0.27048 0.21227 0.27517 0.17454 " pathEditMode="relative" ptsTypes="aaaaA">
                                      <p:cBhvr>
                                        <p:cTn id="8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84 0.17084 C 0.25712 0.21598 0.31441 0.38496 0.3335 0.44121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5 0.44121 C 0.36215 0.50787 0.39097 0.57477 0.41406 0.60417 C 0.43715 0.63357 0.46944 0.67292 0.47239 0.61713 C 0.47534 0.56135 0.45798 0.38079 0.43212 0.26898 C 0.40625 0.15718 0.37187 0.02523 0.31684 -0.05324 C 0.2618 -0.13171 0.14635 -0.1706 0.10156 -0.20139 " pathEditMode="relative" rAng="0" ptsTypes="aaaaaa">
                                      <p:cBhvr>
                                        <p:cTn id="9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0" y="-2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36" grpId="0"/>
      <p:bldP spid="383037" grpId="0"/>
      <p:bldP spid="383038" grpId="0"/>
      <p:bldP spid="383039" grpId="0"/>
      <p:bldP spid="383040" grpId="0"/>
      <p:bldP spid="383041" grpId="0"/>
      <p:bldP spid="383042" grpId="0"/>
      <p:bldP spid="383043" grpId="0"/>
      <p:bldP spid="81" grpId="0"/>
      <p:bldP spid="81" grpId="1"/>
      <p:bldP spid="82" grpId="0"/>
      <p:bldP spid="82" grpId="1"/>
      <p:bldP spid="84" grpId="0"/>
      <p:bldP spid="8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242918" y="142852"/>
            <a:ext cx="8686800" cy="56066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ThInOrder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指向根结点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(p!=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     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while (p-&gt;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ltag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==0)   p=p-&gt;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找开始结点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&gt;data);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访问开始结点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rtag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==1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p=p-&gt;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&gt;data);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l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endParaRPr kumimoji="1" lang="en-US" altLang="zh-CN" sz="2000" b="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143240" y="3143248"/>
            <a:ext cx="4341813" cy="1435100"/>
            <a:chOff x="3759200" y="3073400"/>
            <a:chExt cx="4341813" cy="1435100"/>
          </a:xfrm>
        </p:grpSpPr>
        <p:sp>
          <p:nvSpPr>
            <p:cNvPr id="133123" name="Freeform 3"/>
            <p:cNvSpPr>
              <a:spLocks/>
            </p:cNvSpPr>
            <p:nvPr/>
          </p:nvSpPr>
          <p:spPr bwMode="auto">
            <a:xfrm>
              <a:off x="3759200" y="3073400"/>
              <a:ext cx="1892300" cy="1079500"/>
            </a:xfrm>
            <a:custGeom>
              <a:avLst/>
              <a:gdLst/>
              <a:ahLst/>
              <a:cxnLst>
                <a:cxn ang="0">
                  <a:pos x="1192" y="680"/>
                </a:cxn>
                <a:cxn ang="0">
                  <a:pos x="0" y="0"/>
                </a:cxn>
              </a:cxnLst>
              <a:rect l="0" t="0" r="r" b="b"/>
              <a:pathLst>
                <a:path w="1192" h="680">
                  <a:moveTo>
                    <a:pt x="1192" y="68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24" name="Text Box 4"/>
            <p:cNvSpPr txBox="1">
              <a:spLocks noChangeArrowheads="1"/>
            </p:cNvSpPr>
            <p:nvPr/>
          </p:nvSpPr>
          <p:spPr bwMode="auto">
            <a:xfrm>
              <a:off x="4716463" y="4111625"/>
              <a:ext cx="33845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如果是线索就一直访问下去</a:t>
              </a:r>
            </a:p>
          </p:txBody>
        </p:sp>
      </p:grp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142844" y="5896293"/>
            <a:ext cx="878687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优点：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中序遍历算法既没有递归也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没有用栈，空间效率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得到提高。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15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Text Box 2"/>
          <p:cNvSpPr txBox="1">
            <a:spLocks noChangeArrowheads="1"/>
          </p:cNvSpPr>
          <p:nvPr/>
        </p:nvSpPr>
        <p:spPr bwMode="auto">
          <a:xfrm>
            <a:off x="642910" y="2714620"/>
            <a:ext cx="7488237" cy="176814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 type="none" w="med" len="lg"/>
          </a:ln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序线索二叉树可以提高先序遍历的效率吗？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序线索二叉树可以提高后序遍历的效率吗？</a:t>
            </a:r>
          </a:p>
        </p:txBody>
      </p:sp>
      <p:pic>
        <p:nvPicPr>
          <p:cNvPr id="381956" name="Picture 4" descr="u=1470203550,3311609488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428604"/>
            <a:ext cx="1352550" cy="2095500"/>
          </a:xfrm>
          <a:prstGeom prst="rect">
            <a:avLst/>
          </a:prstGeom>
          <a:noFill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16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17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071546"/>
            <a:ext cx="8143932" cy="4131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500"/>
              </a:lnSpc>
              <a:buBlip>
                <a:blip r:embed="rId2"/>
              </a:buBlip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采用某种方法遍历二叉树的结果是</a:t>
            </a:r>
            <a:r>
              <a:rPr kumimoji="1" lang="zh-CN" altLang="en-US">
                <a:latin typeface="楷体" pitchFamily="49" charset="-122"/>
                <a:ea typeface="楷体" pitchFamily="49" charset="-122"/>
                <a:cs typeface="Times New Roman" pitchFamily="18" charset="0"/>
              </a:rPr>
              <a:t>一个结点的</a:t>
            </a:r>
            <a:r>
              <a:rPr kumimoji="1" lang="zh-CN" altLang="en-US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线性序列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500"/>
              </a:lnSpc>
              <a:buBlip>
                <a:blip r:embed="rId2"/>
              </a:buBlip>
            </a:pPr>
            <a:r>
              <a:rPr kumimoji="1" lang="zh-CN" altLang="en-US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修改空</a:t>
            </a:r>
            <a:r>
              <a:rPr kumimoji="1" lang="zh-CN" altLang="en-US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链域</a:t>
            </a:r>
            <a:r>
              <a:rPr kumimoji="1" lang="zh-CN" altLang="en-US">
                <a:latin typeface="楷体" pitchFamily="49" charset="-122"/>
                <a:ea typeface="楷体" pitchFamily="49" charset="-122"/>
                <a:cs typeface="Times New Roman" pitchFamily="18" charset="0"/>
              </a:rPr>
              <a:t>改为存放指向结点的前驱和后继结点的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地址。</a:t>
            </a:r>
            <a:endParaRPr kumimoji="1" lang="en-US" altLang="zh-CN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500"/>
              </a:lnSpc>
              <a:buBlip>
                <a:blip r:embed="rId2"/>
              </a:buBlip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这样的指向该线性序列中</a:t>
            </a:r>
            <a:r>
              <a:rPr kumimoji="1" lang="zh-CN" altLang="en-US">
                <a:latin typeface="楷体" pitchFamily="49" charset="-122"/>
                <a:ea typeface="楷体" pitchFamily="49" charset="-122"/>
                <a:cs typeface="Times New Roman" pitchFamily="18" charset="0"/>
              </a:rPr>
              <a:t>的“前驱”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和“后继”</a:t>
            </a:r>
            <a:r>
              <a:rPr kumimoji="1" lang="zh-CN" altLang="en-US">
                <a:latin typeface="楷体" pitchFamily="49" charset="-122"/>
                <a:ea typeface="楷体" pitchFamily="49" charset="-122"/>
                <a:cs typeface="Times New Roman" pitchFamily="18" charset="0"/>
              </a:rPr>
              <a:t>的指针，称作</a:t>
            </a:r>
            <a:r>
              <a:rPr kumimoji="1" lang="zh-CN" altLang="en-US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thread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500"/>
              </a:lnSpc>
              <a:buBlip>
                <a:blip r:embed="rId2"/>
              </a:buBlip>
            </a:pPr>
            <a:r>
              <a:rPr lang="zh-CN" altLang="en-US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线索的过程称为</a:t>
            </a:r>
            <a:r>
              <a:rPr kumimoji="1" lang="zh-CN" altLang="en-US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线索化。</a:t>
            </a:r>
            <a:endParaRPr kumimoji="1" lang="en-US" altLang="zh-CN" dirty="0">
              <a:solidFill>
                <a:srgbClr val="CC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500"/>
              </a:lnSpc>
              <a:buBlip>
                <a:blip r:embed="rId2"/>
              </a:buBlip>
            </a:pPr>
            <a:r>
              <a:rPr kumimoji="1" lang="zh-CN" altLang="en-US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线索化的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二叉树称为线索二叉树。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ts val="3500"/>
              </a:lnSpc>
              <a:buBlip>
                <a:blip r:embed="rId2"/>
              </a:buBlip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显然线索二叉树与采用的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遍历</a:t>
            </a:r>
            <a:r>
              <a:rPr kumimoji="1" lang="zh-CN" altLang="en-US">
                <a:latin typeface="楷体" pitchFamily="49" charset="-122"/>
                <a:ea typeface="楷体" pitchFamily="49" charset="-122"/>
                <a:cs typeface="Times New Roman" pitchFamily="18" charset="0"/>
              </a:rPr>
              <a:t>方法相关，有</a:t>
            </a:r>
            <a:r>
              <a:rPr kumimoji="1" lang="zh-CN" altLang="en-US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先序</a:t>
            </a:r>
            <a:r>
              <a:rPr lang="zh-CN" altLang="en-US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线索二叉树、中</a:t>
            </a:r>
            <a:r>
              <a:rPr kumimoji="1" lang="zh-CN" altLang="en-US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序</a:t>
            </a:r>
            <a:r>
              <a:rPr lang="zh-CN" altLang="en-US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线索二叉树和后</a:t>
            </a:r>
            <a:r>
              <a:rPr kumimoji="1" lang="zh-CN" altLang="en-US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序</a:t>
            </a:r>
            <a:r>
              <a:rPr lang="zh-CN" altLang="en-US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线索二叉树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ts val="3500"/>
              </a:lnSpc>
              <a:buBlip>
                <a:blip r:embed="rId2"/>
              </a:buBlip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线索二叉树的目的是提高</a:t>
            </a:r>
            <a:r>
              <a:rPr lang="zh-CN" altLang="en-US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该遍历过程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的效率。</a:t>
            </a:r>
            <a:endParaRPr lang="zh-CN" altLang="en-US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357166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相关概念：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EDFD-1C6D-4B0B-9860-EFBC3E98102D}" type="slidenum">
              <a:rPr lang="en-US" altLang="zh-CN" smtClean="0"/>
              <a:pPr/>
              <a:t>2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7848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在结点的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存储结构上增加</a:t>
            </a:r>
            <a:r>
              <a:rPr kumimoji="1"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两个标志位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来区分这两种情况：</a:t>
            </a:r>
          </a:p>
        </p:txBody>
      </p:sp>
      <p:graphicFrame>
        <p:nvGraphicFramePr>
          <p:cNvPr id="96289" name="Group 33"/>
          <p:cNvGraphicFramePr>
            <a:graphicFrameLocks noGrp="1"/>
          </p:cNvGraphicFramePr>
          <p:nvPr/>
        </p:nvGraphicFramePr>
        <p:xfrm>
          <a:off x="1371600" y="4437063"/>
          <a:ext cx="6800850" cy="3962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60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ltag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lchild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data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rchild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rtag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042988" y="1250564"/>
            <a:ext cx="6423013" cy="892552"/>
            <a:chOff x="1042988" y="1250564"/>
            <a:chExt cx="6423013" cy="892552"/>
          </a:xfrm>
        </p:grpSpPr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1042988" y="1500174"/>
              <a:ext cx="18002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左标志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ltag</a:t>
              </a:r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3000364" y="1250564"/>
              <a:ext cx="4465637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0    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表示</a:t>
              </a:r>
              <a:r>
                <a:rPr kumimoji="1" lang="en-US" altLang="zh-CN" sz="2000" dirty="0" err="1">
                  <a:ea typeface="楷体" pitchFamily="49" charset="-122"/>
                  <a:cs typeface="Times New Roman" pitchFamily="18" charset="0"/>
                </a:rPr>
                <a:t>lchild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指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向左孩子结点</a:t>
              </a:r>
              <a:endParaRPr kumimoji="1" lang="zh-CN" altLang="en-US" sz="2000" dirty="0">
                <a:ea typeface="楷体" pitchFamily="49" charset="-122"/>
                <a:cs typeface="Times New Roman" pitchFamily="18" charset="0"/>
              </a:endParaRPr>
            </a:p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1    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表示</a:t>
              </a:r>
              <a:r>
                <a:rPr kumimoji="1" lang="en-US" altLang="zh-CN" sz="2000" err="1">
                  <a:ea typeface="楷体" pitchFamily="49" charset="-122"/>
                  <a:cs typeface="Times New Roman" pitchFamily="18" charset="0"/>
                </a:rPr>
                <a:t>lchild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指向前驱结点，即</a:t>
              </a:r>
              <a:r>
                <a:rPr kumimoji="1" lang="zh-CN" altLang="en-US" sz="2000" dirty="0">
                  <a:solidFill>
                    <a:srgbClr val="CC00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线索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6284" name="AutoShape 28"/>
            <p:cNvSpPr>
              <a:spLocks/>
            </p:cNvSpPr>
            <p:nvPr/>
          </p:nvSpPr>
          <p:spPr bwMode="auto">
            <a:xfrm>
              <a:off x="2700338" y="1395413"/>
              <a:ext cx="142875" cy="648000"/>
            </a:xfrm>
            <a:prstGeom prst="leftBrace">
              <a:avLst>
                <a:gd name="adj1" fmla="val 46204"/>
                <a:gd name="adj2" fmla="val 50000"/>
              </a:avLst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285" name="Text Box 29"/>
          <p:cNvSpPr txBox="1">
            <a:spLocks noChangeArrowheads="1"/>
          </p:cNvSpPr>
          <p:nvPr/>
        </p:nvSpPr>
        <p:spPr bwMode="auto">
          <a:xfrm>
            <a:off x="1258888" y="3692525"/>
            <a:ext cx="482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这样，每个结点的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存储结构如下：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42988" y="2465010"/>
            <a:ext cx="6481762" cy="892552"/>
            <a:chOff x="1042988" y="2465010"/>
            <a:chExt cx="6481762" cy="892552"/>
          </a:xfrm>
        </p:grpSpPr>
        <p:sp>
          <p:nvSpPr>
            <p:cNvPr id="96286" name="Text Box 30"/>
            <p:cNvSpPr txBox="1">
              <a:spLocks noChangeArrowheads="1"/>
            </p:cNvSpPr>
            <p:nvPr/>
          </p:nvSpPr>
          <p:spPr bwMode="auto">
            <a:xfrm>
              <a:off x="1042988" y="2641600"/>
              <a:ext cx="18002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右标志</a:t>
              </a:r>
              <a:r>
                <a:rPr kumimoji="1" lang="en-US" altLang="zh-CN" sz="2000" dirty="0" err="1">
                  <a:ea typeface="楷体" pitchFamily="49" charset="-122"/>
                  <a:cs typeface="Times New Roman" pitchFamily="18" charset="0"/>
                </a:rPr>
                <a:t>rtag</a:t>
              </a:r>
              <a:endParaRPr kumimoji="1" lang="en-US" altLang="zh-CN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6287" name="Text Box 31"/>
            <p:cNvSpPr txBox="1">
              <a:spLocks noChangeArrowheads="1"/>
            </p:cNvSpPr>
            <p:nvPr/>
          </p:nvSpPr>
          <p:spPr bwMode="auto">
            <a:xfrm>
              <a:off x="3059113" y="2465010"/>
              <a:ext cx="4465637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0    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表示</a:t>
              </a:r>
              <a:r>
                <a:rPr kumimoji="1" lang="en-US" altLang="zh-CN" sz="2000" dirty="0" err="1">
                  <a:ea typeface="楷体" pitchFamily="49" charset="-122"/>
                  <a:cs typeface="Times New Roman" pitchFamily="18" charset="0"/>
                </a:rPr>
                <a:t>rchild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指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向右孩子结点</a:t>
              </a:r>
              <a:endParaRPr kumimoji="1" lang="zh-CN" altLang="en-US" sz="2000" dirty="0">
                <a:ea typeface="楷体" pitchFamily="49" charset="-122"/>
                <a:cs typeface="Times New Roman" pitchFamily="18" charset="0"/>
              </a:endParaRPr>
            </a:p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1    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表示</a:t>
              </a:r>
              <a:r>
                <a:rPr kumimoji="1" lang="en-US" altLang="zh-CN" sz="2000" dirty="0" err="1">
                  <a:ea typeface="楷体" pitchFamily="49" charset="-122"/>
                  <a:cs typeface="Times New Roman" pitchFamily="18" charset="0"/>
                </a:rPr>
                <a:t>rchild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指向后继结点， 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即</a:t>
              </a:r>
              <a:r>
                <a:rPr kumimoji="1" lang="zh-CN" altLang="en-US" sz="2000" dirty="0">
                  <a:solidFill>
                    <a:srgbClr val="CC00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线索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6288" name="AutoShape 32"/>
            <p:cNvSpPr>
              <a:spLocks/>
            </p:cNvSpPr>
            <p:nvPr/>
          </p:nvSpPr>
          <p:spPr bwMode="auto">
            <a:xfrm>
              <a:off x="2700338" y="2586038"/>
              <a:ext cx="142875" cy="648000"/>
            </a:xfrm>
            <a:prstGeom prst="leftBrace">
              <a:avLst>
                <a:gd name="adj1" fmla="val 46204"/>
                <a:gd name="adj2" fmla="val 50000"/>
              </a:avLst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14348" y="5286388"/>
            <a:ext cx="8034364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>
                <a:latin typeface="楷体" pitchFamily="49" charset="-122"/>
                <a:ea typeface="楷体" pitchFamily="49" charset="-122"/>
              </a:rPr>
              <a:t>为了方便算法设计，在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线索二叉树中再增加</a:t>
            </a:r>
            <a:r>
              <a:rPr kumimoji="1" lang="zh-CN" altLang="en-US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一个头结点</a:t>
            </a:r>
            <a:r>
              <a:rPr kumimoji="1" lang="zh-CN" altLang="en-US">
                <a:latin typeface="楷体" pitchFamily="49" charset="-122"/>
                <a:ea typeface="楷体" pitchFamily="49" charset="-122"/>
              </a:rPr>
              <a:t>。       </a:t>
            </a:r>
            <a:endParaRPr kumimoji="1"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3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5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1214414" y="1643050"/>
            <a:ext cx="7632700" cy="2880377"/>
          </a:xfrm>
          <a:prstGeom prst="rect">
            <a:avLst/>
          </a:prstGeom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node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 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data;	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结点数据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ltag</a:t>
            </a:r>
            <a:r>
              <a:rPr kumimoji="1"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rtag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 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增加的线索标记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node *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左孩子或线索指针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node *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右孩子或线索指针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线索树结点类型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</a:t>
            </a:r>
            <a:r>
              <a:rPr kumimoji="1" lang="zh-CN" altLang="en-US" sz="22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endParaRPr kumimoji="1" lang="zh-CN" altLang="en-US" sz="2200" b="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571472" y="1000108"/>
            <a:ext cx="567849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线索化二叉树中结点的类型定义如下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4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ChangeArrowheads="1"/>
          </p:cNvSpPr>
          <p:nvPr/>
        </p:nvSpPr>
        <p:spPr bwMode="auto">
          <a:xfrm>
            <a:off x="3635375" y="1603375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     </a:t>
            </a:r>
            <a:r>
              <a:rPr lang="en-US" altLang="zh-CN" sz="1800" i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0</a:t>
            </a:r>
          </a:p>
        </p:txBody>
      </p:sp>
      <p:sp>
        <p:nvSpPr>
          <p:cNvPr id="379907" name="Line 3"/>
          <p:cNvSpPr>
            <a:spLocks noChangeShapeType="1"/>
          </p:cNvSpPr>
          <p:nvPr/>
        </p:nvSpPr>
        <p:spPr bwMode="auto">
          <a:xfrm>
            <a:off x="4067175" y="160337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08" name="Line 4"/>
          <p:cNvSpPr>
            <a:spLocks noChangeShapeType="1"/>
          </p:cNvSpPr>
          <p:nvPr/>
        </p:nvSpPr>
        <p:spPr bwMode="auto">
          <a:xfrm>
            <a:off x="4500563" y="160337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09" name="Rectangle 5"/>
          <p:cNvSpPr>
            <a:spLocks noChangeArrowheads="1"/>
          </p:cNvSpPr>
          <p:nvPr/>
        </p:nvSpPr>
        <p:spPr bwMode="auto">
          <a:xfrm>
            <a:off x="3635375" y="2035175"/>
            <a:ext cx="129698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10" name="Line 6"/>
          <p:cNvSpPr>
            <a:spLocks noChangeShapeType="1"/>
          </p:cNvSpPr>
          <p:nvPr/>
        </p:nvSpPr>
        <p:spPr bwMode="auto">
          <a:xfrm>
            <a:off x="4283075" y="2035175"/>
            <a:ext cx="0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1" name="Rectangle 7"/>
          <p:cNvSpPr>
            <a:spLocks noChangeArrowheads="1"/>
          </p:cNvSpPr>
          <p:nvPr/>
        </p:nvSpPr>
        <p:spPr bwMode="auto">
          <a:xfrm>
            <a:off x="4241800" y="4627563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     </a:t>
            </a:r>
            <a:r>
              <a:rPr lang="en-US" altLang="zh-CN" sz="1800" i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E</a:t>
            </a:r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1</a:t>
            </a:r>
          </a:p>
        </p:txBody>
      </p:sp>
      <p:sp>
        <p:nvSpPr>
          <p:cNvPr id="379912" name="Line 8"/>
          <p:cNvSpPr>
            <a:spLocks noChangeShapeType="1"/>
          </p:cNvSpPr>
          <p:nvPr/>
        </p:nvSpPr>
        <p:spPr bwMode="auto">
          <a:xfrm>
            <a:off x="4673600" y="462756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3" name="Line 9"/>
          <p:cNvSpPr>
            <a:spLocks noChangeShapeType="1"/>
          </p:cNvSpPr>
          <p:nvPr/>
        </p:nvSpPr>
        <p:spPr bwMode="auto">
          <a:xfrm>
            <a:off x="5106988" y="462756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4" name="Rectangle 10"/>
          <p:cNvSpPr>
            <a:spLocks noChangeArrowheads="1"/>
          </p:cNvSpPr>
          <p:nvPr/>
        </p:nvSpPr>
        <p:spPr bwMode="auto">
          <a:xfrm>
            <a:off x="4241800" y="5059363"/>
            <a:ext cx="12969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15" name="Line 11"/>
          <p:cNvSpPr>
            <a:spLocks noChangeShapeType="1"/>
          </p:cNvSpPr>
          <p:nvPr/>
        </p:nvSpPr>
        <p:spPr bwMode="auto">
          <a:xfrm>
            <a:off x="4889500" y="5059363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6" name="Rectangle 12"/>
          <p:cNvSpPr>
            <a:spLocks noChangeArrowheads="1"/>
          </p:cNvSpPr>
          <p:nvPr/>
        </p:nvSpPr>
        <p:spPr bwMode="auto">
          <a:xfrm>
            <a:off x="5262563" y="2835275"/>
            <a:ext cx="129698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     </a:t>
            </a:r>
            <a:r>
              <a:rPr lang="en-US" altLang="zh-CN" sz="1800" i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0</a:t>
            </a:r>
          </a:p>
        </p:txBody>
      </p:sp>
      <p:sp>
        <p:nvSpPr>
          <p:cNvPr id="379917" name="Line 13"/>
          <p:cNvSpPr>
            <a:spLocks noChangeShapeType="1"/>
          </p:cNvSpPr>
          <p:nvPr/>
        </p:nvSpPr>
        <p:spPr bwMode="auto">
          <a:xfrm>
            <a:off x="5694363" y="283527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8" name="Line 14"/>
          <p:cNvSpPr>
            <a:spLocks noChangeShapeType="1"/>
          </p:cNvSpPr>
          <p:nvPr/>
        </p:nvSpPr>
        <p:spPr bwMode="auto">
          <a:xfrm>
            <a:off x="6127750" y="283527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9" name="Rectangle 15"/>
          <p:cNvSpPr>
            <a:spLocks noChangeArrowheads="1"/>
          </p:cNvSpPr>
          <p:nvPr/>
        </p:nvSpPr>
        <p:spPr bwMode="auto">
          <a:xfrm>
            <a:off x="5262563" y="3267075"/>
            <a:ext cx="129698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20" name="Line 16"/>
          <p:cNvSpPr>
            <a:spLocks noChangeShapeType="1"/>
          </p:cNvSpPr>
          <p:nvPr/>
        </p:nvSpPr>
        <p:spPr bwMode="auto">
          <a:xfrm>
            <a:off x="5910263" y="3267075"/>
            <a:ext cx="0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21" name="Rectangle 17"/>
          <p:cNvSpPr>
            <a:spLocks noChangeArrowheads="1"/>
          </p:cNvSpPr>
          <p:nvPr/>
        </p:nvSpPr>
        <p:spPr bwMode="auto">
          <a:xfrm>
            <a:off x="6227763" y="4627563"/>
            <a:ext cx="129698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     </a:t>
            </a:r>
            <a:r>
              <a:rPr lang="en-US" altLang="zh-CN" sz="1800" i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1</a:t>
            </a:r>
          </a:p>
        </p:txBody>
      </p:sp>
      <p:sp>
        <p:nvSpPr>
          <p:cNvPr id="379922" name="Line 18"/>
          <p:cNvSpPr>
            <a:spLocks noChangeShapeType="1"/>
          </p:cNvSpPr>
          <p:nvPr/>
        </p:nvSpPr>
        <p:spPr bwMode="auto">
          <a:xfrm>
            <a:off x="6659563" y="462756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23" name="Line 19"/>
          <p:cNvSpPr>
            <a:spLocks noChangeShapeType="1"/>
          </p:cNvSpPr>
          <p:nvPr/>
        </p:nvSpPr>
        <p:spPr bwMode="auto">
          <a:xfrm>
            <a:off x="7092950" y="462756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24" name="Rectangle 20"/>
          <p:cNvSpPr>
            <a:spLocks noChangeArrowheads="1"/>
          </p:cNvSpPr>
          <p:nvPr/>
        </p:nvSpPr>
        <p:spPr bwMode="auto">
          <a:xfrm>
            <a:off x="6227763" y="5059363"/>
            <a:ext cx="129698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25" name="Line 21"/>
          <p:cNvSpPr>
            <a:spLocks noChangeShapeType="1"/>
          </p:cNvSpPr>
          <p:nvPr/>
        </p:nvSpPr>
        <p:spPr bwMode="auto">
          <a:xfrm>
            <a:off x="6875463" y="5059363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26" name="Freeform 22"/>
          <p:cNvSpPr>
            <a:spLocks/>
          </p:cNvSpPr>
          <p:nvPr/>
        </p:nvSpPr>
        <p:spPr bwMode="auto">
          <a:xfrm>
            <a:off x="3276600" y="2179638"/>
            <a:ext cx="719138" cy="627062"/>
          </a:xfrm>
          <a:custGeom>
            <a:avLst/>
            <a:gdLst/>
            <a:ahLst/>
            <a:cxnLst>
              <a:cxn ang="0">
                <a:pos x="453" y="0"/>
              </a:cxn>
              <a:cxn ang="0">
                <a:pos x="0" y="395"/>
              </a:cxn>
            </a:cxnLst>
            <a:rect l="0" t="0" r="r" b="b"/>
            <a:pathLst>
              <a:path w="453" h="395">
                <a:moveTo>
                  <a:pt x="453" y="0"/>
                </a:moveTo>
                <a:lnTo>
                  <a:pt x="0" y="395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27" name="Freeform 23"/>
          <p:cNvSpPr>
            <a:spLocks/>
          </p:cNvSpPr>
          <p:nvPr/>
        </p:nvSpPr>
        <p:spPr bwMode="auto">
          <a:xfrm>
            <a:off x="4724400" y="2209800"/>
            <a:ext cx="838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384"/>
              </a:cxn>
            </a:cxnLst>
            <a:rect l="0" t="0" r="r" b="b"/>
            <a:pathLst>
              <a:path w="528" h="384">
                <a:moveTo>
                  <a:pt x="0" y="0"/>
                </a:moveTo>
                <a:lnTo>
                  <a:pt x="528" y="384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28" name="Freeform 24"/>
          <p:cNvSpPr>
            <a:spLocks/>
          </p:cNvSpPr>
          <p:nvPr/>
        </p:nvSpPr>
        <p:spPr bwMode="auto">
          <a:xfrm>
            <a:off x="1836738" y="3441700"/>
            <a:ext cx="868362" cy="1114425"/>
          </a:xfrm>
          <a:custGeom>
            <a:avLst/>
            <a:gdLst/>
            <a:ahLst/>
            <a:cxnLst>
              <a:cxn ang="0">
                <a:pos x="547" y="0"/>
              </a:cxn>
              <a:cxn ang="0">
                <a:pos x="0" y="702"/>
              </a:cxn>
            </a:cxnLst>
            <a:rect l="0" t="0" r="r" b="b"/>
            <a:pathLst>
              <a:path w="547" h="702">
                <a:moveTo>
                  <a:pt x="547" y="0"/>
                </a:moveTo>
                <a:lnTo>
                  <a:pt x="0" y="702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29" name="Freeform 25"/>
          <p:cNvSpPr>
            <a:spLocks/>
          </p:cNvSpPr>
          <p:nvPr/>
        </p:nvSpPr>
        <p:spPr bwMode="auto">
          <a:xfrm>
            <a:off x="5054600" y="3467100"/>
            <a:ext cx="533400" cy="1157288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729"/>
              </a:cxn>
            </a:cxnLst>
            <a:rect l="0" t="0" r="r" b="b"/>
            <a:pathLst>
              <a:path w="336" h="729">
                <a:moveTo>
                  <a:pt x="336" y="0"/>
                </a:moveTo>
                <a:lnTo>
                  <a:pt x="0" y="729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30" name="Freeform 26"/>
          <p:cNvSpPr>
            <a:spLocks/>
          </p:cNvSpPr>
          <p:nvPr/>
        </p:nvSpPr>
        <p:spPr bwMode="auto">
          <a:xfrm>
            <a:off x="6286500" y="3467100"/>
            <a:ext cx="588963" cy="1160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" y="731"/>
              </a:cxn>
            </a:cxnLst>
            <a:rect l="0" t="0" r="r" b="b"/>
            <a:pathLst>
              <a:path w="371" h="731">
                <a:moveTo>
                  <a:pt x="0" y="0"/>
                </a:moveTo>
                <a:lnTo>
                  <a:pt x="371" y="731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41" name="Rectangle 37"/>
          <p:cNvSpPr>
            <a:spLocks noChangeArrowheads="1"/>
          </p:cNvSpPr>
          <p:nvPr/>
        </p:nvSpPr>
        <p:spPr bwMode="auto">
          <a:xfrm>
            <a:off x="2339975" y="3249613"/>
            <a:ext cx="12969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solidFill>
                <a:schemeClr val="tx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379942" name="Line 38"/>
          <p:cNvSpPr>
            <a:spLocks noChangeShapeType="1"/>
          </p:cNvSpPr>
          <p:nvPr/>
        </p:nvSpPr>
        <p:spPr bwMode="auto">
          <a:xfrm>
            <a:off x="2987675" y="3262313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44" name="Rectangle 40"/>
          <p:cNvSpPr>
            <a:spLocks noChangeArrowheads="1"/>
          </p:cNvSpPr>
          <p:nvPr/>
        </p:nvSpPr>
        <p:spPr bwMode="auto">
          <a:xfrm>
            <a:off x="2339975" y="2816225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     </a:t>
            </a:r>
            <a:r>
              <a:rPr lang="en-US" altLang="zh-CN" sz="1800" i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1</a:t>
            </a:r>
          </a:p>
        </p:txBody>
      </p:sp>
      <p:sp>
        <p:nvSpPr>
          <p:cNvPr id="379945" name="Line 41"/>
          <p:cNvSpPr>
            <a:spLocks noChangeShapeType="1"/>
          </p:cNvSpPr>
          <p:nvPr/>
        </p:nvSpPr>
        <p:spPr bwMode="auto">
          <a:xfrm>
            <a:off x="2771775" y="281622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46" name="Line 42"/>
          <p:cNvSpPr>
            <a:spLocks noChangeShapeType="1"/>
          </p:cNvSpPr>
          <p:nvPr/>
        </p:nvSpPr>
        <p:spPr bwMode="auto">
          <a:xfrm>
            <a:off x="3203575" y="281622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47" name="Rectangle 43"/>
          <p:cNvSpPr>
            <a:spLocks noChangeArrowheads="1"/>
          </p:cNvSpPr>
          <p:nvPr/>
        </p:nvSpPr>
        <p:spPr bwMode="auto">
          <a:xfrm>
            <a:off x="1152525" y="4975225"/>
            <a:ext cx="129698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solidFill>
                <a:schemeClr val="tx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379948" name="Line 44"/>
          <p:cNvSpPr>
            <a:spLocks noChangeShapeType="1"/>
          </p:cNvSpPr>
          <p:nvPr/>
        </p:nvSpPr>
        <p:spPr bwMode="auto">
          <a:xfrm>
            <a:off x="1800225" y="4987925"/>
            <a:ext cx="0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49" name="Rectangle 45"/>
          <p:cNvSpPr>
            <a:spLocks noChangeArrowheads="1"/>
          </p:cNvSpPr>
          <p:nvPr/>
        </p:nvSpPr>
        <p:spPr bwMode="auto">
          <a:xfrm>
            <a:off x="1152525" y="4545013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     </a:t>
            </a:r>
            <a:r>
              <a:rPr lang="en-US" altLang="zh-CN" sz="1800" i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D</a:t>
            </a:r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1</a:t>
            </a:r>
          </a:p>
        </p:txBody>
      </p:sp>
      <p:sp>
        <p:nvSpPr>
          <p:cNvPr id="379950" name="Line 46"/>
          <p:cNvSpPr>
            <a:spLocks noChangeShapeType="1"/>
          </p:cNvSpPr>
          <p:nvPr/>
        </p:nvSpPr>
        <p:spPr bwMode="auto">
          <a:xfrm>
            <a:off x="1604963" y="454501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1" name="Line 47"/>
          <p:cNvSpPr>
            <a:spLocks noChangeShapeType="1"/>
          </p:cNvSpPr>
          <p:nvPr/>
        </p:nvSpPr>
        <p:spPr bwMode="auto">
          <a:xfrm>
            <a:off x="2038350" y="454501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2" name="Rectangle 48"/>
          <p:cNvSpPr>
            <a:spLocks noChangeArrowheads="1"/>
          </p:cNvSpPr>
          <p:nvPr/>
        </p:nvSpPr>
        <p:spPr bwMode="auto">
          <a:xfrm>
            <a:off x="2339975" y="5624513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     </a:t>
            </a:r>
            <a:r>
              <a:rPr lang="en-US" altLang="zh-CN" sz="1800" i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1</a:t>
            </a:r>
          </a:p>
        </p:txBody>
      </p:sp>
      <p:sp>
        <p:nvSpPr>
          <p:cNvPr id="379953" name="Line 49"/>
          <p:cNvSpPr>
            <a:spLocks noChangeShapeType="1"/>
          </p:cNvSpPr>
          <p:nvPr/>
        </p:nvSpPr>
        <p:spPr bwMode="auto">
          <a:xfrm>
            <a:off x="2771775" y="562451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4" name="Line 50"/>
          <p:cNvSpPr>
            <a:spLocks noChangeShapeType="1"/>
          </p:cNvSpPr>
          <p:nvPr/>
        </p:nvSpPr>
        <p:spPr bwMode="auto">
          <a:xfrm>
            <a:off x="3205163" y="562451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5" name="Rectangle 51"/>
          <p:cNvSpPr>
            <a:spLocks noChangeArrowheads="1"/>
          </p:cNvSpPr>
          <p:nvPr/>
        </p:nvSpPr>
        <p:spPr bwMode="auto">
          <a:xfrm>
            <a:off x="2339975" y="6056313"/>
            <a:ext cx="12969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56" name="Line 52"/>
          <p:cNvSpPr>
            <a:spLocks noChangeShapeType="1"/>
          </p:cNvSpPr>
          <p:nvPr/>
        </p:nvSpPr>
        <p:spPr bwMode="auto">
          <a:xfrm>
            <a:off x="2987675" y="6056313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7" name="Freeform 53"/>
          <p:cNvSpPr>
            <a:spLocks/>
          </p:cNvSpPr>
          <p:nvPr/>
        </p:nvSpPr>
        <p:spPr bwMode="auto">
          <a:xfrm>
            <a:off x="2159000" y="5118100"/>
            <a:ext cx="468313" cy="506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319"/>
              </a:cxn>
            </a:cxnLst>
            <a:rect l="0" t="0" r="r" b="b"/>
            <a:pathLst>
              <a:path w="295" h="319">
                <a:moveTo>
                  <a:pt x="0" y="0"/>
                </a:moveTo>
                <a:lnTo>
                  <a:pt x="295" y="319"/>
                </a:lnTo>
              </a:path>
            </a:pathLst>
          </a:cu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59" name="Freeform 55"/>
          <p:cNvSpPr>
            <a:spLocks/>
          </p:cNvSpPr>
          <p:nvPr/>
        </p:nvSpPr>
        <p:spPr bwMode="auto">
          <a:xfrm>
            <a:off x="1943100" y="5372100"/>
            <a:ext cx="757238" cy="1225550"/>
          </a:xfrm>
          <a:custGeom>
            <a:avLst/>
            <a:gdLst/>
            <a:ahLst/>
            <a:cxnLst>
              <a:cxn ang="0">
                <a:pos x="477" y="567"/>
              </a:cxn>
              <a:cxn ang="0">
                <a:pos x="431" y="749"/>
              </a:cxn>
              <a:cxn ang="0">
                <a:pos x="205" y="704"/>
              </a:cxn>
              <a:cxn ang="0">
                <a:pos x="68" y="431"/>
              </a:cxn>
              <a:cxn ang="0">
                <a:pos x="0" y="0"/>
              </a:cxn>
            </a:cxnLst>
            <a:rect l="0" t="0" r="r" b="b"/>
            <a:pathLst>
              <a:path w="477" h="772">
                <a:moveTo>
                  <a:pt x="477" y="567"/>
                </a:moveTo>
                <a:cubicBezTo>
                  <a:pt x="476" y="646"/>
                  <a:pt x="476" y="726"/>
                  <a:pt x="431" y="749"/>
                </a:cubicBezTo>
                <a:cubicBezTo>
                  <a:pt x="386" y="772"/>
                  <a:pt x="265" y="757"/>
                  <a:pt x="205" y="704"/>
                </a:cubicBezTo>
                <a:cubicBezTo>
                  <a:pt x="145" y="651"/>
                  <a:pt x="102" y="548"/>
                  <a:pt x="68" y="431"/>
                </a:cubicBezTo>
                <a:cubicBezTo>
                  <a:pt x="34" y="314"/>
                  <a:pt x="14" y="90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31" name="Freeform 27"/>
          <p:cNvSpPr>
            <a:spLocks/>
          </p:cNvSpPr>
          <p:nvPr/>
        </p:nvSpPr>
        <p:spPr bwMode="auto">
          <a:xfrm>
            <a:off x="5103813" y="3644900"/>
            <a:ext cx="725488" cy="2205037"/>
          </a:xfrm>
          <a:custGeom>
            <a:avLst/>
            <a:gdLst/>
            <a:ahLst/>
            <a:cxnLst>
              <a:cxn ang="0">
                <a:pos x="17" y="1049"/>
              </a:cxn>
              <a:cxn ang="0">
                <a:pos x="41" y="1345"/>
              </a:cxn>
              <a:cxn ang="0">
                <a:pos x="265" y="1313"/>
              </a:cxn>
              <a:cxn ang="0">
                <a:pos x="345" y="1073"/>
              </a:cxn>
              <a:cxn ang="0">
                <a:pos x="457" y="0"/>
              </a:cxn>
            </a:cxnLst>
            <a:rect l="0" t="0" r="r" b="b"/>
            <a:pathLst>
              <a:path w="457" h="1389">
                <a:moveTo>
                  <a:pt x="17" y="1049"/>
                </a:moveTo>
                <a:cubicBezTo>
                  <a:pt x="21" y="1098"/>
                  <a:pt x="0" y="1301"/>
                  <a:pt x="41" y="1345"/>
                </a:cubicBezTo>
                <a:cubicBezTo>
                  <a:pt x="82" y="1389"/>
                  <a:pt x="214" y="1358"/>
                  <a:pt x="265" y="1313"/>
                </a:cubicBezTo>
                <a:cubicBezTo>
                  <a:pt x="316" y="1268"/>
                  <a:pt x="313" y="1292"/>
                  <a:pt x="345" y="1073"/>
                </a:cubicBezTo>
                <a:cubicBezTo>
                  <a:pt x="377" y="854"/>
                  <a:pt x="434" y="224"/>
                  <a:pt x="457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32" name="Freeform 28"/>
          <p:cNvSpPr>
            <a:spLocks/>
          </p:cNvSpPr>
          <p:nvPr/>
        </p:nvSpPr>
        <p:spPr bwMode="auto">
          <a:xfrm>
            <a:off x="5983288" y="3497263"/>
            <a:ext cx="604838" cy="2368550"/>
          </a:xfrm>
          <a:custGeom>
            <a:avLst/>
            <a:gdLst/>
            <a:ahLst/>
            <a:cxnLst>
              <a:cxn ang="0">
                <a:pos x="381" y="1120"/>
              </a:cxn>
              <a:cxn ang="0">
                <a:pos x="290" y="1438"/>
              </a:cxn>
              <a:cxn ang="0">
                <a:pos x="127" y="1445"/>
              </a:cxn>
              <a:cxn ang="0">
                <a:pos x="18" y="1256"/>
              </a:cxn>
              <a:cxn ang="0">
                <a:pos x="18" y="894"/>
              </a:cxn>
              <a:cxn ang="0">
                <a:pos x="31" y="133"/>
              </a:cxn>
              <a:cxn ang="0">
                <a:pos x="39" y="93"/>
              </a:cxn>
            </a:cxnLst>
            <a:rect l="0" t="0" r="r" b="b"/>
            <a:pathLst>
              <a:path w="381" h="1492">
                <a:moveTo>
                  <a:pt x="381" y="1120"/>
                </a:moveTo>
                <a:cubicBezTo>
                  <a:pt x="354" y="1256"/>
                  <a:pt x="332" y="1384"/>
                  <a:pt x="290" y="1438"/>
                </a:cubicBezTo>
                <a:cubicBezTo>
                  <a:pt x="248" y="1492"/>
                  <a:pt x="172" y="1475"/>
                  <a:pt x="127" y="1445"/>
                </a:cubicBezTo>
                <a:cubicBezTo>
                  <a:pt x="82" y="1415"/>
                  <a:pt x="36" y="1348"/>
                  <a:pt x="18" y="1256"/>
                </a:cubicBezTo>
                <a:cubicBezTo>
                  <a:pt x="0" y="1164"/>
                  <a:pt x="16" y="1081"/>
                  <a:pt x="18" y="894"/>
                </a:cubicBezTo>
                <a:cubicBezTo>
                  <a:pt x="20" y="707"/>
                  <a:pt x="28" y="266"/>
                  <a:pt x="31" y="133"/>
                </a:cubicBezTo>
                <a:cubicBezTo>
                  <a:pt x="34" y="0"/>
                  <a:pt x="37" y="101"/>
                  <a:pt x="39" y="93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3635375" y="223838"/>
            <a:ext cx="1296988" cy="792162"/>
            <a:chOff x="3635375" y="223838"/>
            <a:chExt cx="1296988" cy="792162"/>
          </a:xfrm>
        </p:grpSpPr>
        <p:sp>
          <p:nvSpPr>
            <p:cNvPr id="379933" name="Rectangle 29"/>
            <p:cNvSpPr>
              <a:spLocks noChangeArrowheads="1"/>
            </p:cNvSpPr>
            <p:nvPr/>
          </p:nvSpPr>
          <p:spPr bwMode="auto">
            <a:xfrm>
              <a:off x="3635375" y="223838"/>
              <a:ext cx="1296988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0     ////     1</a:t>
              </a:r>
            </a:p>
          </p:txBody>
        </p:sp>
        <p:sp>
          <p:nvSpPr>
            <p:cNvPr id="379934" name="Line 30"/>
            <p:cNvSpPr>
              <a:spLocks noChangeShapeType="1"/>
            </p:cNvSpPr>
            <p:nvPr/>
          </p:nvSpPr>
          <p:spPr bwMode="auto">
            <a:xfrm>
              <a:off x="4067175" y="223838"/>
              <a:ext cx="0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35" name="Line 31"/>
            <p:cNvSpPr>
              <a:spLocks noChangeShapeType="1"/>
            </p:cNvSpPr>
            <p:nvPr/>
          </p:nvSpPr>
          <p:spPr bwMode="auto">
            <a:xfrm>
              <a:off x="4500563" y="223838"/>
              <a:ext cx="0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36" name="Rectangle 32"/>
            <p:cNvSpPr>
              <a:spLocks noChangeArrowheads="1"/>
            </p:cNvSpPr>
            <p:nvPr/>
          </p:nvSpPr>
          <p:spPr bwMode="auto">
            <a:xfrm>
              <a:off x="3635375" y="655638"/>
              <a:ext cx="1296988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37" name="Line 33"/>
            <p:cNvSpPr>
              <a:spLocks noChangeShapeType="1"/>
            </p:cNvSpPr>
            <p:nvPr/>
          </p:nvSpPr>
          <p:spPr bwMode="auto">
            <a:xfrm>
              <a:off x="4283075" y="655638"/>
              <a:ext cx="0" cy="36036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9938" name="Line 34"/>
          <p:cNvSpPr>
            <a:spLocks noChangeShapeType="1"/>
          </p:cNvSpPr>
          <p:nvPr/>
        </p:nvSpPr>
        <p:spPr bwMode="auto">
          <a:xfrm flipH="1">
            <a:off x="3962400" y="804863"/>
            <a:ext cx="0" cy="792162"/>
          </a:xfrm>
          <a:prstGeom prst="line">
            <a:avLst/>
          </a:pr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39" name="Freeform 35"/>
          <p:cNvSpPr>
            <a:spLocks/>
          </p:cNvSpPr>
          <p:nvPr/>
        </p:nvSpPr>
        <p:spPr bwMode="auto">
          <a:xfrm>
            <a:off x="4716463" y="800100"/>
            <a:ext cx="2535238" cy="382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0" y="272"/>
              </a:cxn>
              <a:cxn ang="0">
                <a:pos x="1315" y="1225"/>
              </a:cxn>
              <a:cxn ang="0">
                <a:pos x="1597" y="2408"/>
              </a:cxn>
            </a:cxnLst>
            <a:rect l="0" t="0" r="r" b="b"/>
            <a:pathLst>
              <a:path w="1597" h="2408">
                <a:moveTo>
                  <a:pt x="0" y="0"/>
                </a:moveTo>
                <a:cubicBezTo>
                  <a:pt x="230" y="34"/>
                  <a:pt x="461" y="68"/>
                  <a:pt x="680" y="272"/>
                </a:cubicBezTo>
                <a:cubicBezTo>
                  <a:pt x="899" y="476"/>
                  <a:pt x="1162" y="869"/>
                  <a:pt x="1315" y="1225"/>
                </a:cubicBezTo>
                <a:cubicBezTo>
                  <a:pt x="1468" y="1581"/>
                  <a:pt x="1538" y="2162"/>
                  <a:pt x="1597" y="240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40" name="Freeform 36"/>
          <p:cNvSpPr>
            <a:spLocks/>
          </p:cNvSpPr>
          <p:nvPr/>
        </p:nvSpPr>
        <p:spPr bwMode="auto">
          <a:xfrm>
            <a:off x="4991100" y="508000"/>
            <a:ext cx="2905125" cy="5441950"/>
          </a:xfrm>
          <a:custGeom>
            <a:avLst/>
            <a:gdLst/>
            <a:ahLst/>
            <a:cxnLst>
              <a:cxn ang="0">
                <a:pos x="1369" y="2996"/>
              </a:cxn>
              <a:cxn ang="0">
                <a:pos x="1460" y="3269"/>
              </a:cxn>
              <a:cxn ang="0">
                <a:pos x="1732" y="3269"/>
              </a:cxn>
              <a:cxn ang="0">
                <a:pos x="1686" y="2316"/>
              </a:cxn>
              <a:cxn ang="0">
                <a:pos x="870" y="411"/>
              </a:cxn>
              <a:cxn ang="0">
                <a:pos x="0" y="0"/>
              </a:cxn>
            </a:cxnLst>
            <a:rect l="0" t="0" r="r" b="b"/>
            <a:pathLst>
              <a:path w="1830" h="3428">
                <a:moveTo>
                  <a:pt x="1369" y="2996"/>
                </a:moveTo>
                <a:cubicBezTo>
                  <a:pt x="1384" y="3109"/>
                  <a:pt x="1400" y="3223"/>
                  <a:pt x="1460" y="3269"/>
                </a:cubicBezTo>
                <a:cubicBezTo>
                  <a:pt x="1520" y="3315"/>
                  <a:pt x="1694" y="3428"/>
                  <a:pt x="1732" y="3269"/>
                </a:cubicBezTo>
                <a:cubicBezTo>
                  <a:pt x="1770" y="3110"/>
                  <a:pt x="1830" y="2792"/>
                  <a:pt x="1686" y="2316"/>
                </a:cubicBezTo>
                <a:cubicBezTo>
                  <a:pt x="1542" y="1840"/>
                  <a:pt x="1151" y="797"/>
                  <a:pt x="870" y="411"/>
                </a:cubicBezTo>
                <a:cubicBezTo>
                  <a:pt x="589" y="25"/>
                  <a:pt x="181" y="86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43" name="Freeform 39"/>
          <p:cNvSpPr>
            <a:spLocks/>
          </p:cNvSpPr>
          <p:nvPr/>
        </p:nvSpPr>
        <p:spPr bwMode="auto">
          <a:xfrm>
            <a:off x="3203575" y="2425700"/>
            <a:ext cx="949325" cy="1593850"/>
          </a:xfrm>
          <a:custGeom>
            <a:avLst/>
            <a:gdLst/>
            <a:ahLst/>
            <a:cxnLst>
              <a:cxn ang="0">
                <a:pos x="0" y="694"/>
              </a:cxn>
              <a:cxn ang="0">
                <a:pos x="91" y="983"/>
              </a:cxn>
              <a:cxn ang="0">
                <a:pos x="363" y="818"/>
              </a:cxn>
              <a:cxn ang="0">
                <a:pos x="454" y="611"/>
              </a:cxn>
              <a:cxn ang="0">
                <a:pos x="598" y="0"/>
              </a:cxn>
            </a:cxnLst>
            <a:rect l="0" t="0" r="r" b="b"/>
            <a:pathLst>
              <a:path w="598" h="1004">
                <a:moveTo>
                  <a:pt x="0" y="694"/>
                </a:moveTo>
                <a:cubicBezTo>
                  <a:pt x="15" y="828"/>
                  <a:pt x="31" y="962"/>
                  <a:pt x="91" y="983"/>
                </a:cubicBezTo>
                <a:cubicBezTo>
                  <a:pt x="151" y="1004"/>
                  <a:pt x="303" y="880"/>
                  <a:pt x="363" y="818"/>
                </a:cubicBezTo>
                <a:cubicBezTo>
                  <a:pt x="423" y="756"/>
                  <a:pt x="415" y="747"/>
                  <a:pt x="454" y="611"/>
                </a:cubicBezTo>
                <a:cubicBezTo>
                  <a:pt x="493" y="475"/>
                  <a:pt x="568" y="127"/>
                  <a:pt x="598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58" name="Freeform 54"/>
          <p:cNvSpPr>
            <a:spLocks/>
          </p:cNvSpPr>
          <p:nvPr/>
        </p:nvSpPr>
        <p:spPr bwMode="auto">
          <a:xfrm>
            <a:off x="2959100" y="3632200"/>
            <a:ext cx="881063" cy="2905125"/>
          </a:xfrm>
          <a:custGeom>
            <a:avLst/>
            <a:gdLst/>
            <a:ahLst/>
            <a:cxnLst>
              <a:cxn ang="0">
                <a:pos x="154" y="1618"/>
              </a:cxn>
              <a:cxn ang="0">
                <a:pos x="245" y="1800"/>
              </a:cxn>
              <a:cxn ang="0">
                <a:pos x="472" y="1800"/>
              </a:cxn>
              <a:cxn ang="0">
                <a:pos x="517" y="1663"/>
              </a:cxn>
              <a:cxn ang="0">
                <a:pos x="517" y="1391"/>
              </a:cxn>
              <a:cxn ang="0">
                <a:pos x="290" y="847"/>
              </a:cxn>
              <a:cxn ang="0">
                <a:pos x="63" y="303"/>
              </a:cxn>
              <a:cxn ang="0">
                <a:pos x="0" y="0"/>
              </a:cxn>
            </a:cxnLst>
            <a:rect l="0" t="0" r="r" b="b"/>
            <a:pathLst>
              <a:path w="555" h="1830">
                <a:moveTo>
                  <a:pt x="154" y="1618"/>
                </a:moveTo>
                <a:cubicBezTo>
                  <a:pt x="173" y="1694"/>
                  <a:pt x="192" y="1770"/>
                  <a:pt x="245" y="1800"/>
                </a:cubicBezTo>
                <a:cubicBezTo>
                  <a:pt x="298" y="1830"/>
                  <a:pt x="427" y="1823"/>
                  <a:pt x="472" y="1800"/>
                </a:cubicBezTo>
                <a:cubicBezTo>
                  <a:pt x="517" y="1777"/>
                  <a:pt x="510" y="1731"/>
                  <a:pt x="517" y="1663"/>
                </a:cubicBezTo>
                <a:cubicBezTo>
                  <a:pt x="524" y="1595"/>
                  <a:pt x="555" y="1527"/>
                  <a:pt x="517" y="1391"/>
                </a:cubicBezTo>
                <a:cubicBezTo>
                  <a:pt x="479" y="1255"/>
                  <a:pt x="366" y="1028"/>
                  <a:pt x="290" y="847"/>
                </a:cubicBezTo>
                <a:cubicBezTo>
                  <a:pt x="214" y="666"/>
                  <a:pt x="111" y="444"/>
                  <a:pt x="63" y="303"/>
                </a:cubicBezTo>
                <a:cubicBezTo>
                  <a:pt x="15" y="162"/>
                  <a:pt x="13" y="63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60" name="Freeform 56"/>
          <p:cNvSpPr>
            <a:spLocks/>
          </p:cNvSpPr>
          <p:nvPr/>
        </p:nvSpPr>
        <p:spPr bwMode="auto">
          <a:xfrm>
            <a:off x="822325" y="787400"/>
            <a:ext cx="2784475" cy="4981575"/>
          </a:xfrm>
          <a:custGeom>
            <a:avLst/>
            <a:gdLst/>
            <a:ahLst/>
            <a:cxnLst>
              <a:cxn ang="0">
                <a:pos x="412" y="2730"/>
              </a:cxn>
              <a:cxn ang="0">
                <a:pos x="321" y="3093"/>
              </a:cxn>
              <a:cxn ang="0">
                <a:pos x="49" y="3002"/>
              </a:cxn>
              <a:cxn ang="0">
                <a:pos x="26" y="2720"/>
              </a:cxn>
              <a:cxn ang="0">
                <a:pos x="49" y="2412"/>
              </a:cxn>
              <a:cxn ang="0">
                <a:pos x="185" y="1868"/>
              </a:cxn>
              <a:cxn ang="0">
                <a:pos x="457" y="1505"/>
              </a:cxn>
              <a:cxn ang="0">
                <a:pos x="1001" y="870"/>
              </a:cxn>
              <a:cxn ang="0">
                <a:pos x="1591" y="144"/>
              </a:cxn>
              <a:cxn ang="0">
                <a:pos x="1754" y="8"/>
              </a:cxn>
            </a:cxnLst>
            <a:rect l="0" t="0" r="r" b="b"/>
            <a:pathLst>
              <a:path w="1754" h="3138">
                <a:moveTo>
                  <a:pt x="412" y="2730"/>
                </a:moveTo>
                <a:cubicBezTo>
                  <a:pt x="396" y="2889"/>
                  <a:pt x="381" y="3048"/>
                  <a:pt x="321" y="3093"/>
                </a:cubicBezTo>
                <a:cubicBezTo>
                  <a:pt x="261" y="3138"/>
                  <a:pt x="98" y="3064"/>
                  <a:pt x="49" y="3002"/>
                </a:cubicBezTo>
                <a:cubicBezTo>
                  <a:pt x="0" y="2940"/>
                  <a:pt x="26" y="2818"/>
                  <a:pt x="26" y="2720"/>
                </a:cubicBezTo>
                <a:cubicBezTo>
                  <a:pt x="26" y="2622"/>
                  <a:pt x="23" y="2554"/>
                  <a:pt x="49" y="2412"/>
                </a:cubicBezTo>
                <a:cubicBezTo>
                  <a:pt x="75" y="2270"/>
                  <a:pt x="117" y="2019"/>
                  <a:pt x="185" y="1868"/>
                </a:cubicBezTo>
                <a:cubicBezTo>
                  <a:pt x="253" y="1717"/>
                  <a:pt x="321" y="1671"/>
                  <a:pt x="457" y="1505"/>
                </a:cubicBezTo>
                <a:cubicBezTo>
                  <a:pt x="593" y="1339"/>
                  <a:pt x="812" y="1097"/>
                  <a:pt x="1001" y="870"/>
                </a:cubicBezTo>
                <a:cubicBezTo>
                  <a:pt x="1190" y="643"/>
                  <a:pt x="1466" y="288"/>
                  <a:pt x="1591" y="144"/>
                </a:cubicBezTo>
                <a:cubicBezTo>
                  <a:pt x="1716" y="0"/>
                  <a:pt x="1720" y="36"/>
                  <a:pt x="1754" y="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lg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61" name="Freeform 57"/>
          <p:cNvSpPr>
            <a:spLocks/>
          </p:cNvSpPr>
          <p:nvPr/>
        </p:nvSpPr>
        <p:spPr bwMode="auto">
          <a:xfrm>
            <a:off x="3876675" y="2451100"/>
            <a:ext cx="708025" cy="3233737"/>
          </a:xfrm>
          <a:custGeom>
            <a:avLst/>
            <a:gdLst/>
            <a:ahLst/>
            <a:cxnLst>
              <a:cxn ang="0">
                <a:pos x="446" y="1761"/>
              </a:cxn>
              <a:cxn ang="0">
                <a:pos x="302" y="1999"/>
              </a:cxn>
              <a:cxn ang="0">
                <a:pos x="75" y="1954"/>
              </a:cxn>
              <a:cxn ang="0">
                <a:pos x="30" y="1500"/>
              </a:cxn>
              <a:cxn ang="0">
                <a:pos x="257" y="775"/>
              </a:cxn>
              <a:cxn ang="0">
                <a:pos x="342" y="0"/>
              </a:cxn>
            </a:cxnLst>
            <a:rect l="0" t="0" r="r" b="b"/>
            <a:pathLst>
              <a:path w="446" h="2037">
                <a:moveTo>
                  <a:pt x="446" y="1761"/>
                </a:moveTo>
                <a:cubicBezTo>
                  <a:pt x="423" y="1801"/>
                  <a:pt x="364" y="1967"/>
                  <a:pt x="302" y="1999"/>
                </a:cubicBezTo>
                <a:cubicBezTo>
                  <a:pt x="240" y="2031"/>
                  <a:pt x="120" y="2037"/>
                  <a:pt x="75" y="1954"/>
                </a:cubicBezTo>
                <a:cubicBezTo>
                  <a:pt x="30" y="1871"/>
                  <a:pt x="0" y="1696"/>
                  <a:pt x="30" y="1500"/>
                </a:cubicBezTo>
                <a:cubicBezTo>
                  <a:pt x="60" y="1304"/>
                  <a:pt x="205" y="1025"/>
                  <a:pt x="257" y="775"/>
                </a:cubicBezTo>
                <a:cubicBezTo>
                  <a:pt x="309" y="525"/>
                  <a:pt x="324" y="162"/>
                  <a:pt x="342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63" name="Text Box 59"/>
          <p:cNvSpPr txBox="1">
            <a:spLocks noChangeArrowheads="1"/>
          </p:cNvSpPr>
          <p:nvPr/>
        </p:nvSpPr>
        <p:spPr bwMode="auto">
          <a:xfrm>
            <a:off x="285720" y="357166"/>
            <a:ext cx="250033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中序线索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二叉树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在线索二叉树中再增加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一个头结点 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3" name="灯片编号占位符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EDFD-1C6D-4B0B-9860-EFBC3E98102D}" type="slidenum">
              <a:rPr lang="en-US" altLang="zh-CN" smtClean="0"/>
              <a:pPr/>
              <a:t>5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785786" y="1285860"/>
            <a:ext cx="49292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建立某种次序的线索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二叉树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过程：</a:t>
            </a:r>
            <a:endParaRPr kumimoji="1" lang="zh-CN" altLang="en-US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4931" name="Text Box 3" descr="蓝色面巾纸"/>
          <p:cNvSpPr txBox="1">
            <a:spLocks noChangeArrowheads="1"/>
          </p:cNvSpPr>
          <p:nvPr/>
        </p:nvSpPr>
        <p:spPr bwMode="auto">
          <a:xfrm>
            <a:off x="357158" y="428604"/>
            <a:ext cx="3748084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7.7.2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线索化二叉树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4572008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以</a:t>
            </a:r>
            <a:r>
              <a:rPr kumimoji="1"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中序线索二叉树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为例，讨论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建立线索二叉树的算法。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786" y="1857364"/>
            <a:ext cx="7715304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以该遍历方法遍历一棵二叉树。</a:t>
            </a:r>
            <a:endParaRPr kumimoji="1" lang="en-US" altLang="zh-CN" sz="220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在遍历的过程中，检查当前访问结点的左、右指针域是否为空：</a:t>
            </a:r>
            <a:endParaRPr kumimoji="1" lang="en-US" altLang="zh-CN" sz="2200">
              <a:ea typeface="楷体" pitchFamily="49" charset="-122"/>
              <a:cs typeface="Times New Roman" pitchFamily="18" charset="0"/>
            </a:endParaRPr>
          </a:p>
          <a:p>
            <a:pPr marL="914400" lvl="1" indent="-457200" algn="l">
              <a:lnSpc>
                <a:spcPts val="3200"/>
              </a:lnSpc>
              <a:buBlip>
                <a:blip r:embed="rId4"/>
              </a:buBlip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如果左指针域为空，将它改为指向前驱结点的线索；</a:t>
            </a:r>
            <a:endParaRPr kumimoji="1" lang="en-US" altLang="zh-CN" sz="2200">
              <a:ea typeface="楷体" pitchFamily="49" charset="-122"/>
              <a:cs typeface="Times New Roman" pitchFamily="18" charset="0"/>
            </a:endParaRPr>
          </a:p>
          <a:p>
            <a:pPr marL="914400" lvl="1" indent="-457200" algn="l">
              <a:lnSpc>
                <a:spcPts val="3200"/>
              </a:lnSpc>
              <a:buBlip>
                <a:blip r:embed="rId4"/>
              </a:buBlip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如果右指针域为空，将它改为指向后继结点的线索。</a:t>
            </a:r>
            <a:endParaRPr lang="zh-CN" altLang="en-US" sz="220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6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755650" y="1777996"/>
            <a:ext cx="7848600" cy="219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kumimoji="1"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CreatThread(b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：对以二叉链存储的二叉树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进行中序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线索化，并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返回线索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化后头结点的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指针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root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342900" indent="-342900" algn="just">
              <a:lnSpc>
                <a:spcPct val="13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Thread(p)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算法：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对以*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为根结点的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二叉树子树的中序线索化。     </a:t>
            </a:r>
            <a:endParaRPr kumimoji="1" lang="zh-CN" altLang="en-US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714348" y="857232"/>
            <a:ext cx="4243391" cy="572464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建立中序线索二叉树的算法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7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36" name="Text Box 36"/>
          <p:cNvSpPr txBox="1">
            <a:spLocks noChangeArrowheads="1"/>
          </p:cNvSpPr>
          <p:nvPr/>
        </p:nvSpPr>
        <p:spPr bwMode="auto">
          <a:xfrm>
            <a:off x="785786" y="928670"/>
            <a:ext cx="7570788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总是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指向当前线索化的结点。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pre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作为全局变量，指向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刚刚访问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过的结点。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pre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是*</a:t>
            </a:r>
            <a:r>
              <a:rPr kumimoji="1" lang="en-US" altLang="zh-CN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的中序前驱结点，*</a:t>
            </a:r>
            <a:r>
              <a:rPr kumimoji="1" lang="en-US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是*</a:t>
            </a:r>
            <a:r>
              <a:rPr kumimoji="1" lang="en-US" altLang="zh-CN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pre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的中序后继结点。</a:t>
            </a:r>
            <a:r>
              <a:rPr kumimoji="1" lang="zh-CN" altLang="en-US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endParaRPr kumimoji="1" lang="zh-CN" altLang="en-US" sz="2000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910" y="285728"/>
            <a:ext cx="364333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latin typeface="楷体" pitchFamily="49" charset="-122"/>
                <a:ea typeface="楷体" pitchFamily="49" charset="-122"/>
              </a:rPr>
              <a:t>在中序遍历中</a:t>
            </a:r>
            <a:r>
              <a:rPr kumimoji="1" lang="en-US" altLang="zh-CN" dirty="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sp>
        <p:nvSpPr>
          <p:cNvPr id="384021" name="Text Box 21"/>
          <p:cNvSpPr txBox="1">
            <a:spLocks noChangeArrowheads="1"/>
          </p:cNvSpPr>
          <p:nvPr/>
        </p:nvSpPr>
        <p:spPr bwMode="auto">
          <a:xfrm>
            <a:off x="1335084" y="3286124"/>
            <a:ext cx="27368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中序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序列的前驱结点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709722" y="4349750"/>
            <a:ext cx="1716097" cy="431800"/>
            <a:chOff x="1709722" y="4349750"/>
            <a:chExt cx="1716097" cy="431800"/>
          </a:xfrm>
        </p:grpSpPr>
        <p:sp>
          <p:nvSpPr>
            <p:cNvPr id="384020" name="Rectangle 20"/>
            <p:cNvSpPr>
              <a:spLocks noChangeArrowheads="1"/>
            </p:cNvSpPr>
            <p:nvPr/>
          </p:nvSpPr>
          <p:spPr bwMode="auto">
            <a:xfrm>
              <a:off x="1709722" y="4349750"/>
              <a:ext cx="576262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2" name="Rectangle 22"/>
            <p:cNvSpPr>
              <a:spLocks noChangeArrowheads="1"/>
            </p:cNvSpPr>
            <p:nvPr/>
          </p:nvSpPr>
          <p:spPr bwMode="auto">
            <a:xfrm>
              <a:off x="2273294" y="4349750"/>
              <a:ext cx="576262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3" name="Rectangle 23"/>
            <p:cNvSpPr>
              <a:spLocks noChangeArrowheads="1"/>
            </p:cNvSpPr>
            <p:nvPr/>
          </p:nvSpPr>
          <p:spPr bwMode="auto">
            <a:xfrm>
              <a:off x="2849556" y="4349750"/>
              <a:ext cx="576263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14414" y="3740150"/>
            <a:ext cx="819150" cy="609600"/>
            <a:chOff x="1214414" y="3740150"/>
            <a:chExt cx="819150" cy="609600"/>
          </a:xfrm>
        </p:grpSpPr>
        <p:sp>
          <p:nvSpPr>
            <p:cNvPr id="384024" name="Arc 24"/>
            <p:cNvSpPr>
              <a:spLocks/>
            </p:cNvSpPr>
            <p:nvPr/>
          </p:nvSpPr>
          <p:spPr bwMode="auto">
            <a:xfrm>
              <a:off x="1816076" y="3917950"/>
              <a:ext cx="217488" cy="431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5" name="Text Box 25"/>
            <p:cNvSpPr txBox="1">
              <a:spLocks noChangeArrowheads="1"/>
            </p:cNvSpPr>
            <p:nvPr/>
          </p:nvSpPr>
          <p:spPr bwMode="auto">
            <a:xfrm>
              <a:off x="1214414" y="3740150"/>
              <a:ext cx="649287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pre</a:t>
              </a:r>
            </a:p>
          </p:txBody>
        </p:sp>
      </p:grpSp>
      <p:sp>
        <p:nvSpPr>
          <p:cNvPr id="384027" name="Text Box 27"/>
          <p:cNvSpPr txBox="1">
            <a:spLocks noChangeArrowheads="1"/>
          </p:cNvSpPr>
          <p:nvPr/>
        </p:nvSpPr>
        <p:spPr bwMode="auto">
          <a:xfrm>
            <a:off x="4905399" y="3286124"/>
            <a:ext cx="273843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中序序列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的后继结点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584819" y="4349750"/>
            <a:ext cx="1657350" cy="431800"/>
            <a:chOff x="5584819" y="4349750"/>
            <a:chExt cx="1657350" cy="431800"/>
          </a:xfrm>
        </p:grpSpPr>
        <p:sp>
          <p:nvSpPr>
            <p:cNvPr id="384026" name="Rectangle 26"/>
            <p:cNvSpPr>
              <a:spLocks noChangeArrowheads="1"/>
            </p:cNvSpPr>
            <p:nvPr/>
          </p:nvSpPr>
          <p:spPr bwMode="auto">
            <a:xfrm>
              <a:off x="5584819" y="4349750"/>
              <a:ext cx="576262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8" name="Rectangle 28"/>
            <p:cNvSpPr>
              <a:spLocks noChangeArrowheads="1"/>
            </p:cNvSpPr>
            <p:nvPr/>
          </p:nvSpPr>
          <p:spPr bwMode="auto">
            <a:xfrm>
              <a:off x="6089644" y="4349750"/>
              <a:ext cx="576262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9" name="Rectangle 29"/>
            <p:cNvSpPr>
              <a:spLocks noChangeArrowheads="1"/>
            </p:cNvSpPr>
            <p:nvPr/>
          </p:nvSpPr>
          <p:spPr bwMode="auto">
            <a:xfrm>
              <a:off x="6665906" y="4349750"/>
              <a:ext cx="576263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357818" y="3740150"/>
            <a:ext cx="650875" cy="609600"/>
            <a:chOff x="5357818" y="3740150"/>
            <a:chExt cx="650875" cy="609600"/>
          </a:xfrm>
        </p:grpSpPr>
        <p:sp>
          <p:nvSpPr>
            <p:cNvPr id="384030" name="Arc 30"/>
            <p:cNvSpPr>
              <a:spLocks/>
            </p:cNvSpPr>
            <p:nvPr/>
          </p:nvSpPr>
          <p:spPr bwMode="auto">
            <a:xfrm>
              <a:off x="5791205" y="3917950"/>
              <a:ext cx="217488" cy="431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31" name="Text Box 31"/>
            <p:cNvSpPr txBox="1">
              <a:spLocks noChangeArrowheads="1"/>
            </p:cNvSpPr>
            <p:nvPr/>
          </p:nvSpPr>
          <p:spPr bwMode="auto">
            <a:xfrm>
              <a:off x="5357818" y="3740150"/>
              <a:ext cx="649287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p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273293" y="4781550"/>
            <a:ext cx="2084393" cy="1047353"/>
            <a:chOff x="1701789" y="4781550"/>
            <a:chExt cx="2084393" cy="1047353"/>
          </a:xfrm>
        </p:grpSpPr>
        <p:sp>
          <p:nvSpPr>
            <p:cNvPr id="384032" name="Line 32"/>
            <p:cNvSpPr>
              <a:spLocks noChangeShapeType="1"/>
            </p:cNvSpPr>
            <p:nvPr/>
          </p:nvSpPr>
          <p:spPr bwMode="auto">
            <a:xfrm flipV="1">
              <a:off x="2493952" y="4781550"/>
              <a:ext cx="0" cy="360363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33" name="Text Box 33"/>
            <p:cNvSpPr txBox="1">
              <a:spLocks noChangeArrowheads="1"/>
            </p:cNvSpPr>
            <p:nvPr/>
          </p:nvSpPr>
          <p:spPr bwMode="auto">
            <a:xfrm>
              <a:off x="1701789" y="5213350"/>
              <a:ext cx="2084393" cy="61555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若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rchild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为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NULL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，改为后继线索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929190" y="4799013"/>
            <a:ext cx="1990749" cy="996553"/>
            <a:chOff x="5357818" y="4799013"/>
            <a:chExt cx="1990749" cy="996553"/>
          </a:xfrm>
        </p:grpSpPr>
        <p:sp>
          <p:nvSpPr>
            <p:cNvPr id="384034" name="Line 34"/>
            <p:cNvSpPr>
              <a:spLocks noChangeShapeType="1"/>
            </p:cNvSpPr>
            <p:nvPr/>
          </p:nvSpPr>
          <p:spPr bwMode="auto">
            <a:xfrm flipV="1">
              <a:off x="6373810" y="4799013"/>
              <a:ext cx="0" cy="360362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35" name="Text Box 35"/>
            <p:cNvSpPr txBox="1">
              <a:spLocks noChangeArrowheads="1"/>
            </p:cNvSpPr>
            <p:nvPr/>
          </p:nvSpPr>
          <p:spPr bwMode="auto">
            <a:xfrm>
              <a:off x="5357818" y="5180013"/>
              <a:ext cx="1990749" cy="61555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若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lchild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为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NULL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，改为前驱线索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>
            <a:off x="3158067" y="4572000"/>
            <a:ext cx="2506133" cy="586317"/>
          </a:xfrm>
          <a:custGeom>
            <a:avLst/>
            <a:gdLst>
              <a:gd name="connsiteX0" fmla="*/ 16933 w 2506133"/>
              <a:gd name="connsiteY0" fmla="*/ 0 h 586317"/>
              <a:gd name="connsiteX1" fmla="*/ 194733 w 2506133"/>
              <a:gd name="connsiteY1" fmla="*/ 215900 h 586317"/>
              <a:gd name="connsiteX2" fmla="*/ 1185333 w 2506133"/>
              <a:gd name="connsiteY2" fmla="*/ 584200 h 586317"/>
              <a:gd name="connsiteX3" fmla="*/ 2506133 w 2506133"/>
              <a:gd name="connsiteY3" fmla="*/ 228600 h 586317"/>
              <a:gd name="connsiteX0" fmla="*/ 16933 w 2506133"/>
              <a:gd name="connsiteY0" fmla="*/ 0 h 586317"/>
              <a:gd name="connsiteX1" fmla="*/ 194733 w 2506133"/>
              <a:gd name="connsiteY1" fmla="*/ 215900 h 586317"/>
              <a:gd name="connsiteX2" fmla="*/ 1185333 w 2506133"/>
              <a:gd name="connsiteY2" fmla="*/ 584200 h 586317"/>
              <a:gd name="connsiteX3" fmla="*/ 2506133 w 2506133"/>
              <a:gd name="connsiteY3" fmla="*/ 228600 h 58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6133" h="586317">
                <a:moveTo>
                  <a:pt x="16933" y="0"/>
                </a:moveTo>
                <a:cubicBezTo>
                  <a:pt x="8466" y="59266"/>
                  <a:pt x="0" y="118533"/>
                  <a:pt x="194733" y="215900"/>
                </a:cubicBezTo>
                <a:cubicBezTo>
                  <a:pt x="389466" y="313267"/>
                  <a:pt x="800100" y="582083"/>
                  <a:pt x="1185333" y="584200"/>
                </a:cubicBezTo>
                <a:cubicBezTo>
                  <a:pt x="1570566" y="586317"/>
                  <a:pt x="2038349" y="407458"/>
                  <a:pt x="2506133" y="228600"/>
                </a:cubicBezTo>
              </a:path>
            </a:pathLst>
          </a:cu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3276600" y="3997300"/>
            <a:ext cx="2565400" cy="587400"/>
          </a:xfrm>
          <a:custGeom>
            <a:avLst/>
            <a:gdLst>
              <a:gd name="connsiteX0" fmla="*/ 2565400 w 2565400"/>
              <a:gd name="connsiteY0" fmla="*/ 508000 h 508000"/>
              <a:gd name="connsiteX1" fmla="*/ 2273300 w 2565400"/>
              <a:gd name="connsiteY1" fmla="*/ 254000 h 508000"/>
              <a:gd name="connsiteX2" fmla="*/ 1524000 w 2565400"/>
              <a:gd name="connsiteY2" fmla="*/ 101600 h 508000"/>
              <a:gd name="connsiteX3" fmla="*/ 393700 w 2565400"/>
              <a:gd name="connsiteY3" fmla="*/ 25400 h 508000"/>
              <a:gd name="connsiteX4" fmla="*/ 0 w 2565400"/>
              <a:gd name="connsiteY4" fmla="*/ 254000 h 508000"/>
              <a:gd name="connsiteX0" fmla="*/ 2565400 w 2565400"/>
              <a:gd name="connsiteY0" fmla="*/ 508000 h 508000"/>
              <a:gd name="connsiteX1" fmla="*/ 2273300 w 2565400"/>
              <a:gd name="connsiteY1" fmla="*/ 254000 h 508000"/>
              <a:gd name="connsiteX2" fmla="*/ 1524000 w 2565400"/>
              <a:gd name="connsiteY2" fmla="*/ 101600 h 508000"/>
              <a:gd name="connsiteX3" fmla="*/ 393700 w 2565400"/>
              <a:gd name="connsiteY3" fmla="*/ 25400 h 508000"/>
              <a:gd name="connsiteX4" fmla="*/ 0 w 2565400"/>
              <a:gd name="connsiteY4" fmla="*/ 254000 h 508000"/>
              <a:gd name="connsiteX0" fmla="*/ 2565400 w 2565400"/>
              <a:gd name="connsiteY0" fmla="*/ 587400 h 587400"/>
              <a:gd name="connsiteX1" fmla="*/ 2273300 w 2565400"/>
              <a:gd name="connsiteY1" fmla="*/ 333400 h 587400"/>
              <a:gd name="connsiteX2" fmla="*/ 1524000 w 2565400"/>
              <a:gd name="connsiteY2" fmla="*/ 38100 h 587400"/>
              <a:gd name="connsiteX3" fmla="*/ 393700 w 2565400"/>
              <a:gd name="connsiteY3" fmla="*/ 104800 h 587400"/>
              <a:gd name="connsiteX4" fmla="*/ 0 w 2565400"/>
              <a:gd name="connsiteY4" fmla="*/ 333400 h 5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5400" h="587400">
                <a:moveTo>
                  <a:pt x="2565400" y="587400"/>
                </a:moveTo>
                <a:cubicBezTo>
                  <a:pt x="2506133" y="494266"/>
                  <a:pt x="2446867" y="424950"/>
                  <a:pt x="2273300" y="333400"/>
                </a:cubicBezTo>
                <a:cubicBezTo>
                  <a:pt x="2099733" y="241850"/>
                  <a:pt x="1837267" y="76200"/>
                  <a:pt x="1524000" y="38100"/>
                </a:cubicBezTo>
                <a:cubicBezTo>
                  <a:pt x="1210733" y="0"/>
                  <a:pt x="647700" y="55583"/>
                  <a:pt x="393700" y="104800"/>
                </a:cubicBezTo>
                <a:cubicBezTo>
                  <a:pt x="139700" y="154017"/>
                  <a:pt x="69850" y="231800"/>
                  <a:pt x="0" y="333400"/>
                </a:cubicBezTo>
              </a:path>
            </a:pathLst>
          </a:cu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4143372" y="2714620"/>
            <a:ext cx="285752" cy="571504"/>
          </a:xfrm>
          <a:prstGeom prst="downArrow">
            <a:avLst/>
          </a:prstGeom>
          <a:ln>
            <a:tailEnd type="arrow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EDFD-1C6D-4B0B-9860-EFBC3E98102D}" type="slidenum">
              <a:rPr lang="en-US" altLang="zh-CN" smtClean="0"/>
              <a:pPr/>
              <a:t>8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21" grpId="0"/>
      <p:bldP spid="384027" grpId="0"/>
      <p:bldP spid="23" grpId="0" animBg="1"/>
      <p:bldP spid="24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049" name="Group 73"/>
          <p:cNvGrpSpPr>
            <a:grpSpLocks/>
          </p:cNvGrpSpPr>
          <p:nvPr/>
        </p:nvGrpSpPr>
        <p:grpSpPr bwMode="auto">
          <a:xfrm>
            <a:off x="3803618" y="1603375"/>
            <a:ext cx="1296987" cy="792163"/>
            <a:chOff x="2290" y="1010"/>
            <a:chExt cx="817" cy="499"/>
          </a:xfrm>
        </p:grpSpPr>
        <p:sp>
          <p:nvSpPr>
            <p:cNvPr id="254979" name="Rectangle 3"/>
            <p:cNvSpPr>
              <a:spLocks noChangeArrowheads="1"/>
            </p:cNvSpPr>
            <p:nvPr/>
          </p:nvSpPr>
          <p:spPr bwMode="auto">
            <a:xfrm>
              <a:off x="2290" y="1010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0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   0</a:t>
              </a:r>
            </a:p>
          </p:txBody>
        </p:sp>
        <p:sp>
          <p:nvSpPr>
            <p:cNvPr id="254980" name="Line 4"/>
            <p:cNvSpPr>
              <a:spLocks noChangeShapeType="1"/>
            </p:cNvSpPr>
            <p:nvPr/>
          </p:nvSpPr>
          <p:spPr bwMode="auto">
            <a:xfrm>
              <a:off x="2562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4981" name="Line 5"/>
            <p:cNvSpPr>
              <a:spLocks noChangeShapeType="1"/>
            </p:cNvSpPr>
            <p:nvPr/>
          </p:nvSpPr>
          <p:spPr bwMode="auto">
            <a:xfrm>
              <a:off x="2835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4982" name="Rectangle 6"/>
            <p:cNvSpPr>
              <a:spLocks noChangeArrowheads="1"/>
            </p:cNvSpPr>
            <p:nvPr/>
          </p:nvSpPr>
          <p:spPr bwMode="auto">
            <a:xfrm>
              <a:off x="2290" y="1282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983" name="Line 7"/>
            <p:cNvSpPr>
              <a:spLocks noChangeShapeType="1"/>
            </p:cNvSpPr>
            <p:nvPr/>
          </p:nvSpPr>
          <p:spPr bwMode="auto">
            <a:xfrm>
              <a:off x="2698" y="1282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5051" name="Group 75"/>
          <p:cNvGrpSpPr>
            <a:grpSpLocks/>
          </p:cNvGrpSpPr>
          <p:nvPr/>
        </p:nvGrpSpPr>
        <p:grpSpPr bwMode="auto">
          <a:xfrm>
            <a:off x="4410043" y="4627563"/>
            <a:ext cx="1296987" cy="792162"/>
            <a:chOff x="2672" y="2915"/>
            <a:chExt cx="817" cy="499"/>
          </a:xfrm>
        </p:grpSpPr>
        <p:sp>
          <p:nvSpPr>
            <p:cNvPr id="254984" name="Rectangle 8"/>
            <p:cNvSpPr>
              <a:spLocks noChangeArrowheads="1"/>
            </p:cNvSpPr>
            <p:nvPr/>
          </p:nvSpPr>
          <p:spPr bwMode="auto">
            <a:xfrm>
              <a:off x="2672" y="2915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E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   1</a:t>
              </a:r>
            </a:p>
          </p:txBody>
        </p:sp>
        <p:sp>
          <p:nvSpPr>
            <p:cNvPr id="254985" name="Line 9"/>
            <p:cNvSpPr>
              <a:spLocks noChangeShapeType="1"/>
            </p:cNvSpPr>
            <p:nvPr/>
          </p:nvSpPr>
          <p:spPr bwMode="auto">
            <a:xfrm>
              <a:off x="2944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4986" name="Line 10"/>
            <p:cNvSpPr>
              <a:spLocks noChangeShapeType="1"/>
            </p:cNvSpPr>
            <p:nvPr/>
          </p:nvSpPr>
          <p:spPr bwMode="auto">
            <a:xfrm>
              <a:off x="3217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4987" name="Rectangle 11"/>
            <p:cNvSpPr>
              <a:spLocks noChangeArrowheads="1"/>
            </p:cNvSpPr>
            <p:nvPr/>
          </p:nvSpPr>
          <p:spPr bwMode="auto">
            <a:xfrm>
              <a:off x="2672" y="318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988" name="Line 12"/>
            <p:cNvSpPr>
              <a:spLocks noChangeShapeType="1"/>
            </p:cNvSpPr>
            <p:nvPr/>
          </p:nvSpPr>
          <p:spPr bwMode="auto">
            <a:xfrm>
              <a:off x="3080" y="318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5052" name="Group 76"/>
          <p:cNvGrpSpPr>
            <a:grpSpLocks/>
          </p:cNvGrpSpPr>
          <p:nvPr/>
        </p:nvGrpSpPr>
        <p:grpSpPr bwMode="auto">
          <a:xfrm>
            <a:off x="5430805" y="2835275"/>
            <a:ext cx="1296988" cy="792163"/>
            <a:chOff x="3315" y="1786"/>
            <a:chExt cx="817" cy="499"/>
          </a:xfrm>
        </p:grpSpPr>
        <p:sp>
          <p:nvSpPr>
            <p:cNvPr id="254989" name="Rectangle 13"/>
            <p:cNvSpPr>
              <a:spLocks noChangeArrowheads="1"/>
            </p:cNvSpPr>
            <p:nvPr/>
          </p:nvSpPr>
          <p:spPr bwMode="auto">
            <a:xfrm>
              <a:off x="3315" y="1786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0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C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   0</a:t>
              </a:r>
            </a:p>
          </p:txBody>
        </p:sp>
        <p:sp>
          <p:nvSpPr>
            <p:cNvPr id="254990" name="Line 14"/>
            <p:cNvSpPr>
              <a:spLocks noChangeShapeType="1"/>
            </p:cNvSpPr>
            <p:nvPr/>
          </p:nvSpPr>
          <p:spPr bwMode="auto">
            <a:xfrm>
              <a:off x="3587" y="1786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4991" name="Line 15"/>
            <p:cNvSpPr>
              <a:spLocks noChangeShapeType="1"/>
            </p:cNvSpPr>
            <p:nvPr/>
          </p:nvSpPr>
          <p:spPr bwMode="auto">
            <a:xfrm>
              <a:off x="3860" y="1786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4992" name="Rectangle 16"/>
            <p:cNvSpPr>
              <a:spLocks noChangeArrowheads="1"/>
            </p:cNvSpPr>
            <p:nvPr/>
          </p:nvSpPr>
          <p:spPr bwMode="auto">
            <a:xfrm>
              <a:off x="3315" y="2058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993" name="Line 17"/>
            <p:cNvSpPr>
              <a:spLocks noChangeShapeType="1"/>
            </p:cNvSpPr>
            <p:nvPr/>
          </p:nvSpPr>
          <p:spPr bwMode="auto">
            <a:xfrm>
              <a:off x="3723" y="2058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5053" name="Group 77"/>
          <p:cNvGrpSpPr>
            <a:grpSpLocks/>
          </p:cNvGrpSpPr>
          <p:nvPr/>
        </p:nvGrpSpPr>
        <p:grpSpPr bwMode="auto">
          <a:xfrm>
            <a:off x="6396005" y="4627563"/>
            <a:ext cx="1296988" cy="792162"/>
            <a:chOff x="3923" y="2915"/>
            <a:chExt cx="817" cy="499"/>
          </a:xfrm>
        </p:grpSpPr>
        <p:sp>
          <p:nvSpPr>
            <p:cNvPr id="254994" name="Rectangle 18"/>
            <p:cNvSpPr>
              <a:spLocks noChangeArrowheads="1"/>
            </p:cNvSpPr>
            <p:nvPr/>
          </p:nvSpPr>
          <p:spPr bwMode="auto">
            <a:xfrm>
              <a:off x="3923" y="2915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   1</a:t>
              </a:r>
            </a:p>
          </p:txBody>
        </p:sp>
        <p:sp>
          <p:nvSpPr>
            <p:cNvPr id="254995" name="Line 19"/>
            <p:cNvSpPr>
              <a:spLocks noChangeShapeType="1"/>
            </p:cNvSpPr>
            <p:nvPr/>
          </p:nvSpPr>
          <p:spPr bwMode="auto">
            <a:xfrm>
              <a:off x="4195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4996" name="Line 20"/>
            <p:cNvSpPr>
              <a:spLocks noChangeShapeType="1"/>
            </p:cNvSpPr>
            <p:nvPr/>
          </p:nvSpPr>
          <p:spPr bwMode="auto">
            <a:xfrm>
              <a:off x="4468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4997" name="Rectangle 21"/>
            <p:cNvSpPr>
              <a:spLocks noChangeArrowheads="1"/>
            </p:cNvSpPr>
            <p:nvPr/>
          </p:nvSpPr>
          <p:spPr bwMode="auto">
            <a:xfrm>
              <a:off x="3923" y="318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998" name="Line 22"/>
            <p:cNvSpPr>
              <a:spLocks noChangeShapeType="1"/>
            </p:cNvSpPr>
            <p:nvPr/>
          </p:nvSpPr>
          <p:spPr bwMode="auto">
            <a:xfrm>
              <a:off x="4331" y="318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54999" name="Freeform 23"/>
          <p:cNvSpPr>
            <a:spLocks/>
          </p:cNvSpPr>
          <p:nvPr/>
        </p:nvSpPr>
        <p:spPr bwMode="auto">
          <a:xfrm>
            <a:off x="3444843" y="2179638"/>
            <a:ext cx="719137" cy="627062"/>
          </a:xfrm>
          <a:custGeom>
            <a:avLst/>
            <a:gdLst/>
            <a:ahLst/>
            <a:cxnLst>
              <a:cxn ang="0">
                <a:pos x="453" y="0"/>
              </a:cxn>
              <a:cxn ang="0">
                <a:pos x="0" y="395"/>
              </a:cxn>
            </a:cxnLst>
            <a:rect l="0" t="0" r="r" b="b"/>
            <a:pathLst>
              <a:path w="453" h="395">
                <a:moveTo>
                  <a:pt x="453" y="0"/>
                </a:moveTo>
                <a:lnTo>
                  <a:pt x="0" y="395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0" name="Freeform 24"/>
          <p:cNvSpPr>
            <a:spLocks/>
          </p:cNvSpPr>
          <p:nvPr/>
        </p:nvSpPr>
        <p:spPr bwMode="auto">
          <a:xfrm>
            <a:off x="4892643" y="2209800"/>
            <a:ext cx="838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384"/>
              </a:cxn>
            </a:cxnLst>
            <a:rect l="0" t="0" r="r" b="b"/>
            <a:pathLst>
              <a:path w="528" h="384">
                <a:moveTo>
                  <a:pt x="0" y="0"/>
                </a:moveTo>
                <a:lnTo>
                  <a:pt x="528" y="384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2" name="Freeform 26"/>
          <p:cNvSpPr>
            <a:spLocks/>
          </p:cNvSpPr>
          <p:nvPr/>
        </p:nvSpPr>
        <p:spPr bwMode="auto">
          <a:xfrm>
            <a:off x="5222843" y="3467100"/>
            <a:ext cx="533400" cy="1157288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729"/>
              </a:cxn>
            </a:cxnLst>
            <a:rect l="0" t="0" r="r" b="b"/>
            <a:pathLst>
              <a:path w="336" h="729">
                <a:moveTo>
                  <a:pt x="336" y="0"/>
                </a:moveTo>
                <a:lnTo>
                  <a:pt x="0" y="729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3" name="Freeform 27"/>
          <p:cNvSpPr>
            <a:spLocks/>
          </p:cNvSpPr>
          <p:nvPr/>
        </p:nvSpPr>
        <p:spPr bwMode="auto">
          <a:xfrm>
            <a:off x="6454743" y="3467100"/>
            <a:ext cx="588962" cy="1160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" y="731"/>
              </a:cxn>
            </a:cxnLst>
            <a:rect l="0" t="0" r="r" b="b"/>
            <a:pathLst>
              <a:path w="371" h="731">
                <a:moveTo>
                  <a:pt x="0" y="0"/>
                </a:moveTo>
                <a:lnTo>
                  <a:pt x="371" y="731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6" name="Freeform 30"/>
          <p:cNvSpPr>
            <a:spLocks/>
          </p:cNvSpPr>
          <p:nvPr/>
        </p:nvSpPr>
        <p:spPr bwMode="auto">
          <a:xfrm>
            <a:off x="5272055" y="3644900"/>
            <a:ext cx="725488" cy="2205038"/>
          </a:xfrm>
          <a:custGeom>
            <a:avLst/>
            <a:gdLst/>
            <a:ahLst/>
            <a:cxnLst>
              <a:cxn ang="0">
                <a:pos x="17" y="1049"/>
              </a:cxn>
              <a:cxn ang="0">
                <a:pos x="41" y="1345"/>
              </a:cxn>
              <a:cxn ang="0">
                <a:pos x="265" y="1313"/>
              </a:cxn>
              <a:cxn ang="0">
                <a:pos x="345" y="1073"/>
              </a:cxn>
              <a:cxn ang="0">
                <a:pos x="457" y="0"/>
              </a:cxn>
            </a:cxnLst>
            <a:rect l="0" t="0" r="r" b="b"/>
            <a:pathLst>
              <a:path w="457" h="1389">
                <a:moveTo>
                  <a:pt x="17" y="1049"/>
                </a:moveTo>
                <a:cubicBezTo>
                  <a:pt x="21" y="1098"/>
                  <a:pt x="0" y="1301"/>
                  <a:pt x="41" y="1345"/>
                </a:cubicBezTo>
                <a:cubicBezTo>
                  <a:pt x="82" y="1389"/>
                  <a:pt x="214" y="1358"/>
                  <a:pt x="265" y="1313"/>
                </a:cubicBezTo>
                <a:cubicBezTo>
                  <a:pt x="316" y="1268"/>
                  <a:pt x="313" y="1292"/>
                  <a:pt x="345" y="1073"/>
                </a:cubicBezTo>
                <a:cubicBezTo>
                  <a:pt x="377" y="854"/>
                  <a:pt x="434" y="224"/>
                  <a:pt x="457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7" name="Freeform 31"/>
          <p:cNvSpPr>
            <a:spLocks/>
          </p:cNvSpPr>
          <p:nvPr/>
        </p:nvSpPr>
        <p:spPr bwMode="auto">
          <a:xfrm>
            <a:off x="6151530" y="3497263"/>
            <a:ext cx="604838" cy="2368550"/>
          </a:xfrm>
          <a:custGeom>
            <a:avLst/>
            <a:gdLst/>
            <a:ahLst/>
            <a:cxnLst>
              <a:cxn ang="0">
                <a:pos x="381" y="1120"/>
              </a:cxn>
              <a:cxn ang="0">
                <a:pos x="290" y="1438"/>
              </a:cxn>
              <a:cxn ang="0">
                <a:pos x="127" y="1445"/>
              </a:cxn>
              <a:cxn ang="0">
                <a:pos x="18" y="1256"/>
              </a:cxn>
              <a:cxn ang="0">
                <a:pos x="18" y="894"/>
              </a:cxn>
              <a:cxn ang="0">
                <a:pos x="31" y="133"/>
              </a:cxn>
              <a:cxn ang="0">
                <a:pos x="39" y="93"/>
              </a:cxn>
            </a:cxnLst>
            <a:rect l="0" t="0" r="r" b="b"/>
            <a:pathLst>
              <a:path w="381" h="1492">
                <a:moveTo>
                  <a:pt x="381" y="1120"/>
                </a:moveTo>
                <a:cubicBezTo>
                  <a:pt x="354" y="1256"/>
                  <a:pt x="332" y="1384"/>
                  <a:pt x="290" y="1438"/>
                </a:cubicBezTo>
                <a:cubicBezTo>
                  <a:pt x="248" y="1492"/>
                  <a:pt x="172" y="1475"/>
                  <a:pt x="127" y="1445"/>
                </a:cubicBezTo>
                <a:cubicBezTo>
                  <a:pt x="82" y="1415"/>
                  <a:pt x="36" y="1348"/>
                  <a:pt x="18" y="1256"/>
                </a:cubicBezTo>
                <a:cubicBezTo>
                  <a:pt x="0" y="1164"/>
                  <a:pt x="16" y="1081"/>
                  <a:pt x="18" y="894"/>
                </a:cubicBezTo>
                <a:cubicBezTo>
                  <a:pt x="20" y="707"/>
                  <a:pt x="28" y="266"/>
                  <a:pt x="31" y="133"/>
                </a:cubicBezTo>
                <a:cubicBezTo>
                  <a:pt x="34" y="0"/>
                  <a:pt x="37" y="101"/>
                  <a:pt x="39" y="93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55045" name="Group 69"/>
          <p:cNvGrpSpPr>
            <a:grpSpLocks/>
          </p:cNvGrpSpPr>
          <p:nvPr/>
        </p:nvGrpSpPr>
        <p:grpSpPr bwMode="auto">
          <a:xfrm>
            <a:off x="3803618" y="223838"/>
            <a:ext cx="1296987" cy="1373187"/>
            <a:chOff x="2290" y="141"/>
            <a:chExt cx="817" cy="865"/>
          </a:xfrm>
        </p:grpSpPr>
        <p:sp>
          <p:nvSpPr>
            <p:cNvPr id="255009" name="Rectangle 33"/>
            <p:cNvSpPr>
              <a:spLocks noChangeArrowheads="1"/>
            </p:cNvSpPr>
            <p:nvPr/>
          </p:nvSpPr>
          <p:spPr bwMode="auto">
            <a:xfrm>
              <a:off x="2290" y="141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0     ////     1</a:t>
              </a:r>
            </a:p>
          </p:txBody>
        </p:sp>
        <p:sp>
          <p:nvSpPr>
            <p:cNvPr id="255010" name="Line 34"/>
            <p:cNvSpPr>
              <a:spLocks noChangeShapeType="1"/>
            </p:cNvSpPr>
            <p:nvPr/>
          </p:nvSpPr>
          <p:spPr bwMode="auto">
            <a:xfrm>
              <a:off x="2562" y="141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b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011" name="Line 35"/>
            <p:cNvSpPr>
              <a:spLocks noChangeShapeType="1"/>
            </p:cNvSpPr>
            <p:nvPr/>
          </p:nvSpPr>
          <p:spPr bwMode="auto">
            <a:xfrm>
              <a:off x="2835" y="141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b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012" name="Rectangle 36"/>
            <p:cNvSpPr>
              <a:spLocks noChangeArrowheads="1"/>
            </p:cNvSpPr>
            <p:nvPr/>
          </p:nvSpPr>
          <p:spPr bwMode="auto">
            <a:xfrm>
              <a:off x="2290" y="413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b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013" name="Line 37"/>
            <p:cNvSpPr>
              <a:spLocks noChangeShapeType="1"/>
            </p:cNvSpPr>
            <p:nvPr/>
          </p:nvSpPr>
          <p:spPr bwMode="auto">
            <a:xfrm>
              <a:off x="2698" y="413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b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014" name="Line 38"/>
            <p:cNvSpPr>
              <a:spLocks noChangeShapeType="1"/>
            </p:cNvSpPr>
            <p:nvPr/>
          </p:nvSpPr>
          <p:spPr bwMode="auto">
            <a:xfrm flipH="1">
              <a:off x="2496" y="507"/>
              <a:ext cx="0" cy="499"/>
            </a:xfrm>
            <a:prstGeom prst="line">
              <a:avLst/>
            </a:prstGeom>
            <a:noFill/>
            <a:ln w="3175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5054" name="Group 78"/>
          <p:cNvGrpSpPr>
            <a:grpSpLocks/>
          </p:cNvGrpSpPr>
          <p:nvPr/>
        </p:nvGrpSpPr>
        <p:grpSpPr bwMode="auto">
          <a:xfrm>
            <a:off x="4884705" y="508000"/>
            <a:ext cx="3179763" cy="5441950"/>
            <a:chOff x="2971" y="320"/>
            <a:chExt cx="2003" cy="3428"/>
          </a:xfrm>
        </p:grpSpPr>
        <p:sp>
          <p:nvSpPr>
            <p:cNvPr id="255015" name="Freeform 39"/>
            <p:cNvSpPr>
              <a:spLocks/>
            </p:cNvSpPr>
            <p:nvPr/>
          </p:nvSpPr>
          <p:spPr bwMode="auto">
            <a:xfrm>
              <a:off x="2971" y="504"/>
              <a:ext cx="1597" cy="24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0" y="272"/>
                </a:cxn>
                <a:cxn ang="0">
                  <a:pos x="1315" y="1225"/>
                </a:cxn>
                <a:cxn ang="0">
                  <a:pos x="1597" y="2408"/>
                </a:cxn>
              </a:cxnLst>
              <a:rect l="0" t="0" r="r" b="b"/>
              <a:pathLst>
                <a:path w="1597" h="2408">
                  <a:moveTo>
                    <a:pt x="0" y="0"/>
                  </a:moveTo>
                  <a:cubicBezTo>
                    <a:pt x="230" y="34"/>
                    <a:pt x="461" y="68"/>
                    <a:pt x="680" y="272"/>
                  </a:cubicBezTo>
                  <a:cubicBezTo>
                    <a:pt x="899" y="476"/>
                    <a:pt x="1162" y="869"/>
                    <a:pt x="1315" y="1225"/>
                  </a:cubicBezTo>
                  <a:cubicBezTo>
                    <a:pt x="1468" y="1581"/>
                    <a:pt x="1538" y="2162"/>
                    <a:pt x="1597" y="2408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ysDot"/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17" name="Freeform 41"/>
            <p:cNvSpPr>
              <a:spLocks/>
            </p:cNvSpPr>
            <p:nvPr/>
          </p:nvSpPr>
          <p:spPr bwMode="auto">
            <a:xfrm>
              <a:off x="3144" y="320"/>
              <a:ext cx="1830" cy="3428"/>
            </a:xfrm>
            <a:custGeom>
              <a:avLst/>
              <a:gdLst/>
              <a:ahLst/>
              <a:cxnLst>
                <a:cxn ang="0">
                  <a:pos x="1369" y="2996"/>
                </a:cxn>
                <a:cxn ang="0">
                  <a:pos x="1460" y="3269"/>
                </a:cxn>
                <a:cxn ang="0">
                  <a:pos x="1732" y="3269"/>
                </a:cxn>
                <a:cxn ang="0">
                  <a:pos x="1686" y="2316"/>
                </a:cxn>
                <a:cxn ang="0">
                  <a:pos x="870" y="411"/>
                </a:cxn>
                <a:cxn ang="0">
                  <a:pos x="0" y="0"/>
                </a:cxn>
              </a:cxnLst>
              <a:rect l="0" t="0" r="r" b="b"/>
              <a:pathLst>
                <a:path w="1830" h="3428">
                  <a:moveTo>
                    <a:pt x="1369" y="2996"/>
                  </a:moveTo>
                  <a:cubicBezTo>
                    <a:pt x="1384" y="3109"/>
                    <a:pt x="1400" y="3223"/>
                    <a:pt x="1460" y="3269"/>
                  </a:cubicBezTo>
                  <a:cubicBezTo>
                    <a:pt x="1520" y="3315"/>
                    <a:pt x="1694" y="3428"/>
                    <a:pt x="1732" y="3269"/>
                  </a:cubicBezTo>
                  <a:cubicBezTo>
                    <a:pt x="1770" y="3110"/>
                    <a:pt x="1830" y="2792"/>
                    <a:pt x="1686" y="2316"/>
                  </a:cubicBezTo>
                  <a:cubicBezTo>
                    <a:pt x="1542" y="1840"/>
                    <a:pt x="1151" y="797"/>
                    <a:pt x="870" y="411"/>
                  </a:cubicBezTo>
                  <a:cubicBezTo>
                    <a:pt x="589" y="25"/>
                    <a:pt x="181" y="86"/>
                    <a:pt x="0" y="0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ysDot"/>
              <a:round/>
              <a:headEnd type="none" w="lg" len="sm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5048" name="Group 72"/>
          <p:cNvGrpSpPr>
            <a:grpSpLocks/>
          </p:cNvGrpSpPr>
          <p:nvPr/>
        </p:nvGrpSpPr>
        <p:grpSpPr bwMode="auto">
          <a:xfrm>
            <a:off x="2508218" y="2816225"/>
            <a:ext cx="1296987" cy="793750"/>
            <a:chOff x="1474" y="1774"/>
            <a:chExt cx="817" cy="500"/>
          </a:xfrm>
        </p:grpSpPr>
        <p:sp>
          <p:nvSpPr>
            <p:cNvPr id="255019" name="Rectangle 43"/>
            <p:cNvSpPr>
              <a:spLocks noChangeArrowheads="1"/>
            </p:cNvSpPr>
            <p:nvPr/>
          </p:nvSpPr>
          <p:spPr bwMode="auto">
            <a:xfrm>
              <a:off x="1474" y="204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255020" name="Line 44"/>
            <p:cNvSpPr>
              <a:spLocks noChangeShapeType="1"/>
            </p:cNvSpPr>
            <p:nvPr/>
          </p:nvSpPr>
          <p:spPr bwMode="auto">
            <a:xfrm>
              <a:off x="1882" y="204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23" name="Rectangle 47"/>
            <p:cNvSpPr>
              <a:spLocks noChangeArrowheads="1"/>
            </p:cNvSpPr>
            <p:nvPr/>
          </p:nvSpPr>
          <p:spPr bwMode="auto">
            <a:xfrm>
              <a:off x="1474" y="1774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0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B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   1</a:t>
              </a:r>
            </a:p>
          </p:txBody>
        </p:sp>
        <p:sp>
          <p:nvSpPr>
            <p:cNvPr id="255024" name="Line 48"/>
            <p:cNvSpPr>
              <a:spLocks noChangeShapeType="1"/>
            </p:cNvSpPr>
            <p:nvPr/>
          </p:nvSpPr>
          <p:spPr bwMode="auto">
            <a:xfrm>
              <a:off x="1746" y="1774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25" name="Line 49"/>
            <p:cNvSpPr>
              <a:spLocks noChangeShapeType="1"/>
            </p:cNvSpPr>
            <p:nvPr/>
          </p:nvSpPr>
          <p:spPr bwMode="auto">
            <a:xfrm>
              <a:off x="2018" y="1774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5047" name="Group 71"/>
          <p:cNvGrpSpPr>
            <a:grpSpLocks/>
          </p:cNvGrpSpPr>
          <p:nvPr/>
        </p:nvGrpSpPr>
        <p:grpSpPr bwMode="auto">
          <a:xfrm>
            <a:off x="1327118" y="4545013"/>
            <a:ext cx="1296987" cy="803275"/>
            <a:chOff x="730" y="2863"/>
            <a:chExt cx="817" cy="506"/>
          </a:xfrm>
        </p:grpSpPr>
        <p:sp>
          <p:nvSpPr>
            <p:cNvPr id="255026" name="Rectangle 50"/>
            <p:cNvSpPr>
              <a:spLocks noChangeArrowheads="1"/>
            </p:cNvSpPr>
            <p:nvPr/>
          </p:nvSpPr>
          <p:spPr bwMode="auto">
            <a:xfrm>
              <a:off x="730" y="3134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255027" name="Line 51"/>
            <p:cNvSpPr>
              <a:spLocks noChangeShapeType="1"/>
            </p:cNvSpPr>
            <p:nvPr/>
          </p:nvSpPr>
          <p:spPr bwMode="auto">
            <a:xfrm>
              <a:off x="1134" y="3142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28" name="Rectangle 52"/>
            <p:cNvSpPr>
              <a:spLocks noChangeArrowheads="1"/>
            </p:cNvSpPr>
            <p:nvPr/>
          </p:nvSpPr>
          <p:spPr bwMode="auto">
            <a:xfrm>
              <a:off x="730" y="2863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D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  1</a:t>
              </a:r>
            </a:p>
          </p:txBody>
        </p:sp>
        <p:sp>
          <p:nvSpPr>
            <p:cNvPr id="255029" name="Line 53"/>
            <p:cNvSpPr>
              <a:spLocks noChangeShapeType="1"/>
            </p:cNvSpPr>
            <p:nvPr/>
          </p:nvSpPr>
          <p:spPr bwMode="auto">
            <a:xfrm>
              <a:off x="1011" y="286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30" name="Line 54"/>
            <p:cNvSpPr>
              <a:spLocks noChangeShapeType="1"/>
            </p:cNvSpPr>
            <p:nvPr/>
          </p:nvSpPr>
          <p:spPr bwMode="auto">
            <a:xfrm>
              <a:off x="1284" y="286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5050" name="Group 74"/>
          <p:cNvGrpSpPr>
            <a:grpSpLocks/>
          </p:cNvGrpSpPr>
          <p:nvPr/>
        </p:nvGrpSpPr>
        <p:grpSpPr bwMode="auto">
          <a:xfrm>
            <a:off x="2508218" y="5624513"/>
            <a:ext cx="1296987" cy="792162"/>
            <a:chOff x="1474" y="3543"/>
            <a:chExt cx="817" cy="499"/>
          </a:xfrm>
        </p:grpSpPr>
        <p:sp>
          <p:nvSpPr>
            <p:cNvPr id="255031" name="Rectangle 55"/>
            <p:cNvSpPr>
              <a:spLocks noChangeArrowheads="1"/>
            </p:cNvSpPr>
            <p:nvPr/>
          </p:nvSpPr>
          <p:spPr bwMode="auto">
            <a:xfrm>
              <a:off x="1474" y="3543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     G     1</a:t>
              </a:r>
            </a:p>
          </p:txBody>
        </p:sp>
        <p:sp>
          <p:nvSpPr>
            <p:cNvPr id="255032" name="Line 56"/>
            <p:cNvSpPr>
              <a:spLocks noChangeShapeType="1"/>
            </p:cNvSpPr>
            <p:nvPr/>
          </p:nvSpPr>
          <p:spPr bwMode="auto">
            <a:xfrm>
              <a:off x="1746" y="354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33" name="Line 57"/>
            <p:cNvSpPr>
              <a:spLocks noChangeShapeType="1"/>
            </p:cNvSpPr>
            <p:nvPr/>
          </p:nvSpPr>
          <p:spPr bwMode="auto">
            <a:xfrm>
              <a:off x="2019" y="354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34" name="Rectangle 58"/>
            <p:cNvSpPr>
              <a:spLocks noChangeArrowheads="1"/>
            </p:cNvSpPr>
            <p:nvPr/>
          </p:nvSpPr>
          <p:spPr bwMode="auto">
            <a:xfrm>
              <a:off x="1474" y="3815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5035" name="Line 59"/>
            <p:cNvSpPr>
              <a:spLocks noChangeShapeType="1"/>
            </p:cNvSpPr>
            <p:nvPr/>
          </p:nvSpPr>
          <p:spPr bwMode="auto">
            <a:xfrm>
              <a:off x="1882" y="3815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55036" name="Freeform 60"/>
          <p:cNvSpPr>
            <a:spLocks/>
          </p:cNvSpPr>
          <p:nvPr/>
        </p:nvSpPr>
        <p:spPr bwMode="auto">
          <a:xfrm>
            <a:off x="2327243" y="5118100"/>
            <a:ext cx="468312" cy="506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319"/>
              </a:cxn>
            </a:cxnLst>
            <a:rect l="0" t="0" r="r" b="b"/>
            <a:pathLst>
              <a:path w="295" h="319">
                <a:moveTo>
                  <a:pt x="0" y="0"/>
                </a:moveTo>
                <a:lnTo>
                  <a:pt x="295" y="319"/>
                </a:lnTo>
              </a:path>
            </a:pathLst>
          </a:cu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37" name="Freeform 61"/>
          <p:cNvSpPr>
            <a:spLocks/>
          </p:cNvSpPr>
          <p:nvPr/>
        </p:nvSpPr>
        <p:spPr bwMode="auto">
          <a:xfrm>
            <a:off x="3127343" y="3632200"/>
            <a:ext cx="881062" cy="2905125"/>
          </a:xfrm>
          <a:custGeom>
            <a:avLst/>
            <a:gdLst/>
            <a:ahLst/>
            <a:cxnLst>
              <a:cxn ang="0">
                <a:pos x="154" y="1618"/>
              </a:cxn>
              <a:cxn ang="0">
                <a:pos x="245" y="1800"/>
              </a:cxn>
              <a:cxn ang="0">
                <a:pos x="472" y="1800"/>
              </a:cxn>
              <a:cxn ang="0">
                <a:pos x="517" y="1663"/>
              </a:cxn>
              <a:cxn ang="0">
                <a:pos x="517" y="1391"/>
              </a:cxn>
              <a:cxn ang="0">
                <a:pos x="290" y="847"/>
              </a:cxn>
              <a:cxn ang="0">
                <a:pos x="63" y="303"/>
              </a:cxn>
              <a:cxn ang="0">
                <a:pos x="0" y="0"/>
              </a:cxn>
            </a:cxnLst>
            <a:rect l="0" t="0" r="r" b="b"/>
            <a:pathLst>
              <a:path w="555" h="1830">
                <a:moveTo>
                  <a:pt x="154" y="1618"/>
                </a:moveTo>
                <a:cubicBezTo>
                  <a:pt x="173" y="1694"/>
                  <a:pt x="192" y="1770"/>
                  <a:pt x="245" y="1800"/>
                </a:cubicBezTo>
                <a:cubicBezTo>
                  <a:pt x="298" y="1830"/>
                  <a:pt x="427" y="1823"/>
                  <a:pt x="472" y="1800"/>
                </a:cubicBezTo>
                <a:cubicBezTo>
                  <a:pt x="517" y="1777"/>
                  <a:pt x="510" y="1731"/>
                  <a:pt x="517" y="1663"/>
                </a:cubicBezTo>
                <a:cubicBezTo>
                  <a:pt x="524" y="1595"/>
                  <a:pt x="555" y="1527"/>
                  <a:pt x="517" y="1391"/>
                </a:cubicBezTo>
                <a:cubicBezTo>
                  <a:pt x="479" y="1255"/>
                  <a:pt x="366" y="1028"/>
                  <a:pt x="290" y="847"/>
                </a:cubicBezTo>
                <a:cubicBezTo>
                  <a:pt x="214" y="666"/>
                  <a:pt x="111" y="444"/>
                  <a:pt x="63" y="303"/>
                </a:cubicBezTo>
                <a:cubicBezTo>
                  <a:pt x="15" y="162"/>
                  <a:pt x="13" y="63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39" name="Freeform 63"/>
          <p:cNvSpPr>
            <a:spLocks/>
          </p:cNvSpPr>
          <p:nvPr/>
        </p:nvSpPr>
        <p:spPr bwMode="auto">
          <a:xfrm>
            <a:off x="2111343" y="5372100"/>
            <a:ext cx="757237" cy="1225550"/>
          </a:xfrm>
          <a:custGeom>
            <a:avLst/>
            <a:gdLst/>
            <a:ahLst/>
            <a:cxnLst>
              <a:cxn ang="0">
                <a:pos x="477" y="567"/>
              </a:cxn>
              <a:cxn ang="0">
                <a:pos x="431" y="749"/>
              </a:cxn>
              <a:cxn ang="0">
                <a:pos x="205" y="704"/>
              </a:cxn>
              <a:cxn ang="0">
                <a:pos x="68" y="431"/>
              </a:cxn>
              <a:cxn ang="0">
                <a:pos x="0" y="0"/>
              </a:cxn>
            </a:cxnLst>
            <a:rect l="0" t="0" r="r" b="b"/>
            <a:pathLst>
              <a:path w="477" h="772">
                <a:moveTo>
                  <a:pt x="477" y="567"/>
                </a:moveTo>
                <a:cubicBezTo>
                  <a:pt x="476" y="646"/>
                  <a:pt x="476" y="726"/>
                  <a:pt x="431" y="749"/>
                </a:cubicBezTo>
                <a:cubicBezTo>
                  <a:pt x="386" y="772"/>
                  <a:pt x="265" y="757"/>
                  <a:pt x="205" y="704"/>
                </a:cubicBezTo>
                <a:cubicBezTo>
                  <a:pt x="145" y="651"/>
                  <a:pt x="102" y="548"/>
                  <a:pt x="68" y="431"/>
                </a:cubicBezTo>
                <a:cubicBezTo>
                  <a:pt x="34" y="314"/>
                  <a:pt x="14" y="90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41" name="Freeform 65"/>
          <p:cNvSpPr>
            <a:spLocks/>
          </p:cNvSpPr>
          <p:nvPr/>
        </p:nvSpPr>
        <p:spPr bwMode="auto">
          <a:xfrm>
            <a:off x="990568" y="787400"/>
            <a:ext cx="2784475" cy="4981575"/>
          </a:xfrm>
          <a:custGeom>
            <a:avLst/>
            <a:gdLst/>
            <a:ahLst/>
            <a:cxnLst>
              <a:cxn ang="0">
                <a:pos x="412" y="2730"/>
              </a:cxn>
              <a:cxn ang="0">
                <a:pos x="321" y="3093"/>
              </a:cxn>
              <a:cxn ang="0">
                <a:pos x="49" y="3002"/>
              </a:cxn>
              <a:cxn ang="0">
                <a:pos x="26" y="2720"/>
              </a:cxn>
              <a:cxn ang="0">
                <a:pos x="49" y="2412"/>
              </a:cxn>
              <a:cxn ang="0">
                <a:pos x="185" y="1868"/>
              </a:cxn>
              <a:cxn ang="0">
                <a:pos x="457" y="1505"/>
              </a:cxn>
              <a:cxn ang="0">
                <a:pos x="1001" y="870"/>
              </a:cxn>
              <a:cxn ang="0">
                <a:pos x="1591" y="144"/>
              </a:cxn>
              <a:cxn ang="0">
                <a:pos x="1754" y="8"/>
              </a:cxn>
            </a:cxnLst>
            <a:rect l="0" t="0" r="r" b="b"/>
            <a:pathLst>
              <a:path w="1754" h="3138">
                <a:moveTo>
                  <a:pt x="412" y="2730"/>
                </a:moveTo>
                <a:cubicBezTo>
                  <a:pt x="396" y="2889"/>
                  <a:pt x="381" y="3048"/>
                  <a:pt x="321" y="3093"/>
                </a:cubicBezTo>
                <a:cubicBezTo>
                  <a:pt x="261" y="3138"/>
                  <a:pt x="98" y="3064"/>
                  <a:pt x="49" y="3002"/>
                </a:cubicBezTo>
                <a:cubicBezTo>
                  <a:pt x="0" y="2940"/>
                  <a:pt x="26" y="2818"/>
                  <a:pt x="26" y="2720"/>
                </a:cubicBezTo>
                <a:cubicBezTo>
                  <a:pt x="26" y="2622"/>
                  <a:pt x="23" y="2554"/>
                  <a:pt x="49" y="2412"/>
                </a:cubicBezTo>
                <a:cubicBezTo>
                  <a:pt x="75" y="2270"/>
                  <a:pt x="117" y="2019"/>
                  <a:pt x="185" y="1868"/>
                </a:cubicBezTo>
                <a:cubicBezTo>
                  <a:pt x="253" y="1717"/>
                  <a:pt x="321" y="1671"/>
                  <a:pt x="457" y="1505"/>
                </a:cubicBezTo>
                <a:cubicBezTo>
                  <a:pt x="593" y="1339"/>
                  <a:pt x="812" y="1097"/>
                  <a:pt x="1001" y="870"/>
                </a:cubicBezTo>
                <a:cubicBezTo>
                  <a:pt x="1190" y="643"/>
                  <a:pt x="1466" y="288"/>
                  <a:pt x="1591" y="144"/>
                </a:cubicBezTo>
                <a:cubicBezTo>
                  <a:pt x="1716" y="0"/>
                  <a:pt x="1720" y="36"/>
                  <a:pt x="1754" y="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lg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43" name="Freeform 67"/>
          <p:cNvSpPr>
            <a:spLocks/>
          </p:cNvSpPr>
          <p:nvPr/>
        </p:nvSpPr>
        <p:spPr bwMode="auto">
          <a:xfrm>
            <a:off x="4044918" y="2451100"/>
            <a:ext cx="708025" cy="3233738"/>
          </a:xfrm>
          <a:custGeom>
            <a:avLst/>
            <a:gdLst/>
            <a:ahLst/>
            <a:cxnLst>
              <a:cxn ang="0">
                <a:pos x="446" y="1761"/>
              </a:cxn>
              <a:cxn ang="0">
                <a:pos x="302" y="1999"/>
              </a:cxn>
              <a:cxn ang="0">
                <a:pos x="75" y="1954"/>
              </a:cxn>
              <a:cxn ang="0">
                <a:pos x="30" y="1500"/>
              </a:cxn>
              <a:cxn ang="0">
                <a:pos x="257" y="775"/>
              </a:cxn>
              <a:cxn ang="0">
                <a:pos x="342" y="0"/>
              </a:cxn>
            </a:cxnLst>
            <a:rect l="0" t="0" r="r" b="b"/>
            <a:pathLst>
              <a:path w="446" h="2037">
                <a:moveTo>
                  <a:pt x="446" y="1761"/>
                </a:moveTo>
                <a:cubicBezTo>
                  <a:pt x="423" y="1801"/>
                  <a:pt x="364" y="1967"/>
                  <a:pt x="302" y="1999"/>
                </a:cubicBezTo>
                <a:cubicBezTo>
                  <a:pt x="240" y="2031"/>
                  <a:pt x="120" y="2037"/>
                  <a:pt x="75" y="1954"/>
                </a:cubicBezTo>
                <a:cubicBezTo>
                  <a:pt x="30" y="1871"/>
                  <a:pt x="0" y="1696"/>
                  <a:pt x="30" y="1500"/>
                </a:cubicBezTo>
                <a:cubicBezTo>
                  <a:pt x="60" y="1304"/>
                  <a:pt x="205" y="1025"/>
                  <a:pt x="257" y="775"/>
                </a:cubicBezTo>
                <a:cubicBezTo>
                  <a:pt x="309" y="525"/>
                  <a:pt x="324" y="162"/>
                  <a:pt x="342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44" name="Text Box 68"/>
          <p:cNvSpPr txBox="1">
            <a:spLocks noChangeArrowheads="1"/>
          </p:cNvSpPr>
          <p:nvPr/>
        </p:nvSpPr>
        <p:spPr bwMode="auto">
          <a:xfrm>
            <a:off x="214283" y="857232"/>
            <a:ext cx="1357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中序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序列：</a:t>
            </a:r>
            <a:endParaRPr lang="en-US" altLang="zh-CN" sz="2000" i="1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5056" name="Text Box 80"/>
          <p:cNvSpPr txBox="1">
            <a:spLocks noChangeArrowheads="1"/>
          </p:cNvSpPr>
          <p:nvPr/>
        </p:nvSpPr>
        <p:spPr bwMode="auto">
          <a:xfrm>
            <a:off x="180975" y="260350"/>
            <a:ext cx="2605075" cy="4572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中序线索化演示</a:t>
            </a:r>
          </a:p>
        </p:txBody>
      </p:sp>
      <p:sp>
        <p:nvSpPr>
          <p:cNvPr id="255057" name="Text Box 81"/>
          <p:cNvSpPr txBox="1">
            <a:spLocks noChangeArrowheads="1"/>
          </p:cNvSpPr>
          <p:nvPr/>
        </p:nvSpPr>
        <p:spPr bwMode="auto">
          <a:xfrm>
            <a:off x="4319555" y="6000768"/>
            <a:ext cx="30241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中序线索树建立完毕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3143240" y="71414"/>
            <a:ext cx="673104" cy="368324"/>
            <a:chOff x="3395685" y="71414"/>
            <a:chExt cx="673104" cy="368324"/>
          </a:xfrm>
        </p:grpSpPr>
        <p:cxnSp>
          <p:nvCxnSpPr>
            <p:cNvPr id="81" name="直接箭头连接符 80"/>
            <p:cNvCxnSpPr/>
            <p:nvPr/>
          </p:nvCxnSpPr>
          <p:spPr>
            <a:xfrm>
              <a:off x="3870346" y="285728"/>
              <a:ext cx="198443" cy="1540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395685" y="71414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pre</a:t>
              </a: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176283" y="4130680"/>
            <a:ext cx="484195" cy="403228"/>
            <a:chOff x="1571604" y="4143380"/>
            <a:chExt cx="484195" cy="403228"/>
          </a:xfrm>
        </p:grpSpPr>
        <p:cxnSp>
          <p:nvCxnSpPr>
            <p:cNvPr id="85" name="直接箭头连接符 84"/>
            <p:cNvCxnSpPr/>
            <p:nvPr/>
          </p:nvCxnSpPr>
          <p:spPr>
            <a:xfrm>
              <a:off x="1857356" y="4392598"/>
              <a:ext cx="198443" cy="1540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571604" y="414338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38165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/>
              <a:t>D</a:t>
            </a:r>
            <a:endParaRPr lang="zh-CN" altLang="en-US" sz="2000" i="1"/>
          </a:p>
        </p:txBody>
      </p:sp>
      <p:sp>
        <p:nvSpPr>
          <p:cNvPr id="89" name="TextBox 88"/>
          <p:cNvSpPr txBox="1"/>
          <p:nvPr/>
        </p:nvSpPr>
        <p:spPr>
          <a:xfrm>
            <a:off x="821107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/>
              <a:t>G</a:t>
            </a:r>
            <a:endParaRPr lang="zh-CN" altLang="en-US" sz="2000" i="1"/>
          </a:p>
        </p:txBody>
      </p:sp>
      <p:sp>
        <p:nvSpPr>
          <p:cNvPr id="90" name="TextBox 89"/>
          <p:cNvSpPr txBox="1"/>
          <p:nvPr/>
        </p:nvSpPr>
        <p:spPr>
          <a:xfrm>
            <a:off x="1106859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/>
              <a:t>B</a:t>
            </a:r>
            <a:endParaRPr lang="zh-CN" altLang="en-US" sz="2000" i="1"/>
          </a:p>
        </p:txBody>
      </p:sp>
      <p:sp>
        <p:nvSpPr>
          <p:cNvPr id="91" name="TextBox 90"/>
          <p:cNvSpPr txBox="1"/>
          <p:nvPr/>
        </p:nvSpPr>
        <p:spPr>
          <a:xfrm>
            <a:off x="1392611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/>
              <a:t>A</a:t>
            </a:r>
            <a:endParaRPr lang="zh-CN" altLang="en-US" sz="2000" i="1"/>
          </a:p>
        </p:txBody>
      </p:sp>
      <p:sp>
        <p:nvSpPr>
          <p:cNvPr id="92" name="TextBox 91"/>
          <p:cNvSpPr txBox="1"/>
          <p:nvPr/>
        </p:nvSpPr>
        <p:spPr>
          <a:xfrm>
            <a:off x="1678363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/>
              <a:t>E</a:t>
            </a:r>
            <a:endParaRPr lang="zh-CN" altLang="en-US" sz="2000" i="1"/>
          </a:p>
        </p:txBody>
      </p:sp>
      <p:sp>
        <p:nvSpPr>
          <p:cNvPr id="93" name="TextBox 92"/>
          <p:cNvSpPr txBox="1"/>
          <p:nvPr/>
        </p:nvSpPr>
        <p:spPr>
          <a:xfrm>
            <a:off x="1964115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/>
              <a:t>C</a:t>
            </a:r>
            <a:endParaRPr lang="zh-CN" altLang="en-US" sz="2000" i="1"/>
          </a:p>
        </p:txBody>
      </p:sp>
      <p:sp>
        <p:nvSpPr>
          <p:cNvPr id="94" name="TextBox 93"/>
          <p:cNvSpPr txBox="1"/>
          <p:nvPr/>
        </p:nvSpPr>
        <p:spPr>
          <a:xfrm>
            <a:off x="2249867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/>
              <a:t>F</a:t>
            </a:r>
            <a:endParaRPr lang="zh-CN" altLang="en-US" sz="2000" i="1"/>
          </a:p>
        </p:txBody>
      </p:sp>
      <p:sp>
        <p:nvSpPr>
          <p:cNvPr id="255001" name="Freeform 25"/>
          <p:cNvSpPr>
            <a:spLocks/>
          </p:cNvSpPr>
          <p:nvPr/>
        </p:nvSpPr>
        <p:spPr bwMode="auto">
          <a:xfrm>
            <a:off x="2004980" y="3441700"/>
            <a:ext cx="868363" cy="1114425"/>
          </a:xfrm>
          <a:custGeom>
            <a:avLst/>
            <a:gdLst/>
            <a:ahLst/>
            <a:cxnLst>
              <a:cxn ang="0">
                <a:pos x="547" y="0"/>
              </a:cxn>
              <a:cxn ang="0">
                <a:pos x="0" y="702"/>
              </a:cxn>
            </a:cxnLst>
            <a:rect l="0" t="0" r="r" b="b"/>
            <a:pathLst>
              <a:path w="547" h="702">
                <a:moveTo>
                  <a:pt x="547" y="0"/>
                </a:moveTo>
                <a:lnTo>
                  <a:pt x="0" y="702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21" name="Freeform 45"/>
          <p:cNvSpPr>
            <a:spLocks/>
          </p:cNvSpPr>
          <p:nvPr/>
        </p:nvSpPr>
        <p:spPr bwMode="auto">
          <a:xfrm>
            <a:off x="3371818" y="2425700"/>
            <a:ext cx="949325" cy="1593850"/>
          </a:xfrm>
          <a:custGeom>
            <a:avLst/>
            <a:gdLst/>
            <a:ahLst/>
            <a:cxnLst>
              <a:cxn ang="0">
                <a:pos x="0" y="694"/>
              </a:cxn>
              <a:cxn ang="0">
                <a:pos x="91" y="983"/>
              </a:cxn>
              <a:cxn ang="0">
                <a:pos x="363" y="818"/>
              </a:cxn>
              <a:cxn ang="0">
                <a:pos x="454" y="611"/>
              </a:cxn>
              <a:cxn ang="0">
                <a:pos x="598" y="0"/>
              </a:cxn>
            </a:cxnLst>
            <a:rect l="0" t="0" r="r" b="b"/>
            <a:pathLst>
              <a:path w="598" h="1004">
                <a:moveTo>
                  <a:pt x="0" y="694"/>
                </a:moveTo>
                <a:cubicBezTo>
                  <a:pt x="15" y="828"/>
                  <a:pt x="31" y="962"/>
                  <a:pt x="91" y="983"/>
                </a:cubicBezTo>
                <a:cubicBezTo>
                  <a:pt x="151" y="1004"/>
                  <a:pt x="303" y="880"/>
                  <a:pt x="363" y="818"/>
                </a:cubicBezTo>
                <a:cubicBezTo>
                  <a:pt x="423" y="756"/>
                  <a:pt x="415" y="747"/>
                  <a:pt x="454" y="611"/>
                </a:cubicBezTo>
                <a:cubicBezTo>
                  <a:pt x="493" y="475"/>
                  <a:pt x="568" y="127"/>
                  <a:pt x="598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7858148" y="3429000"/>
            <a:ext cx="11429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/>
              <a:t>p=NULL</a:t>
            </a:r>
            <a:endParaRPr lang="zh-CN" altLang="en-US" sz="2000"/>
          </a:p>
        </p:txBody>
      </p:sp>
      <p:sp>
        <p:nvSpPr>
          <p:cNvPr id="97" name="灯片编号占位符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EDFD-1C6D-4B0B-9860-EFBC3E98102D}" type="slidenum">
              <a:rPr lang="en-US" altLang="zh-CN" smtClean="0"/>
              <a:pPr/>
              <a:t>9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4421 C -0.01875 0.09051 -0.03611 0.13704 -0.06232 0.19977 C -0.08854 0.2625 -0.13229 0.35417 -0.15816 0.42014 C -0.18403 0.48611 -0.20538 0.55949 -0.21788 0.59606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0" y="27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00162 C 0.05486 0.00278 0.10278 -0.00393 0.13403 0.02199 C 0.16528 0.04792 0.18021 0.12894 0.19236 0.15718 " pathEditMode="relative" rAng="0" ptsTypes="aaa">
                                      <p:cBhvr>
                                        <p:cTn id="2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0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88 0.59606 C -0.18489 0.61065 -0.15607 0.62083 -0.1276 0.64792 C -0.09913 0.675 -0.06389 0.73588 -0.04705 0.75903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36 0.15718 C 0.1625 0.01181 0.13455 -0.13102 0.12847 -0.19838 C 0.12239 -0.26574 0.15052 -0.23657 0.15625 -0.24652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" y="-21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38 0.75162 C -0.03871 0.72407 -0.04687 0.69676 -0.05955 0.63866 C -0.07222 0.58055 -0.10173 0.45254 -0.10677 0.40347 C -0.1118 0.3544 -0.09357 0.35648 -0.0901 0.34421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0" y="-20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25 -0.24652 C 0.16892 -0.29606 0.18073 -0.34375 0.20069 -0.3743 C 0.22066 -0.40486 0.26007 -0.41828 0.27569 -0.42986 " pathEditMode="relative" rAng="0" ptsTypes="aaa">
                                      <p:cBhvr>
                                        <p:cTn id="5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0" y="-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49 0.34792 C -0.06788 0.34467 -0.0691 0.34167 -0.05816 0.31829 C -0.04722 0.29491 -0.01736 0.23241 -0.00121 0.20717 C 0.01493 0.18194 0.03073 0.175 0.03906 0.16643 " pathEditMode="relative" rAng="0" ptsTypes="aaaa">
                                      <p:cBhvr>
                                        <p:cTn id="6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0" y="-9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69 -0.42986 C 0.27257 -0.44791 0.26962 -0.46574 0.28542 -0.41504 C 0.30121 -0.36435 0.35677 -0.19652 0.37014 -0.12615 C 0.38351 -0.05578 0.37465 -0.0243 0.36597 0.00718 " pathEditMode="relative" ptsTypes="aaaA">
                                      <p:cBhvr>
                                        <p:cTn id="6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5 0.16458 C 0.05018 0.14884 0.04757 0.1331 0.06129 0.1794 C 0.075 0.22569 0.12465 0.37176 0.1349 0.44236 C 0.14514 0.51273 0.125 0.56852 0.1224 0.60162 " pathEditMode="relative" rAng="0" ptsTypes="aaaa">
                                      <p:cBhvr>
                                        <p:cTn id="7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0" y="20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597 0.00717 C 0.37136 -0.00903 0.37691 -0.02523 0.39653 -0.06875 C 0.41615 -0.11227 0.45 -0.1831 0.48403 -0.25394 " pathEditMode="relative" ptsTypes="aaA">
                                      <p:cBhvr>
                                        <p:cTn id="8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23 0.60162 C 0.14132 0.57523 0.13958 0.54907 0.1474 0.51273 C 0.15521 0.47639 0.17101 0.41204 0.19045 0.3831 C 0.2099 0.35417 0.23698 0.34629 0.26406 0.33866 " pathEditMode="relative" ptsTypes="aaaA">
                                      <p:cBhvr>
                                        <p:cTn id="9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403 -0.25393 C 0.48559 -0.26944 0.49097 -0.27986 0.51319 -0.24838 C 0.53542 -0.2169 0.5967 -0.10879 0.61736 -0.06504 C 0.63802 -0.02129 0.63281 -0.00208 0.6368 0.01459 " pathEditMode="relative" rAng="0" ptsTypes="aaaa">
                                      <p:cBhvr>
                                        <p:cTn id="9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0" y="1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29 0.34051 C 0.26129 0.34051 0.29948 0.47385 0.33768 0.60718 " pathEditMode="relative" ptsTypes="aA">
                                      <p:cBhvr>
                                        <p:cTn id="10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681 0.01458 C 0.67466 -0.0588 0.71268 -0.13194 0.72848 -0.16134 " pathEditMode="relative" ptsTypes="aA">
                                      <p:cBhvr>
                                        <p:cTn id="11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06" grpId="0" animBg="1"/>
      <p:bldP spid="255007" grpId="0" animBg="1"/>
      <p:bldP spid="255037" grpId="0" animBg="1"/>
      <p:bldP spid="255039" grpId="0" animBg="1"/>
      <p:bldP spid="255041" grpId="0" animBg="1"/>
      <p:bldP spid="255043" grpId="0" animBg="1"/>
      <p:bldP spid="25505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255021" grpId="0" animBg="1"/>
      <p:bldP spid="9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2672</TotalTime>
  <Words>906</Words>
  <Application>Microsoft Office PowerPoint</Application>
  <PresentationFormat>全屏显示(4:3)</PresentationFormat>
  <Paragraphs>202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904</cp:revision>
  <dcterms:created xsi:type="dcterms:W3CDTF">2004-04-08T11:59:15Z</dcterms:created>
  <dcterms:modified xsi:type="dcterms:W3CDTF">2018-10-15T02:17:52Z</dcterms:modified>
</cp:coreProperties>
</file>