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460" r:id="rId4"/>
    <p:sldId id="345" r:id="rId5"/>
    <p:sldId id="258" r:id="rId6"/>
    <p:sldId id="259" r:id="rId7"/>
    <p:sldId id="487" r:id="rId8"/>
    <p:sldId id="260" r:id="rId9"/>
    <p:sldId id="261" r:id="rId10"/>
    <p:sldId id="459" r:id="rId11"/>
    <p:sldId id="486" r:id="rId12"/>
    <p:sldId id="262" r:id="rId13"/>
    <p:sldId id="263" r:id="rId14"/>
    <p:sldId id="264" r:id="rId15"/>
    <p:sldId id="265" r:id="rId16"/>
    <p:sldId id="484" r:id="rId17"/>
    <p:sldId id="485" r:id="rId18"/>
    <p:sldId id="266" r:id="rId19"/>
    <p:sldId id="458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00CC"/>
    <a:srgbClr val="339933"/>
    <a:srgbClr val="DDDDDD"/>
    <a:srgbClr val="C0C0C0"/>
    <a:srgbClr val="D1DC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1C92-A49A-4867-A77D-FA33BA68F307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7EB1-F58D-4197-A87F-1534DD93B2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/>
              <a:t>/19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 descr="信纸"/>
          <p:cNvSpPr txBox="1">
            <a:spLocks noChangeArrowheads="1"/>
          </p:cNvSpPr>
          <p:nvPr/>
        </p:nvSpPr>
        <p:spPr bwMode="auto">
          <a:xfrm>
            <a:off x="571472" y="1994206"/>
            <a:ext cx="338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图的概念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697173" y="441309"/>
            <a:ext cx="3303587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8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图</a:t>
            </a: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571472" y="3389628"/>
            <a:ext cx="3384000" cy="46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图的遍历</a:t>
            </a: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571472" y="2714620"/>
            <a:ext cx="3384000" cy="46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7" name="Text Box 12" descr="信纸"/>
          <p:cNvSpPr txBox="1">
            <a:spLocks noChangeArrowheads="1"/>
          </p:cNvSpPr>
          <p:nvPr/>
        </p:nvSpPr>
        <p:spPr bwMode="auto">
          <a:xfrm>
            <a:off x="4178280" y="2937846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拓扑排序</a:t>
            </a:r>
          </a:p>
        </p:txBody>
      </p:sp>
      <p:sp>
        <p:nvSpPr>
          <p:cNvPr id="8" name="Text Box 12" descr="信纸"/>
          <p:cNvSpPr txBox="1">
            <a:spLocks noChangeArrowheads="1"/>
          </p:cNvSpPr>
          <p:nvPr/>
        </p:nvSpPr>
        <p:spPr bwMode="auto">
          <a:xfrm>
            <a:off x="4178280" y="3580788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8.7  </a:t>
            </a:r>
            <a:r>
              <a:rPr kumimoji="1" lang="en-US" altLang="zh-CN" sz="28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AOE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网与关键路径</a:t>
            </a:r>
          </a:p>
        </p:txBody>
      </p: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4178280" y="1542424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8.4</a:t>
            </a:r>
            <a:r>
              <a:rPr kumimoji="1"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生成树和最小生成树</a:t>
            </a:r>
          </a:p>
        </p:txBody>
      </p:sp>
      <p:sp>
        <p:nvSpPr>
          <p:cNvPr id="10" name="Text Box 12" descr="信纸"/>
          <p:cNvSpPr txBox="1">
            <a:spLocks noChangeArrowheads="1"/>
          </p:cNvSpPr>
          <p:nvPr/>
        </p:nvSpPr>
        <p:spPr bwMode="auto">
          <a:xfrm>
            <a:off x="4178280" y="2262838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最短路径</a:t>
            </a:r>
          </a:p>
        </p:txBody>
      </p:sp>
      <p:sp>
        <p:nvSpPr>
          <p:cNvPr id="13" name="Text Box 12" descr="信纸"/>
          <p:cNvSpPr txBox="1">
            <a:spLocks noChangeArrowheads="1"/>
          </p:cNvSpPr>
          <p:nvPr/>
        </p:nvSpPr>
        <p:spPr bwMode="auto">
          <a:xfrm>
            <a:off x="1785918" y="4477416"/>
            <a:ext cx="542928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  8.8  </a:t>
            </a:r>
            <a:r>
              <a:rPr kumimoji="1" lang="zh-CN" altLang="en-US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“</a:t>
            </a:r>
            <a:r>
              <a:rPr lang="zh-CN" altLang="en-US" sz="2800">
                <a:solidFill>
                  <a:srgbClr val="FF0000"/>
                </a:solidFill>
                <a:ea typeface="隶书" pitchFamily="49" charset="-122"/>
                <a:cs typeface="Times New Roman" pitchFamily="18" charset="0"/>
                <a:sym typeface="Wingdings" pitchFamily="2" charset="2"/>
              </a:rPr>
              <a:t>小</a:t>
            </a:r>
            <a:r>
              <a:rPr kumimoji="1" lang="zh-CN" altLang="en-US" sz="28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算法”解决“大问题”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250825" y="785794"/>
            <a:ext cx="8893175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 设有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两个图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=(V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G'=(V'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E')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，若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V'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的子集，即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V'</a:t>
            </a:r>
            <a:r>
              <a:rPr kumimoji="1" lang="en-US" altLang="zh-CN">
                <a:ea typeface="楷体" pitchFamily="49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，且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E'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的子集，即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E'</a:t>
            </a:r>
            <a:r>
              <a:rPr kumimoji="1" lang="en-US" altLang="zh-CN">
                <a:ea typeface="楷体" pitchFamily="49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，则称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G'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子图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323850" y="3756014"/>
            <a:ext cx="2533650" cy="1989137"/>
            <a:chOff x="323850" y="4030663"/>
            <a:chExt cx="2533650" cy="1989137"/>
          </a:xfrm>
        </p:grpSpPr>
        <p:sp>
          <p:nvSpPr>
            <p:cNvPr id="258052" name="Line 4"/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 flipV="1">
              <a:off x="1590675" y="5187950"/>
              <a:ext cx="0" cy="438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4" name="Line 6"/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809625" y="4970463"/>
              <a:ext cx="5064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6" name="Freeform 8"/>
            <p:cNvSpPr>
              <a:spLocks/>
            </p:cNvSpPr>
            <p:nvPr/>
          </p:nvSpPr>
          <p:spPr bwMode="auto">
            <a:xfrm>
              <a:off x="700088" y="5170488"/>
              <a:ext cx="590550" cy="515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7" name="Freeform 9"/>
            <p:cNvSpPr>
              <a:spLocks/>
            </p:cNvSpPr>
            <p:nvPr/>
          </p:nvSpPr>
          <p:spPr bwMode="auto">
            <a:xfrm>
              <a:off x="1784350" y="5222875"/>
              <a:ext cx="706438" cy="5159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8" name="Freeform 10"/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9" name="Freeform 11"/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0" name="Oval 12"/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8061" name="Oval 13"/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58062" name="Oval 14"/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8063" name="Oval 15"/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8064" name="Oval 16"/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48263" y="1785926"/>
            <a:ext cx="2700337" cy="2087563"/>
            <a:chOff x="5148263" y="2060575"/>
            <a:chExt cx="2700337" cy="2087563"/>
          </a:xfrm>
        </p:grpSpPr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>
              <a:off x="6475413" y="2311400"/>
              <a:ext cx="15875" cy="51593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6" name="Line 18"/>
            <p:cNvSpPr>
              <a:spLocks noChangeShapeType="1"/>
            </p:cNvSpPr>
            <p:nvPr/>
          </p:nvSpPr>
          <p:spPr bwMode="auto">
            <a:xfrm flipH="1">
              <a:off x="6769100" y="3049588"/>
              <a:ext cx="5397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7" name="Freeform 19"/>
            <p:cNvSpPr>
              <a:spLocks/>
            </p:cNvSpPr>
            <p:nvPr/>
          </p:nvSpPr>
          <p:spPr bwMode="auto">
            <a:xfrm>
              <a:off x="5549900" y="3259138"/>
              <a:ext cx="63023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8" name="Freeform 20"/>
            <p:cNvSpPr>
              <a:spLocks/>
            </p:cNvSpPr>
            <p:nvPr/>
          </p:nvSpPr>
          <p:spPr bwMode="auto">
            <a:xfrm>
              <a:off x="6704013" y="3314700"/>
              <a:ext cx="754062" cy="5413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9" name="Freeform 21"/>
            <p:cNvSpPr>
              <a:spLocks/>
            </p:cNvSpPr>
            <p:nvPr/>
          </p:nvSpPr>
          <p:spPr bwMode="auto">
            <a:xfrm>
              <a:off x="5545138" y="2325688"/>
              <a:ext cx="731837" cy="54133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6227763" y="20605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6227763" y="28352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58072" name="Oval 24"/>
            <p:cNvSpPr>
              <a:spLocks noChangeArrowheads="1"/>
            </p:cNvSpPr>
            <p:nvPr/>
          </p:nvSpPr>
          <p:spPr bwMode="auto">
            <a:xfrm>
              <a:off x="7308850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8073" name="Oval 25"/>
            <p:cNvSpPr>
              <a:spLocks noChangeArrowheads="1"/>
            </p:cNvSpPr>
            <p:nvPr/>
          </p:nvSpPr>
          <p:spPr bwMode="auto">
            <a:xfrm>
              <a:off x="5148263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8074" name="Oval 26"/>
            <p:cNvSpPr>
              <a:spLocks noChangeArrowheads="1"/>
            </p:cNvSpPr>
            <p:nvPr/>
          </p:nvSpPr>
          <p:spPr bwMode="auto">
            <a:xfrm>
              <a:off x="6183313" y="3690938"/>
              <a:ext cx="53975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19700" y="4044939"/>
            <a:ext cx="2620963" cy="2205037"/>
            <a:chOff x="5219700" y="4319588"/>
            <a:chExt cx="2620963" cy="2205037"/>
          </a:xfrm>
        </p:grpSpPr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 flipV="1">
              <a:off x="6529388" y="5605463"/>
              <a:ext cx="0" cy="487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7" name="Freeform 29"/>
            <p:cNvSpPr>
              <a:spLocks/>
            </p:cNvSpPr>
            <p:nvPr/>
          </p:nvSpPr>
          <p:spPr bwMode="auto">
            <a:xfrm>
              <a:off x="5608638" y="5586413"/>
              <a:ext cx="611187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8" name="Freeform 30"/>
            <p:cNvSpPr>
              <a:spLocks/>
            </p:cNvSpPr>
            <p:nvPr/>
          </p:nvSpPr>
          <p:spPr bwMode="auto">
            <a:xfrm>
              <a:off x="5605463" y="458787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9" name="Oval 31"/>
            <p:cNvSpPr>
              <a:spLocks noChangeArrowheads="1"/>
            </p:cNvSpPr>
            <p:nvPr/>
          </p:nvSpPr>
          <p:spPr bwMode="auto">
            <a:xfrm>
              <a:off x="6267450" y="431958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8080" name="Oval 32"/>
            <p:cNvSpPr>
              <a:spLocks noChangeArrowheads="1"/>
            </p:cNvSpPr>
            <p:nvPr/>
          </p:nvSpPr>
          <p:spPr bwMode="auto">
            <a:xfrm>
              <a:off x="626745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58081" name="Oval 33"/>
            <p:cNvSpPr>
              <a:spLocks noChangeArrowheads="1"/>
            </p:cNvSpPr>
            <p:nvPr/>
          </p:nvSpPr>
          <p:spPr bwMode="auto">
            <a:xfrm>
              <a:off x="7315200" y="513715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8082" name="Oval 34"/>
            <p:cNvSpPr>
              <a:spLocks noChangeArrowheads="1"/>
            </p:cNvSpPr>
            <p:nvPr/>
          </p:nvSpPr>
          <p:spPr bwMode="auto">
            <a:xfrm>
              <a:off x="521970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8083" name="Oval 35"/>
            <p:cNvSpPr>
              <a:spLocks noChangeArrowheads="1"/>
            </p:cNvSpPr>
            <p:nvPr/>
          </p:nvSpPr>
          <p:spPr bwMode="auto">
            <a:xfrm>
              <a:off x="6224588" y="6042025"/>
              <a:ext cx="523875" cy="4826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6731000" y="5508625"/>
              <a:ext cx="650875" cy="71278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0" y="449"/>
                </a:cxn>
              </a:cxnLst>
              <a:rect l="0" t="0" r="r" b="b"/>
              <a:pathLst>
                <a:path w="410" h="449">
                  <a:moveTo>
                    <a:pt x="410" y="0"/>
                  </a:moveTo>
                  <a:lnTo>
                    <a:pt x="0" y="44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8093" name="Group 45"/>
          <p:cNvGrpSpPr>
            <a:grpSpLocks/>
          </p:cNvGrpSpPr>
          <p:nvPr/>
        </p:nvGrpSpPr>
        <p:grpSpPr bwMode="auto">
          <a:xfrm>
            <a:off x="3068638" y="3021001"/>
            <a:ext cx="1647825" cy="852488"/>
            <a:chOff x="1933" y="2213"/>
            <a:chExt cx="1038" cy="537"/>
          </a:xfrm>
        </p:grpSpPr>
        <p:sp>
          <p:nvSpPr>
            <p:cNvPr id="258089" name="Line 41"/>
            <p:cNvSpPr>
              <a:spLocks noChangeShapeType="1"/>
            </p:cNvSpPr>
            <p:nvPr/>
          </p:nvSpPr>
          <p:spPr bwMode="auto">
            <a:xfrm flipH="1">
              <a:off x="2018" y="2251"/>
              <a:ext cx="953" cy="499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1" name="Text Box 43"/>
            <p:cNvSpPr txBox="1">
              <a:spLocks noChangeArrowheads="1"/>
            </p:cNvSpPr>
            <p:nvPr/>
          </p:nvSpPr>
          <p:spPr bwMode="auto">
            <a:xfrm rot="19823069">
              <a:off x="1933" y="2213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是子图</a:t>
              </a:r>
            </a:p>
          </p:txBody>
        </p:sp>
      </p:grpSp>
      <p:grpSp>
        <p:nvGrpSpPr>
          <p:cNvPr id="258094" name="Group 46"/>
          <p:cNvGrpSpPr>
            <a:grpSpLocks/>
          </p:cNvGrpSpPr>
          <p:nvPr/>
        </p:nvGrpSpPr>
        <p:grpSpPr bwMode="auto">
          <a:xfrm>
            <a:off x="3419475" y="4722801"/>
            <a:ext cx="1789113" cy="661988"/>
            <a:chOff x="2154" y="3285"/>
            <a:chExt cx="1127" cy="417"/>
          </a:xfrm>
        </p:grpSpPr>
        <p:sp>
          <p:nvSpPr>
            <p:cNvPr id="258090" name="Line 42"/>
            <p:cNvSpPr>
              <a:spLocks noChangeShapeType="1"/>
            </p:cNvSpPr>
            <p:nvPr/>
          </p:nvSpPr>
          <p:spPr bwMode="auto">
            <a:xfrm flipH="1" flipV="1">
              <a:off x="2154" y="3385"/>
              <a:ext cx="998" cy="317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2" name="Text Box 44"/>
            <p:cNvSpPr txBox="1">
              <a:spLocks noChangeArrowheads="1"/>
            </p:cNvSpPr>
            <p:nvPr/>
          </p:nvSpPr>
          <p:spPr bwMode="auto">
            <a:xfrm rot="1031848">
              <a:off x="2328" y="3285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不是子图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5720" y="142852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5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、子图</a:t>
            </a:r>
            <a:endParaRPr lang="zh-CN" altLang="en-US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10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215370" cy="175432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设有一个图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G=(V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，取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的子集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V' 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的子集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E' 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。那么，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(V'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E')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一定是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的子图吗？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11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4282" y="116195"/>
            <a:ext cx="8715436" cy="35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、路径和路径长度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在一个图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=(V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E)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中，从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到顶点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的一条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路径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baseline="-3000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所有的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 ∈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E(G)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，或者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&gt; ∈E(G)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路径长度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是指一条路径上经过的边的数目。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若一条路径上除开始点和结束点可以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相同外，其余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顶点均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不相同，则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称此路径为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简单路径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3240089" y="4029076"/>
            <a:ext cx="12700" cy="2098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1322"/>
              </a:cxn>
            </a:cxnLst>
            <a:rect l="0" t="0" r="r" b="b"/>
            <a:pathLst>
              <a:path w="8" h="1322">
                <a:moveTo>
                  <a:pt x="0" y="0"/>
                </a:moveTo>
                <a:lnTo>
                  <a:pt x="8" y="1322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3416302" y="4051301"/>
            <a:ext cx="52387" cy="2395537"/>
          </a:xfrm>
          <a:custGeom>
            <a:avLst/>
            <a:gdLst/>
            <a:ahLst/>
            <a:cxnLst>
              <a:cxn ang="0">
                <a:pos x="33" y="1509"/>
              </a:cxn>
              <a:cxn ang="0">
                <a:pos x="0" y="0"/>
              </a:cxn>
            </a:cxnLst>
            <a:rect l="0" t="0" r="r" b="b"/>
            <a:pathLst>
              <a:path w="33" h="1509">
                <a:moveTo>
                  <a:pt x="33" y="150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397127" y="5133976"/>
            <a:ext cx="1920875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166939" y="5019676"/>
            <a:ext cx="935038" cy="10731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" name="Freeform 10"/>
          <p:cNvSpPr>
            <a:spLocks/>
          </p:cNvSpPr>
          <p:nvPr/>
        </p:nvSpPr>
        <p:spPr bwMode="auto">
          <a:xfrm>
            <a:off x="3468689" y="5191126"/>
            <a:ext cx="898525" cy="1031875"/>
          </a:xfrm>
          <a:custGeom>
            <a:avLst/>
            <a:gdLst/>
            <a:ahLst/>
            <a:cxnLst>
              <a:cxn ang="0">
                <a:pos x="0" y="430"/>
              </a:cxn>
              <a:cxn ang="0">
                <a:pos x="505" y="0"/>
              </a:cxn>
            </a:cxnLst>
            <a:rect l="0" t="0" r="r" b="b"/>
            <a:pathLst>
              <a:path w="505" h="430">
                <a:moveTo>
                  <a:pt x="0" y="430"/>
                </a:moveTo>
                <a:lnTo>
                  <a:pt x="505" y="0"/>
                </a:lnTo>
              </a:path>
            </a:pathLst>
          </a:custGeom>
          <a:solidFill>
            <a:schemeClr val="accent1"/>
          </a:solidFill>
          <a:ln w="28575">
            <a:solidFill>
              <a:srgbClr val="3333FF"/>
            </a:solidFill>
            <a:round/>
            <a:headEnd type="none" w="sm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3036889" y="3500438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318002" y="4760913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1844677" y="4827588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3073402" y="5962651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3590927" y="5278438"/>
            <a:ext cx="854075" cy="904875"/>
          </a:xfrm>
          <a:custGeom>
            <a:avLst/>
            <a:gdLst/>
            <a:ahLst/>
            <a:cxnLst>
              <a:cxn ang="0">
                <a:pos x="538" y="0"/>
              </a:cxn>
              <a:cxn ang="0">
                <a:pos x="364" y="347"/>
              </a:cxn>
              <a:cxn ang="0">
                <a:pos x="0" y="570"/>
              </a:cxn>
            </a:cxnLst>
            <a:rect l="0" t="0" r="r" b="b"/>
            <a:pathLst>
              <a:path w="538" h="570">
                <a:moveTo>
                  <a:pt x="538" y="0"/>
                </a:moveTo>
                <a:cubicBezTo>
                  <a:pt x="508" y="58"/>
                  <a:pt x="454" y="252"/>
                  <a:pt x="364" y="347"/>
                </a:cubicBezTo>
                <a:cubicBezTo>
                  <a:pt x="274" y="442"/>
                  <a:pt x="76" y="524"/>
                  <a:pt x="0" y="570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2127252" y="3921126"/>
            <a:ext cx="935037" cy="882650"/>
          </a:xfrm>
          <a:custGeom>
            <a:avLst/>
            <a:gdLst/>
            <a:ahLst/>
            <a:cxnLst>
              <a:cxn ang="0">
                <a:pos x="525" y="0"/>
              </a:cxn>
              <a:cxn ang="0">
                <a:pos x="383" y="20"/>
              </a:cxn>
              <a:cxn ang="0">
                <a:pos x="173" y="102"/>
              </a:cxn>
              <a:cxn ang="0">
                <a:pos x="0" y="369"/>
              </a:cxn>
            </a:cxnLst>
            <a:rect l="0" t="0" r="r" b="b"/>
            <a:pathLst>
              <a:path w="525" h="369">
                <a:moveTo>
                  <a:pt x="525" y="0"/>
                </a:moveTo>
                <a:cubicBezTo>
                  <a:pt x="501" y="3"/>
                  <a:pt x="442" y="3"/>
                  <a:pt x="383" y="20"/>
                </a:cubicBezTo>
                <a:cubicBezTo>
                  <a:pt x="324" y="37"/>
                  <a:pt x="237" y="44"/>
                  <a:pt x="173" y="102"/>
                </a:cubicBezTo>
                <a:cubicBezTo>
                  <a:pt x="109" y="160"/>
                  <a:pt x="36" y="313"/>
                  <a:pt x="0" y="369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7" name="Freeform 17"/>
          <p:cNvSpPr>
            <a:spLocks/>
          </p:cNvSpPr>
          <p:nvPr/>
        </p:nvSpPr>
        <p:spPr bwMode="auto">
          <a:xfrm>
            <a:off x="2259014" y="5329238"/>
            <a:ext cx="804863" cy="903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341"/>
              </a:cxn>
              <a:cxn ang="0">
                <a:pos x="271" y="465"/>
              </a:cxn>
              <a:cxn ang="0">
                <a:pos x="507" y="569"/>
              </a:cxn>
            </a:cxnLst>
            <a:rect l="0" t="0" r="r" b="b"/>
            <a:pathLst>
              <a:path w="507" h="569">
                <a:moveTo>
                  <a:pt x="0" y="0"/>
                </a:moveTo>
                <a:cubicBezTo>
                  <a:pt x="15" y="57"/>
                  <a:pt x="51" y="264"/>
                  <a:pt x="96" y="341"/>
                </a:cubicBezTo>
                <a:cubicBezTo>
                  <a:pt x="141" y="418"/>
                  <a:pt x="203" y="427"/>
                  <a:pt x="271" y="465"/>
                </a:cubicBezTo>
                <a:cubicBezTo>
                  <a:pt x="339" y="503"/>
                  <a:pt x="458" y="547"/>
                  <a:pt x="507" y="569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8" name="Freeform 18"/>
          <p:cNvSpPr>
            <a:spLocks/>
          </p:cNvSpPr>
          <p:nvPr/>
        </p:nvSpPr>
        <p:spPr bwMode="auto">
          <a:xfrm>
            <a:off x="3559177" y="3852863"/>
            <a:ext cx="1008062" cy="889000"/>
          </a:xfrm>
          <a:custGeom>
            <a:avLst/>
            <a:gdLst/>
            <a:ahLst/>
            <a:cxnLst>
              <a:cxn ang="0">
                <a:pos x="635" y="560"/>
              </a:cxn>
              <a:cxn ang="0">
                <a:pos x="434" y="164"/>
              </a:cxn>
              <a:cxn ang="0">
                <a:pos x="0" y="0"/>
              </a:cxn>
            </a:cxnLst>
            <a:rect l="0" t="0" r="r" b="b"/>
            <a:pathLst>
              <a:path w="635" h="560">
                <a:moveTo>
                  <a:pt x="635" y="560"/>
                </a:moveTo>
                <a:cubicBezTo>
                  <a:pt x="601" y="494"/>
                  <a:pt x="540" y="257"/>
                  <a:pt x="434" y="164"/>
                </a:cubicBezTo>
                <a:cubicBezTo>
                  <a:pt x="328" y="71"/>
                  <a:pt x="90" y="34"/>
                  <a:pt x="0" y="0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281239" y="3962401"/>
            <a:ext cx="2041526" cy="1025526"/>
            <a:chOff x="2281239" y="3962401"/>
            <a:chExt cx="2041526" cy="1025526"/>
          </a:xfrm>
        </p:grpSpPr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2390777" y="4964114"/>
              <a:ext cx="1931988" cy="23813"/>
            </a:xfrm>
            <a:custGeom>
              <a:avLst/>
              <a:gdLst/>
              <a:ahLst/>
              <a:cxnLst>
                <a:cxn ang="0">
                  <a:pos x="1217" y="0"/>
                </a:cxn>
                <a:cxn ang="0">
                  <a:pos x="0" y="15"/>
                </a:cxn>
              </a:cxnLst>
              <a:rect l="0" t="0" r="r" b="b"/>
              <a:pathLst>
                <a:path w="1217" h="15">
                  <a:moveTo>
                    <a:pt x="1217" y="0"/>
                  </a:moveTo>
                  <a:lnTo>
                    <a:pt x="0" y="15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2281239" y="3962401"/>
              <a:ext cx="814388" cy="892175"/>
            </a:xfrm>
            <a:custGeom>
              <a:avLst/>
              <a:gdLst/>
              <a:ahLst/>
              <a:cxnLst>
                <a:cxn ang="0">
                  <a:pos x="0" y="562"/>
                </a:cxn>
                <a:cxn ang="0">
                  <a:pos x="513" y="0"/>
                </a:cxn>
              </a:cxnLst>
              <a:rect l="0" t="0" r="r" b="b"/>
              <a:pathLst>
                <a:path w="513" h="562">
                  <a:moveTo>
                    <a:pt x="0" y="562"/>
                  </a:moveTo>
                  <a:lnTo>
                    <a:pt x="513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60" name="Freeform 20"/>
          <p:cNvSpPr>
            <a:spLocks/>
          </p:cNvSpPr>
          <p:nvPr/>
        </p:nvSpPr>
        <p:spPr bwMode="auto">
          <a:xfrm>
            <a:off x="3536952" y="3951288"/>
            <a:ext cx="917575" cy="844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8" y="532"/>
              </a:cxn>
            </a:cxnLst>
            <a:rect l="0" t="0" r="r" b="b"/>
            <a:pathLst>
              <a:path w="578" h="532">
                <a:moveTo>
                  <a:pt x="0" y="0"/>
                </a:moveTo>
                <a:lnTo>
                  <a:pt x="578" y="532"/>
                </a:lnTo>
              </a:path>
            </a:pathLst>
          </a:custGeom>
          <a:noFill/>
          <a:ln w="34925">
            <a:solidFill>
              <a:srgbClr val="3333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6" y="4507064"/>
            <a:ext cx="257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0→ 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的一条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简单路径，长度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12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826" y="214290"/>
            <a:ext cx="86788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 7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、回路或环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若一条路径上的开始点与结束点为同一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个顶点，则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此路径被称为回路或环。开始点与结束点相同的简单路径被称为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简单回路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简单环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>
            <a:off x="2354237" y="3062281"/>
            <a:ext cx="1587" cy="206533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301"/>
              </a:cxn>
            </a:cxnLst>
            <a:rect l="0" t="0" r="r" b="b"/>
            <a:pathLst>
              <a:path w="1" h="1301">
                <a:moveTo>
                  <a:pt x="1" y="0"/>
                </a:moveTo>
                <a:lnTo>
                  <a:pt x="0" y="1301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2520924" y="3051169"/>
            <a:ext cx="22225" cy="2036762"/>
          </a:xfrm>
          <a:custGeom>
            <a:avLst/>
            <a:gdLst/>
            <a:ahLst/>
            <a:cxnLst>
              <a:cxn ang="0">
                <a:pos x="0" y="1283"/>
              </a:cxn>
              <a:cxn ang="0">
                <a:pos x="14" y="0"/>
              </a:cxn>
            </a:cxnLst>
            <a:rect l="0" t="0" r="r" b="b"/>
            <a:pathLst>
              <a:path w="14" h="1283">
                <a:moveTo>
                  <a:pt x="0" y="1283"/>
                </a:moveTo>
                <a:lnTo>
                  <a:pt x="14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385862" y="4075106"/>
            <a:ext cx="2016125" cy="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270" y="0"/>
              </a:cxn>
            </a:cxnLst>
            <a:rect l="0" t="0" r="r" b="b"/>
            <a:pathLst>
              <a:path w="1270" h="21">
                <a:moveTo>
                  <a:pt x="0" y="21"/>
                </a:moveTo>
                <a:lnTo>
                  <a:pt x="1270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1309662" y="4229094"/>
            <a:ext cx="881062" cy="1014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" y="639"/>
              </a:cxn>
            </a:cxnLst>
            <a:rect l="0" t="0" r="r" b="b"/>
            <a:pathLst>
              <a:path w="555" h="639">
                <a:moveTo>
                  <a:pt x="0" y="0"/>
                </a:moveTo>
                <a:lnTo>
                  <a:pt x="555" y="63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2719362" y="4240206"/>
            <a:ext cx="804862" cy="992188"/>
          </a:xfrm>
          <a:custGeom>
            <a:avLst/>
            <a:gdLst/>
            <a:ahLst/>
            <a:cxnLst>
              <a:cxn ang="0">
                <a:pos x="0" y="625"/>
              </a:cxn>
              <a:cxn ang="0">
                <a:pos x="507" y="0"/>
              </a:cxn>
            </a:cxnLst>
            <a:rect l="0" t="0" r="r" b="b"/>
            <a:pathLst>
              <a:path w="507" h="625">
                <a:moveTo>
                  <a:pt x="0" y="625"/>
                </a:moveTo>
                <a:lnTo>
                  <a:pt x="507" y="0"/>
                </a:ln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 type="none" w="sm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138337" y="2500306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419449" y="3760781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857224" y="3760781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190724" y="5092694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11279" name="Freeform 15"/>
          <p:cNvSpPr>
            <a:spLocks/>
          </p:cNvSpPr>
          <p:nvPr/>
        </p:nvSpPr>
        <p:spPr bwMode="auto">
          <a:xfrm>
            <a:off x="2736824" y="4300531"/>
            <a:ext cx="939800" cy="1092200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480" y="288"/>
              </a:cxn>
              <a:cxn ang="0">
                <a:pos x="398" y="434"/>
              </a:cxn>
              <a:cxn ang="0">
                <a:pos x="240" y="552"/>
              </a:cxn>
              <a:cxn ang="0">
                <a:pos x="0" y="688"/>
              </a:cxn>
            </a:cxnLst>
            <a:rect l="0" t="0" r="r" b="b"/>
            <a:pathLst>
              <a:path w="592" h="688">
                <a:moveTo>
                  <a:pt x="592" y="0"/>
                </a:moveTo>
                <a:cubicBezTo>
                  <a:pt x="573" y="48"/>
                  <a:pt x="512" y="216"/>
                  <a:pt x="480" y="288"/>
                </a:cubicBezTo>
                <a:cubicBezTo>
                  <a:pt x="448" y="360"/>
                  <a:pt x="438" y="390"/>
                  <a:pt x="398" y="434"/>
                </a:cubicBezTo>
                <a:cubicBezTo>
                  <a:pt x="358" y="478"/>
                  <a:pt x="306" y="510"/>
                  <a:pt x="240" y="552"/>
                </a:cubicBezTo>
                <a:cubicBezTo>
                  <a:pt x="174" y="594"/>
                  <a:pt x="50" y="660"/>
                  <a:pt x="0" y="688"/>
                </a:cubicBez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Freeform 16"/>
          <p:cNvSpPr>
            <a:spLocks/>
          </p:cNvSpPr>
          <p:nvPr/>
        </p:nvSpPr>
        <p:spPr bwMode="auto">
          <a:xfrm>
            <a:off x="1195362" y="2854319"/>
            <a:ext cx="935037" cy="882650"/>
          </a:xfrm>
          <a:custGeom>
            <a:avLst/>
            <a:gdLst/>
            <a:ahLst/>
            <a:cxnLst>
              <a:cxn ang="0">
                <a:pos x="525" y="0"/>
              </a:cxn>
              <a:cxn ang="0">
                <a:pos x="383" y="20"/>
              </a:cxn>
              <a:cxn ang="0">
                <a:pos x="173" y="102"/>
              </a:cxn>
              <a:cxn ang="0">
                <a:pos x="0" y="369"/>
              </a:cxn>
            </a:cxnLst>
            <a:rect l="0" t="0" r="r" b="b"/>
            <a:pathLst>
              <a:path w="525" h="369">
                <a:moveTo>
                  <a:pt x="525" y="0"/>
                </a:moveTo>
                <a:cubicBezTo>
                  <a:pt x="501" y="3"/>
                  <a:pt x="442" y="3"/>
                  <a:pt x="383" y="20"/>
                </a:cubicBezTo>
                <a:cubicBezTo>
                  <a:pt x="324" y="37"/>
                  <a:pt x="237" y="44"/>
                  <a:pt x="173" y="102"/>
                </a:cubicBezTo>
                <a:cubicBezTo>
                  <a:pt x="109" y="160"/>
                  <a:pt x="36" y="313"/>
                  <a:pt x="0" y="369"/>
                </a:cubicBez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Freeform 17"/>
          <p:cNvSpPr>
            <a:spLocks/>
          </p:cNvSpPr>
          <p:nvPr/>
        </p:nvSpPr>
        <p:spPr bwMode="auto">
          <a:xfrm>
            <a:off x="1165199" y="4295769"/>
            <a:ext cx="1003300" cy="1023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" y="375"/>
              </a:cxn>
              <a:cxn ang="0">
                <a:pos x="285" y="541"/>
              </a:cxn>
              <a:cxn ang="0">
                <a:pos x="632" y="645"/>
              </a:cxn>
            </a:cxnLst>
            <a:rect l="0" t="0" r="r" b="b"/>
            <a:pathLst>
              <a:path w="632" h="645">
                <a:moveTo>
                  <a:pt x="0" y="0"/>
                </a:moveTo>
                <a:cubicBezTo>
                  <a:pt x="18" y="63"/>
                  <a:pt x="58" y="285"/>
                  <a:pt x="105" y="375"/>
                </a:cubicBezTo>
                <a:cubicBezTo>
                  <a:pt x="152" y="465"/>
                  <a:pt x="197" y="496"/>
                  <a:pt x="285" y="541"/>
                </a:cubicBezTo>
                <a:cubicBezTo>
                  <a:pt x="373" y="586"/>
                  <a:pt x="560" y="623"/>
                  <a:pt x="632" y="645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rgbClr val="3333FF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>
            <a:off x="2697137" y="2797169"/>
            <a:ext cx="1060450" cy="933450"/>
          </a:xfrm>
          <a:custGeom>
            <a:avLst/>
            <a:gdLst/>
            <a:ahLst/>
            <a:cxnLst>
              <a:cxn ang="0">
                <a:pos x="668" y="588"/>
              </a:cxn>
              <a:cxn ang="0">
                <a:pos x="467" y="192"/>
              </a:cxn>
              <a:cxn ang="0">
                <a:pos x="0" y="0"/>
              </a:cxn>
            </a:cxnLst>
            <a:rect l="0" t="0" r="r" b="b"/>
            <a:pathLst>
              <a:path w="668" h="588">
                <a:moveTo>
                  <a:pt x="668" y="588"/>
                </a:moveTo>
                <a:cubicBezTo>
                  <a:pt x="634" y="522"/>
                  <a:pt x="578" y="290"/>
                  <a:pt x="467" y="192"/>
                </a:cubicBezTo>
                <a:cubicBezTo>
                  <a:pt x="356" y="94"/>
                  <a:pt x="97" y="40"/>
                  <a:pt x="0" y="0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323949" y="2928931"/>
            <a:ext cx="2232026" cy="1012825"/>
            <a:chOff x="1323949" y="2928931"/>
            <a:chExt cx="2232026" cy="1012825"/>
          </a:xfrm>
        </p:grpSpPr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1417612" y="3941756"/>
              <a:ext cx="1984375" cy="0"/>
            </a:xfrm>
            <a:custGeom>
              <a:avLst/>
              <a:gdLst/>
              <a:ahLst/>
              <a:cxnLst>
                <a:cxn ang="0">
                  <a:pos x="1116" y="0"/>
                </a:cxn>
                <a:cxn ang="0">
                  <a:pos x="0" y="16"/>
                </a:cxn>
              </a:cxnLst>
              <a:rect l="0" t="0" r="r" b="b"/>
              <a:pathLst>
                <a:path w="1116" h="16">
                  <a:moveTo>
                    <a:pt x="1116" y="0"/>
                  </a:moveTo>
                  <a:lnTo>
                    <a:pt x="0" y="16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auto">
            <a:xfrm>
              <a:off x="1323949" y="2928931"/>
              <a:ext cx="855663" cy="866775"/>
            </a:xfrm>
            <a:custGeom>
              <a:avLst/>
              <a:gdLst/>
              <a:ahLst/>
              <a:cxnLst>
                <a:cxn ang="0">
                  <a:pos x="0" y="546"/>
                </a:cxn>
                <a:cxn ang="0">
                  <a:pos x="539" y="0"/>
                </a:cxn>
              </a:cxnLst>
              <a:rect l="0" t="0" r="r" b="b"/>
              <a:pathLst>
                <a:path w="539" h="546">
                  <a:moveTo>
                    <a:pt x="0" y="546"/>
                  </a:moveTo>
                  <a:lnTo>
                    <a:pt x="53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2652687" y="2928931"/>
              <a:ext cx="903288" cy="866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9" y="546"/>
                </a:cxn>
              </a:cxnLst>
              <a:rect l="0" t="0" r="r" b="b"/>
              <a:pathLst>
                <a:path w="569" h="546">
                  <a:moveTo>
                    <a:pt x="0" y="0"/>
                  </a:moveTo>
                  <a:lnTo>
                    <a:pt x="569" y="54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29124" y="3500438"/>
            <a:ext cx="307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(0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就是一条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简单回路，其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长度为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13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678892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、连通、连通图和连通分量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无向图：若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到顶点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有路径，则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连通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的。   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若图中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任意两个顶点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都连通，则称为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连通图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非连通图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无向图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中的极大连通子图称为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连通分量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。显然，任何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连通图的连通分量只有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一个，即本身，而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非连通图有多个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连通分量</a:t>
            </a:r>
            <a:r>
              <a:rPr kumimoji="1" lang="zh-CN" altLang="en-US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27020" y="3786190"/>
            <a:ext cx="2914650" cy="2614688"/>
            <a:chOff x="327020" y="3786190"/>
            <a:chExt cx="2914650" cy="2614688"/>
          </a:xfrm>
        </p:grpSpPr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3" name="Line 3"/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CC"/>
                  </a:solidFill>
                </a:rPr>
                <a:t>一个</a:t>
              </a:r>
              <a:r>
                <a:rPr kumimoji="1" lang="zh-CN" altLang="en-US" sz="2000" dirty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308491" y="3933786"/>
            <a:ext cx="2620963" cy="2638486"/>
            <a:chOff x="3357554" y="3905268"/>
            <a:chExt cx="2620963" cy="2638486"/>
          </a:xfrm>
        </p:grpSpPr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2" name="Oval 2"/>
            <p:cNvSpPr>
              <a:spLocks noChangeArrowheads="1"/>
            </p:cNvSpPr>
            <p:nvPr/>
          </p:nvSpPr>
          <p:spPr bwMode="auto">
            <a:xfrm>
              <a:off x="4430704" y="5361005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7620" y="614364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CC"/>
                  </a:solidFill>
                </a:rPr>
                <a:t>一个非</a:t>
              </a:r>
              <a:r>
                <a:rPr kumimoji="1" lang="zh-CN" altLang="en-US" sz="2000" dirty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3857628"/>
            <a:ext cx="5214942" cy="2214578"/>
            <a:chOff x="3929058" y="3857628"/>
            <a:chExt cx="5214942" cy="2214578"/>
          </a:xfrm>
        </p:grpSpPr>
        <p:sp>
          <p:nvSpPr>
            <p:cNvPr id="30" name="TextBox 29"/>
            <p:cNvSpPr txBox="1"/>
            <p:nvPr/>
          </p:nvSpPr>
          <p:spPr>
            <a:xfrm>
              <a:off x="7358050" y="502915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两个</a:t>
              </a:r>
              <a:r>
                <a:rPr kumimoji="1"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29058" y="3857628"/>
              <a:ext cx="3286148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62396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2" idx="3"/>
            </p:cNvCxnSpPr>
            <p:nvPr/>
          </p:nvCxnSpPr>
          <p:spPr>
            <a:xfrm>
              <a:off x="7215206" y="4563277"/>
              <a:ext cx="500066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</p:cNvCxnSpPr>
            <p:nvPr/>
          </p:nvCxnSpPr>
          <p:spPr>
            <a:xfrm flipV="1">
              <a:off x="7177106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14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853601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9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、强连通图和强连通分量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有向图：若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到顶点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有路径，则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称从顶点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连通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中的任意两个顶点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都连通，即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和从顶点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都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存在路径，则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强连通图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   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57224" y="2976577"/>
            <a:ext cx="2914650" cy="2952753"/>
            <a:chOff x="857224" y="3762395"/>
            <a:chExt cx="2914650" cy="2952753"/>
          </a:xfrm>
        </p:grpSpPr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1296961" y="5083195"/>
              <a:ext cx="715963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" y="430"/>
                </a:cxn>
              </a:cxnLst>
              <a:rect l="0" t="0" r="r" b="b"/>
              <a:pathLst>
                <a:path w="451" h="430">
                  <a:moveTo>
                    <a:pt x="0" y="0"/>
                  </a:moveTo>
                  <a:lnTo>
                    <a:pt x="451" y="43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500298" y="5126057"/>
              <a:ext cx="874701" cy="660397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bg1"/>
            </a:solidFill>
            <a:ln w="28575" cmpd="sng">
              <a:solidFill>
                <a:srgbClr val="3333FF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1971649" y="376239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18767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85722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1974824" y="5646757"/>
              <a:ext cx="582612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284261" y="4119582"/>
              <a:ext cx="698500" cy="49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440" y="0"/>
                </a:cxn>
              </a:cxnLst>
              <a:rect l="0" t="0" r="r" b="b"/>
              <a:pathLst>
                <a:path w="440" h="312">
                  <a:moveTo>
                    <a:pt x="0" y="312"/>
                  </a:moveTo>
                  <a:lnTo>
                    <a:pt x="44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2566961" y="413228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4414" y="63150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</a:t>
              </a:r>
              <a:r>
                <a:rPr kumimoji="1"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9190" y="3055951"/>
            <a:ext cx="2914650" cy="2916299"/>
            <a:chOff x="4929190" y="3055951"/>
            <a:chExt cx="2914650" cy="2916299"/>
          </a:xfrm>
        </p:grpSpPr>
        <p:sp>
          <p:nvSpPr>
            <p:cNvPr id="14341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34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434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34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34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一个非</a:t>
              </a:r>
              <a:r>
                <a:rPr kumimoji="1"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15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832170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有向图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中的极大强连通子图称为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强连通分量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。显然，强连通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图只有一个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强连通分量，即本身。非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强连通图有多个强连通分量。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428728" y="2084337"/>
            <a:ext cx="2914650" cy="2916299"/>
            <a:chOff x="4929190" y="3055951"/>
            <a:chExt cx="2914650" cy="2916299"/>
          </a:xfrm>
        </p:grpSpPr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一个非</a:t>
              </a:r>
              <a:r>
                <a:rPr kumimoji="1"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02856" y="2000240"/>
            <a:ext cx="5798035" cy="2438416"/>
            <a:chOff x="3918348" y="3633790"/>
            <a:chExt cx="5357676" cy="2438416"/>
          </a:xfrm>
        </p:grpSpPr>
        <p:sp>
          <p:nvSpPr>
            <p:cNvPr id="32" name="TextBox 31"/>
            <p:cNvSpPr txBox="1"/>
            <p:nvPr/>
          </p:nvSpPr>
          <p:spPr>
            <a:xfrm>
              <a:off x="7358050" y="5029154"/>
              <a:ext cx="191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两个强</a:t>
              </a:r>
              <a:r>
                <a:rPr kumimoji="1" lang="zh-CN" altLang="en-US" sz="2000" dirty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29058" y="3633790"/>
              <a:ext cx="3286148" cy="163513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918348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3" idx="3"/>
            </p:cNvCxnSpPr>
            <p:nvPr/>
          </p:nvCxnSpPr>
          <p:spPr>
            <a:xfrm>
              <a:off x="7215206" y="4451358"/>
              <a:ext cx="500066" cy="62071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4" idx="3"/>
            </p:cNvCxnSpPr>
            <p:nvPr/>
          </p:nvCxnSpPr>
          <p:spPr>
            <a:xfrm flipV="1">
              <a:off x="7133058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16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50891" y="285728"/>
            <a:ext cx="6392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在一个非强连通中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找强连通分量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的方法。</a:t>
            </a:r>
          </a:p>
        </p:txBody>
      </p:sp>
      <p:sp>
        <p:nvSpPr>
          <p:cNvPr id="23" name="Line 1029"/>
          <p:cNvSpPr>
            <a:spLocks noChangeShapeType="1"/>
          </p:cNvSpPr>
          <p:nvPr/>
        </p:nvSpPr>
        <p:spPr bwMode="auto">
          <a:xfrm>
            <a:off x="1517625" y="3565477"/>
            <a:ext cx="1746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val 1032"/>
          <p:cNvSpPr>
            <a:spLocks noChangeArrowheads="1"/>
          </p:cNvSpPr>
          <p:nvPr/>
        </p:nvSpPr>
        <p:spPr bwMode="auto">
          <a:xfrm>
            <a:off x="2043087" y="2441527"/>
            <a:ext cx="584200" cy="5715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5" name="Oval 1033"/>
          <p:cNvSpPr>
            <a:spLocks noChangeArrowheads="1"/>
          </p:cNvSpPr>
          <p:nvPr/>
        </p:nvSpPr>
        <p:spPr bwMode="auto">
          <a:xfrm>
            <a:off x="3259112" y="3263852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" name="Oval 1034"/>
          <p:cNvSpPr>
            <a:spLocks noChangeArrowheads="1"/>
          </p:cNvSpPr>
          <p:nvPr/>
        </p:nvSpPr>
        <p:spPr bwMode="auto">
          <a:xfrm>
            <a:off x="928662" y="3263852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27" name="Oval 1035"/>
          <p:cNvSpPr>
            <a:spLocks noChangeArrowheads="1"/>
          </p:cNvSpPr>
          <p:nvPr/>
        </p:nvSpPr>
        <p:spPr bwMode="auto">
          <a:xfrm>
            <a:off x="928662" y="4289435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28" name="Freeform 1036"/>
          <p:cNvSpPr>
            <a:spLocks/>
          </p:cNvSpPr>
          <p:nvPr/>
        </p:nvSpPr>
        <p:spPr bwMode="auto">
          <a:xfrm>
            <a:off x="1385862" y="2798714"/>
            <a:ext cx="668338" cy="498475"/>
          </a:xfrm>
          <a:custGeom>
            <a:avLst/>
            <a:gdLst/>
            <a:ahLst/>
            <a:cxnLst>
              <a:cxn ang="0">
                <a:pos x="0" y="314"/>
              </a:cxn>
              <a:cxn ang="0">
                <a:pos x="421" y="0"/>
              </a:cxn>
            </a:cxnLst>
            <a:rect l="0" t="0" r="r" b="b"/>
            <a:pathLst>
              <a:path w="421" h="314">
                <a:moveTo>
                  <a:pt x="0" y="314"/>
                </a:moveTo>
                <a:lnTo>
                  <a:pt x="421" y="0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Freeform 1037"/>
          <p:cNvSpPr>
            <a:spLocks/>
          </p:cNvSpPr>
          <p:nvPr/>
        </p:nvSpPr>
        <p:spPr bwMode="auto">
          <a:xfrm>
            <a:off x="2638400" y="2811414"/>
            <a:ext cx="698500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0" y="352"/>
              </a:cxn>
            </a:cxnLst>
            <a:rect l="0" t="0" r="r" b="b"/>
            <a:pathLst>
              <a:path w="440" h="352">
                <a:moveTo>
                  <a:pt x="0" y="0"/>
                </a:moveTo>
                <a:lnTo>
                  <a:pt x="440" y="352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357290" y="585789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一个非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强连通图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714356"/>
            <a:ext cx="81439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在图中找有向环。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扩展该有向环：如果某个顶点到该环中任一顶点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有路径，并且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该环中任一顶点到这个顶点也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有路径，则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加入这个顶点。</a:t>
            </a:r>
          </a:p>
        </p:txBody>
      </p:sp>
      <p:sp>
        <p:nvSpPr>
          <p:cNvPr id="19" name="Oval 1035"/>
          <p:cNvSpPr>
            <a:spLocks noChangeArrowheads="1"/>
          </p:cNvSpPr>
          <p:nvPr/>
        </p:nvSpPr>
        <p:spPr bwMode="auto">
          <a:xfrm>
            <a:off x="3286116" y="4289435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2071670" y="5075253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</a:p>
        </p:txBody>
      </p:sp>
      <p:cxnSp>
        <p:nvCxnSpPr>
          <p:cNvPr id="22" name="直接箭头连接符 21"/>
          <p:cNvCxnSpPr>
            <a:stCxn id="26" idx="4"/>
            <a:endCxn id="27" idx="0"/>
          </p:cNvCxnSpPr>
          <p:nvPr/>
        </p:nvCxnSpPr>
        <p:spPr>
          <a:xfrm rot="5400000">
            <a:off x="994118" y="4062791"/>
            <a:ext cx="452496" cy="793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1724551" y="3096157"/>
            <a:ext cx="1077383" cy="353483"/>
          </a:xfrm>
          <a:custGeom>
            <a:avLst/>
            <a:gdLst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7383" h="353483">
                <a:moveTo>
                  <a:pt x="848783" y="80433"/>
                </a:moveTo>
                <a:cubicBezTo>
                  <a:pt x="744008" y="40216"/>
                  <a:pt x="639233" y="0"/>
                  <a:pt x="505883" y="4233"/>
                </a:cubicBezTo>
                <a:cubicBezTo>
                  <a:pt x="372533" y="8466"/>
                  <a:pt x="97366" y="55033"/>
                  <a:pt x="48683" y="105833"/>
                </a:cubicBezTo>
                <a:cubicBezTo>
                  <a:pt x="0" y="156633"/>
                  <a:pt x="101600" y="270933"/>
                  <a:pt x="213783" y="309033"/>
                </a:cubicBezTo>
                <a:cubicBezTo>
                  <a:pt x="325966" y="347133"/>
                  <a:pt x="577850" y="353483"/>
                  <a:pt x="721783" y="334433"/>
                </a:cubicBezTo>
                <a:cubicBezTo>
                  <a:pt x="865716" y="315383"/>
                  <a:pt x="971549" y="255058"/>
                  <a:pt x="1077383" y="194733"/>
                </a:cubicBezTo>
              </a:path>
            </a:pathLst>
          </a:cu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27" idx="5"/>
            <a:endCxn id="20" idx="1"/>
          </p:cNvCxnSpPr>
          <p:nvPr/>
        </p:nvCxnSpPr>
        <p:spPr>
          <a:xfrm rot="16200000" flipH="1">
            <a:off x="1599497" y="4600986"/>
            <a:ext cx="383951" cy="731039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7" idx="6"/>
            <a:endCxn id="25" idx="3"/>
          </p:cNvCxnSpPr>
          <p:nvPr/>
        </p:nvCxnSpPr>
        <p:spPr>
          <a:xfrm flipV="1">
            <a:off x="1511275" y="3753012"/>
            <a:ext cx="1833391" cy="82058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4"/>
            <a:endCxn id="19" idx="0"/>
          </p:cNvCxnSpPr>
          <p:nvPr/>
        </p:nvCxnSpPr>
        <p:spPr>
          <a:xfrm rot="16200000" flipH="1">
            <a:off x="3338069" y="4050081"/>
            <a:ext cx="452496" cy="26211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19" idx="3"/>
          </p:cNvCxnSpPr>
          <p:nvPr/>
        </p:nvCxnSpPr>
        <p:spPr>
          <a:xfrm rot="5400000" flipH="1" flipV="1">
            <a:off x="2778224" y="4565269"/>
            <a:ext cx="383951" cy="802477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286248" y="2512965"/>
            <a:ext cx="4011637" cy="3745037"/>
            <a:chOff x="4286248" y="2512965"/>
            <a:chExt cx="4011637" cy="3745037"/>
          </a:xfrm>
        </p:grpSpPr>
        <p:sp>
          <p:nvSpPr>
            <p:cNvPr id="32" name="TextBox 31"/>
            <p:cNvSpPr txBox="1"/>
            <p:nvPr/>
          </p:nvSpPr>
          <p:spPr>
            <a:xfrm>
              <a:off x="5853969" y="5857892"/>
              <a:ext cx="2075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个强</a:t>
              </a:r>
              <a:r>
                <a:rPr kumimoji="1"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9" name="Line 1029"/>
            <p:cNvSpPr>
              <a:spLocks noChangeShapeType="1"/>
            </p:cNvSpPr>
            <p:nvPr/>
          </p:nvSpPr>
          <p:spPr bwMode="auto">
            <a:xfrm>
              <a:off x="5946781" y="3636915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1032"/>
            <p:cNvSpPr>
              <a:spLocks noChangeArrowheads="1"/>
            </p:cNvSpPr>
            <p:nvPr/>
          </p:nvSpPr>
          <p:spPr bwMode="auto">
            <a:xfrm>
              <a:off x="6472243" y="251296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1" name="Oval 1033"/>
            <p:cNvSpPr>
              <a:spLocks noChangeArrowheads="1"/>
            </p:cNvSpPr>
            <p:nvPr/>
          </p:nvSpPr>
          <p:spPr bwMode="auto">
            <a:xfrm>
              <a:off x="768826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" name="Oval 1034"/>
            <p:cNvSpPr>
              <a:spLocks noChangeArrowheads="1"/>
            </p:cNvSpPr>
            <p:nvPr/>
          </p:nvSpPr>
          <p:spPr bwMode="auto">
            <a:xfrm>
              <a:off x="535781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3" name="Oval 1035"/>
            <p:cNvSpPr>
              <a:spLocks noChangeArrowheads="1"/>
            </p:cNvSpPr>
            <p:nvPr/>
          </p:nvSpPr>
          <p:spPr bwMode="auto">
            <a:xfrm>
              <a:off x="5357818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4" name="Freeform 1036"/>
            <p:cNvSpPr>
              <a:spLocks/>
            </p:cNvSpPr>
            <p:nvPr/>
          </p:nvSpPr>
          <p:spPr bwMode="auto">
            <a:xfrm>
              <a:off x="5815018" y="2870152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Freeform 1037"/>
            <p:cNvSpPr>
              <a:spLocks/>
            </p:cNvSpPr>
            <p:nvPr/>
          </p:nvSpPr>
          <p:spPr bwMode="auto">
            <a:xfrm>
              <a:off x="7067556" y="288285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Oval 1035"/>
            <p:cNvSpPr>
              <a:spLocks noChangeArrowheads="1"/>
            </p:cNvSpPr>
            <p:nvPr/>
          </p:nvSpPr>
          <p:spPr bwMode="auto">
            <a:xfrm>
              <a:off x="7715272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7" name="Oval 1035"/>
            <p:cNvSpPr>
              <a:spLocks noChangeArrowheads="1"/>
            </p:cNvSpPr>
            <p:nvPr/>
          </p:nvSpPr>
          <p:spPr bwMode="auto">
            <a:xfrm>
              <a:off x="6500826" y="514669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58" name="直接箭头连接符 57"/>
            <p:cNvCxnSpPr>
              <a:stCxn id="52" idx="4"/>
              <a:endCxn id="53" idx="0"/>
            </p:cNvCxnSpPr>
            <p:nvPr/>
          </p:nvCxnSpPr>
          <p:spPr>
            <a:xfrm rot="5400000">
              <a:off x="5423274" y="4134229"/>
              <a:ext cx="452496" cy="79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6"/>
              <a:endCxn id="51" idx="3"/>
            </p:cNvCxnSpPr>
            <p:nvPr/>
          </p:nvCxnSpPr>
          <p:spPr>
            <a:xfrm flipV="1">
              <a:off x="5940431" y="3824450"/>
              <a:ext cx="1833391" cy="82058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右箭头 63"/>
            <p:cNvSpPr/>
            <p:nvPr/>
          </p:nvSpPr>
          <p:spPr bwMode="auto">
            <a:xfrm>
              <a:off x="4286248" y="3857628"/>
              <a:ext cx="785818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17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42910" y="285728"/>
            <a:ext cx="810262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10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、权和网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图中每一条边都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可以附带有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一个对应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的数值，这种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与边相关的数值称为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权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。权可以表示从一个顶点到另一个顶点的距离或花费的代价。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边上带有权的图称为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权图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称作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771775" y="3068638"/>
            <a:ext cx="2447925" cy="2200335"/>
            <a:chOff x="2771775" y="3068638"/>
            <a:chExt cx="2447925" cy="2200335"/>
          </a:xfrm>
        </p:grpSpPr>
        <p:sp>
          <p:nvSpPr>
            <p:cNvPr id="162818" name="Oval 2"/>
            <p:cNvSpPr>
              <a:spLocks noChangeArrowheads="1"/>
            </p:cNvSpPr>
            <p:nvPr/>
          </p:nvSpPr>
          <p:spPr bwMode="auto">
            <a:xfrm>
              <a:off x="3419475" y="31416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2819" name="Oval 3"/>
            <p:cNvSpPr>
              <a:spLocks noChangeArrowheads="1"/>
            </p:cNvSpPr>
            <p:nvPr/>
          </p:nvSpPr>
          <p:spPr bwMode="auto">
            <a:xfrm>
              <a:off x="4787900" y="3429000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2820" name="Oval 4"/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4140200" y="4365625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2822" name="Freeform 6"/>
            <p:cNvSpPr>
              <a:spLocks/>
            </p:cNvSpPr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4" name="Freeform 8"/>
            <p:cNvSpPr>
              <a:spLocks/>
            </p:cNvSpPr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5" name="Freeform 9"/>
            <p:cNvSpPr>
              <a:spLocks/>
            </p:cNvSpPr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2</a:t>
              </a:r>
            </a:p>
          </p:txBody>
        </p:sp>
        <p:sp>
          <p:nvSpPr>
            <p:cNvPr id="162827" name="Text Box 11"/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3</a:t>
              </a: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3708400" y="3556000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5</a:t>
              </a: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419475" y="4348163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6</a:t>
              </a: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132138" y="4868863"/>
              <a:ext cx="194468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一个网</a:t>
              </a: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18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19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313" y="2071678"/>
            <a:ext cx="738983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Graph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由顶点集合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V(G)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和边集合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E(G)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构成。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endParaRPr kumimoji="1"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6" name="Text Box 4" descr="纸莎草纸"/>
          <p:cNvSpPr txBox="1">
            <a:spLocks noChangeArrowheads="1"/>
          </p:cNvSpPr>
          <p:nvPr/>
        </p:nvSpPr>
        <p:spPr bwMode="auto">
          <a:xfrm>
            <a:off x="323850" y="1288328"/>
            <a:ext cx="3024188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隶书" pitchFamily="49" charset="-122"/>
              </a:rPr>
              <a:t>8.1.1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图的定义 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00034" y="4929198"/>
            <a:ext cx="8208962" cy="91307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DB030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说明：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个顶点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的图，对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每个顶点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连续编号，即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顶点的编号为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～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。通过编号唯一确定一个顶点。</a:t>
            </a:r>
          </a:p>
        </p:txBody>
      </p:sp>
      <p:sp>
        <p:nvSpPr>
          <p:cNvPr id="5" name="Text Box 2" descr="信纸"/>
          <p:cNvSpPr txBox="1">
            <a:spLocks noChangeArrowheads="1"/>
          </p:cNvSpPr>
          <p:nvPr/>
        </p:nvSpPr>
        <p:spPr bwMode="auto">
          <a:xfrm>
            <a:off x="2928926" y="285728"/>
            <a:ext cx="321471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图的概念</a:t>
            </a: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500430" y="2696536"/>
            <a:ext cx="2362200" cy="1946910"/>
            <a:chOff x="3500430" y="1643050"/>
            <a:chExt cx="2952750" cy="2433638"/>
          </a:xfrm>
        </p:grpSpPr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76041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图抽象数据类型＝逻辑结构＋基本运算（运算描述）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755650" y="1400164"/>
            <a:ext cx="38877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图的基本运算如下：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896940" y="2049228"/>
            <a:ext cx="6532580" cy="3308598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InitGraph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(&amp;g)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：图初始化。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ClaerGraph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(&amp;g)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销毁图。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DFS(G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从顶点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出发深度优先遍历。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BFS(G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从顶点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出发广度优先遍历。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026"/>
          <p:cNvSpPr txBox="1">
            <a:spLocks noChangeArrowheads="1"/>
          </p:cNvSpPr>
          <p:nvPr/>
        </p:nvSpPr>
        <p:spPr bwMode="auto">
          <a:xfrm>
            <a:off x="428596" y="142852"/>
            <a:ext cx="8382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在图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中，如果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代表边的顶点对是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无序的，则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无向图。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用圆括号序偶表示无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边。   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3500430" y="1142984"/>
            <a:ext cx="2362200" cy="1946910"/>
            <a:chOff x="3500430" y="1643050"/>
            <a:chExt cx="2952750" cy="2433638"/>
          </a:xfrm>
        </p:grpSpPr>
        <p:sp>
          <p:nvSpPr>
            <p:cNvPr id="5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4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57884" y="1142984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/>
              <a:t>(0</a:t>
            </a:r>
            <a:r>
              <a:rPr lang="zh-CN" altLang="en-US" sz="2200"/>
              <a:t>，</a:t>
            </a:r>
            <a:r>
              <a:rPr lang="en-US" altLang="zh-CN" sz="2200"/>
              <a:t>1)</a:t>
            </a:r>
            <a:endParaRPr lang="zh-CN" altLang="en-US" sz="2200"/>
          </a:p>
        </p:txBody>
      </p:sp>
      <p:cxnSp>
        <p:nvCxnSpPr>
          <p:cNvPr id="36" name="直接箭头连接符 35"/>
          <p:cNvCxnSpPr/>
          <p:nvPr/>
        </p:nvCxnSpPr>
        <p:spPr>
          <a:xfrm rot="10800000" flipV="1">
            <a:off x="5214942" y="1396528"/>
            <a:ext cx="642942" cy="213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57158" y="3162222"/>
            <a:ext cx="8382000" cy="3202072"/>
            <a:chOff x="357158" y="3162222"/>
            <a:chExt cx="8382000" cy="3202072"/>
          </a:xfrm>
        </p:grpSpPr>
        <p:sp>
          <p:nvSpPr>
            <p:cNvPr id="3" name="Text Box 1026"/>
            <p:cNvSpPr txBox="1">
              <a:spLocks noChangeArrowheads="1"/>
            </p:cNvSpPr>
            <p:nvPr/>
          </p:nvSpPr>
          <p:spPr bwMode="auto">
            <a:xfrm>
              <a:off x="357158" y="3162222"/>
              <a:ext cx="8382000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        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如果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表示边的顶点对是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有序的，则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称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G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kumimoji="1" lang="zh-CN" altLang="en-US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有向图。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用尖括号序偶表示有向边。</a:t>
              </a:r>
              <a:endParaRPr kumimoji="1" lang="zh-CN" altLang="en-US" b="0" dirty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3643306" y="4357694"/>
              <a:ext cx="2303781" cy="2006600"/>
              <a:chOff x="3573455" y="4711688"/>
              <a:chExt cx="2879726" cy="2508250"/>
            </a:xfrm>
          </p:grpSpPr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4989505" y="5016488"/>
                <a:ext cx="15875" cy="6159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013318" y="6172188"/>
                <a:ext cx="0" cy="5524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H="1">
                <a:off x="5300655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4124318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1" name="Freeform 54"/>
              <p:cNvSpPr>
                <a:spLocks/>
              </p:cNvSpPr>
              <p:nvPr/>
            </p:nvSpPr>
            <p:spPr bwMode="auto">
              <a:xfrm>
                <a:off x="4000493" y="6149963"/>
                <a:ext cx="671513" cy="649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2" name="Freeform 55"/>
              <p:cNvSpPr>
                <a:spLocks/>
              </p:cNvSpPr>
              <p:nvPr/>
            </p:nvSpPr>
            <p:spPr bwMode="auto">
              <a:xfrm>
                <a:off x="5240330" y="6148375"/>
                <a:ext cx="711200" cy="688975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3" name="Freeform 56"/>
              <p:cNvSpPr>
                <a:spLocks/>
              </p:cNvSpPr>
              <p:nvPr/>
            </p:nvSpPr>
            <p:spPr bwMode="auto">
              <a:xfrm>
                <a:off x="5284780" y="5064113"/>
                <a:ext cx="741363" cy="608013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4" name="Freeform 57"/>
              <p:cNvSpPr>
                <a:spLocks/>
              </p:cNvSpPr>
              <p:nvPr/>
            </p:nvSpPr>
            <p:spPr bwMode="auto">
              <a:xfrm>
                <a:off x="4054468" y="5075225"/>
                <a:ext cx="723900" cy="598488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5" name="Oval 58"/>
              <p:cNvSpPr>
                <a:spLocks noChangeArrowheads="1"/>
              </p:cNvSpPr>
              <p:nvPr/>
            </p:nvSpPr>
            <p:spPr bwMode="auto">
              <a:xfrm>
                <a:off x="4725980" y="4711688"/>
                <a:ext cx="574675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Oval 59"/>
              <p:cNvSpPr>
                <a:spLocks noChangeArrowheads="1"/>
              </p:cNvSpPr>
              <p:nvPr/>
            </p:nvSpPr>
            <p:spPr bwMode="auto">
              <a:xfrm>
                <a:off x="4725980" y="5640375"/>
                <a:ext cx="574675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7" name="Oval 60"/>
              <p:cNvSpPr>
                <a:spLocks noChangeArrowheads="1"/>
              </p:cNvSpPr>
              <p:nvPr/>
            </p:nvSpPr>
            <p:spPr bwMode="auto">
              <a:xfrm>
                <a:off x="5876918" y="5640375"/>
                <a:ext cx="576263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3573455" y="5640375"/>
                <a:ext cx="576263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9" name="Oval 62"/>
              <p:cNvSpPr>
                <a:spLocks noChangeArrowheads="1"/>
              </p:cNvSpPr>
              <p:nvPr/>
            </p:nvSpPr>
            <p:spPr bwMode="auto">
              <a:xfrm>
                <a:off x="4678355" y="6667488"/>
                <a:ext cx="576263" cy="552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072198" y="4391031"/>
              <a:ext cx="9286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/>
                <a:t>&lt;0</a:t>
              </a:r>
              <a:r>
                <a:rPr lang="zh-CN" altLang="en-US" sz="2200"/>
                <a:t>，</a:t>
              </a:r>
              <a:r>
                <a:rPr lang="en-US" altLang="zh-CN" sz="2200"/>
                <a:t>1&gt;</a:t>
              </a:r>
              <a:endParaRPr lang="zh-CN" altLang="en-US" sz="22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 flipV="1">
              <a:off x="5429256" y="4644575"/>
              <a:ext cx="642942" cy="213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500034" y="1857364"/>
            <a:ext cx="8143932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无向图：若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存在一条边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 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和顶点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端点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，它们互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邻接点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有向图：若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存在一条边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&gt; 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起始端点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（简称为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起点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），顶点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终止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端点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（简称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终点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），它们互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邻接点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160" name="Text Box 64" descr="信纸"/>
          <p:cNvSpPr txBox="1">
            <a:spLocks noChangeArrowheads="1"/>
          </p:cNvSpPr>
          <p:nvPr/>
        </p:nvSpPr>
        <p:spPr bwMode="auto">
          <a:xfrm>
            <a:off x="285720" y="357166"/>
            <a:ext cx="3890960" cy="5191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8.1.2  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图的基本术语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58" y="1214422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、端点和邻接点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285720" y="285728"/>
            <a:ext cx="4048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 2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、顶点的度、入度和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出度</a:t>
            </a:r>
            <a:endParaRPr kumimoji="1"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286512" y="1571612"/>
            <a:ext cx="2362200" cy="2481580"/>
            <a:chOff x="6353204" y="714356"/>
            <a:chExt cx="2362200" cy="2481580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787544" y="1666856"/>
              <a:ext cx="14922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682134" y="1805286"/>
              <a:ext cx="648970" cy="567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7714644" y="1773536"/>
              <a:ext cx="629920" cy="58801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7714644" y="949306"/>
              <a:ext cx="678180" cy="5359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6621174" y="989946"/>
              <a:ext cx="739140" cy="598170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7534304" y="1137266"/>
              <a:ext cx="0" cy="129159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7298084" y="714356"/>
              <a:ext cx="472440" cy="425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29808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824296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635320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7257444" y="2232006"/>
              <a:ext cx="473710" cy="4292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7416194" y="2765406"/>
              <a:ext cx="472440" cy="4305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(a)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357422" y="3786190"/>
            <a:ext cx="2303780" cy="2459990"/>
            <a:chOff x="6411624" y="3169266"/>
            <a:chExt cx="2303780" cy="2459990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7544464" y="3413106"/>
              <a:ext cx="12700" cy="4927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7563514" y="4337666"/>
              <a:ext cx="0" cy="4419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H="1">
              <a:off x="779338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685231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6753254" y="4319886"/>
              <a:ext cx="537210" cy="519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7745124" y="4318616"/>
              <a:ext cx="568960" cy="551180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448" y="0"/>
                </a:cxn>
              </a:cxnLst>
              <a:rect l="0" t="0" r="r" b="b"/>
              <a:pathLst>
                <a:path w="448" h="434">
                  <a:moveTo>
                    <a:pt x="0" y="434"/>
                  </a:moveTo>
                  <a:lnTo>
                    <a:pt x="448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7780684" y="3451206"/>
              <a:ext cx="593090" cy="486410"/>
            </a:xfrm>
            <a:custGeom>
              <a:avLst/>
              <a:gdLst/>
              <a:ahLst/>
              <a:cxnLst>
                <a:cxn ang="0">
                  <a:pos x="467" y="383"/>
                </a:cxn>
                <a:cxn ang="0">
                  <a:pos x="0" y="0"/>
                </a:cxn>
              </a:cxnLst>
              <a:rect l="0" t="0" r="r" b="b"/>
              <a:pathLst>
                <a:path w="467" h="383">
                  <a:moveTo>
                    <a:pt x="467" y="383"/>
                  </a:moveTo>
                  <a:lnTo>
                    <a:pt x="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6796434" y="3460096"/>
              <a:ext cx="579120" cy="478790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377"/>
                </a:cxn>
              </a:cxnLst>
              <a:rect l="0" t="0" r="r" b="b"/>
              <a:pathLst>
                <a:path w="456" h="377">
                  <a:moveTo>
                    <a:pt x="456" y="0"/>
                  </a:moveTo>
                  <a:lnTo>
                    <a:pt x="0" y="37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7333644" y="316926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7333644" y="391221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825439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41162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7295544" y="4733906"/>
              <a:ext cx="461010" cy="4419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7447944" y="5186026"/>
              <a:ext cx="461010" cy="443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just"/>
              <a:r>
                <a:rPr lang="en-US" altLang="zh-CN" sz="200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(b)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57158" y="1000108"/>
            <a:ext cx="5643602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无向图：以顶点</a:t>
            </a:r>
            <a:r>
              <a:rPr kumimoji="1"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为端点的边数称为该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顶点的度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   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有向图：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以顶点</a:t>
            </a:r>
            <a:r>
              <a:rPr kumimoji="1"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为终点的入边的数目，称为该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顶点的入度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。以顶点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为始点的出边的数目，称为该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顶点的出度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。一个顶点的入度与出度的和为该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顶点的度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     </a:t>
            </a:r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6572264" y="928670"/>
            <a:ext cx="1785950" cy="663579"/>
            <a:chOff x="6786578" y="142852"/>
            <a:chExt cx="1785950" cy="663579"/>
          </a:xfrm>
        </p:grpSpPr>
        <p:sp>
          <p:nvSpPr>
            <p:cNvPr id="60" name="TextBox 59"/>
            <p:cNvSpPr txBox="1"/>
            <p:nvPr/>
          </p:nvSpPr>
          <p:spPr>
            <a:xfrm>
              <a:off x="6786578" y="142852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的度为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3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>
              <a:off x="7739241" y="549100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4622801" y="3929066"/>
            <a:ext cx="2735281" cy="1015663"/>
            <a:chOff x="4622801" y="3929066"/>
            <a:chExt cx="2735281" cy="1015663"/>
          </a:xfrm>
        </p:grpSpPr>
        <p:sp>
          <p:nvSpPr>
            <p:cNvPr id="68" name="TextBox 67"/>
            <p:cNvSpPr txBox="1"/>
            <p:nvPr/>
          </p:nvSpPr>
          <p:spPr>
            <a:xfrm>
              <a:off x="4857752" y="3929066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的入度为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的出度为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</a:p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的度为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1+2=3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>
            <a:xfrm rot="5400000">
              <a:off x="4595969" y="4406752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3929058" y="857232"/>
          <a:ext cx="1358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3" imgW="685800" imgH="495000" progId="">
                  <p:embed/>
                </p:oleObj>
              </mc:Choice>
              <mc:Fallback>
                <p:oleObj name="Equation" r:id="rId3" imgW="685800" imgH="495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857232"/>
                        <a:ext cx="1358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500034" y="357166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   若一个图中有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个顶点和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条边，每个顶点的度为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latin typeface="+mj-ea"/>
                <a:cs typeface="Times New Roman" pitchFamily="18" charset="0"/>
              </a:rPr>
              <a:t>≤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），则有：</a:t>
            </a:r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642910" y="1857364"/>
            <a:ext cx="7500990" cy="4161194"/>
            <a:chOff x="642910" y="1857364"/>
            <a:chExt cx="7500990" cy="4161194"/>
          </a:xfrm>
        </p:grpSpPr>
        <p:grpSp>
          <p:nvGrpSpPr>
            <p:cNvPr id="2" name="组合 62"/>
            <p:cNvGrpSpPr/>
            <p:nvPr/>
          </p:nvGrpSpPr>
          <p:grpSpPr>
            <a:xfrm>
              <a:off x="1071538" y="1857364"/>
              <a:ext cx="2362200" cy="1946910"/>
              <a:chOff x="6353204" y="714356"/>
              <a:chExt cx="2362200" cy="1946910"/>
            </a:xfrm>
          </p:grpSpPr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6787544" y="1666856"/>
                <a:ext cx="149225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6682134" y="1805286"/>
                <a:ext cx="648970" cy="5676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5" y="412"/>
                  </a:cxn>
                </a:cxnLst>
                <a:rect l="0" t="0" r="r" b="b"/>
                <a:pathLst>
                  <a:path w="495" h="412">
                    <a:moveTo>
                      <a:pt x="0" y="0"/>
                    </a:moveTo>
                    <a:lnTo>
                      <a:pt x="495" y="412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7714644" y="1773536"/>
                <a:ext cx="629920" cy="588010"/>
              </a:xfrm>
              <a:custGeom>
                <a:avLst/>
                <a:gdLst/>
                <a:ahLst/>
                <a:cxnLst>
                  <a:cxn ang="0">
                    <a:pos x="0" y="428"/>
                  </a:cxn>
                  <a:cxn ang="0">
                    <a:pos x="480" y="0"/>
                  </a:cxn>
                </a:cxnLst>
                <a:rect l="0" t="0" r="r" b="b"/>
                <a:pathLst>
                  <a:path w="480" h="428">
                    <a:moveTo>
                      <a:pt x="0" y="428"/>
                    </a:moveTo>
                    <a:lnTo>
                      <a:pt x="48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7714644" y="949306"/>
                <a:ext cx="678180" cy="5359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7" y="390"/>
                  </a:cxn>
                </a:cxnLst>
                <a:rect l="0" t="0" r="r" b="b"/>
                <a:pathLst>
                  <a:path w="517" h="390">
                    <a:moveTo>
                      <a:pt x="0" y="0"/>
                    </a:moveTo>
                    <a:lnTo>
                      <a:pt x="517" y="39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auto">
              <a:xfrm>
                <a:off x="6621174" y="989946"/>
                <a:ext cx="739140" cy="598170"/>
              </a:xfrm>
              <a:custGeom>
                <a:avLst/>
                <a:gdLst/>
                <a:ahLst/>
                <a:cxnLst>
                  <a:cxn ang="0">
                    <a:pos x="562" y="0"/>
                  </a:cxn>
                  <a:cxn ang="0">
                    <a:pos x="0" y="435"/>
                  </a:cxn>
                </a:cxnLst>
                <a:rect l="0" t="0" r="r" b="b"/>
                <a:pathLst>
                  <a:path w="562" h="435">
                    <a:moveTo>
                      <a:pt x="562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7534304" y="1137266"/>
                <a:ext cx="0" cy="129159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Oval 44"/>
              <p:cNvSpPr>
                <a:spLocks noChangeArrowheads="1"/>
              </p:cNvSpPr>
              <p:nvPr/>
            </p:nvSpPr>
            <p:spPr bwMode="auto">
              <a:xfrm>
                <a:off x="7298084" y="714356"/>
                <a:ext cx="472440" cy="425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729808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40" name="Oval 46"/>
              <p:cNvSpPr>
                <a:spLocks noChangeArrowheads="1"/>
              </p:cNvSpPr>
              <p:nvPr/>
            </p:nvSpPr>
            <p:spPr bwMode="auto">
              <a:xfrm>
                <a:off x="824296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1" name="Oval 47"/>
              <p:cNvSpPr>
                <a:spLocks noChangeArrowheads="1"/>
              </p:cNvSpPr>
              <p:nvPr/>
            </p:nvSpPr>
            <p:spPr bwMode="auto">
              <a:xfrm>
                <a:off x="635320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7257444" y="2232006"/>
                <a:ext cx="473710" cy="4292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3" name="组合 63"/>
            <p:cNvGrpSpPr/>
            <p:nvPr/>
          </p:nvGrpSpPr>
          <p:grpSpPr>
            <a:xfrm>
              <a:off x="5197178" y="1857364"/>
              <a:ext cx="2303780" cy="2006600"/>
              <a:chOff x="6411624" y="3169266"/>
              <a:chExt cx="2303780" cy="2006600"/>
            </a:xfrm>
          </p:grpSpPr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7544464" y="3413106"/>
                <a:ext cx="12700" cy="4927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7563514" y="4337666"/>
                <a:ext cx="0" cy="4419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H="1">
                <a:off x="779338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685231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8" name="Freeform 54"/>
              <p:cNvSpPr>
                <a:spLocks/>
              </p:cNvSpPr>
              <p:nvPr/>
            </p:nvSpPr>
            <p:spPr bwMode="auto">
              <a:xfrm>
                <a:off x="6753254" y="4319886"/>
                <a:ext cx="537210" cy="5194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9" name="Freeform 55"/>
              <p:cNvSpPr>
                <a:spLocks/>
              </p:cNvSpPr>
              <p:nvPr/>
            </p:nvSpPr>
            <p:spPr bwMode="auto">
              <a:xfrm>
                <a:off x="7745124" y="4318616"/>
                <a:ext cx="568960" cy="551180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>
                <a:off x="7780684" y="3451206"/>
                <a:ext cx="593090" cy="486410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1" name="Freeform 57"/>
              <p:cNvSpPr>
                <a:spLocks/>
              </p:cNvSpPr>
              <p:nvPr/>
            </p:nvSpPr>
            <p:spPr bwMode="auto">
              <a:xfrm>
                <a:off x="6796434" y="3460096"/>
                <a:ext cx="579120" cy="478790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2" name="Oval 58"/>
              <p:cNvSpPr>
                <a:spLocks noChangeArrowheads="1"/>
              </p:cNvSpPr>
              <p:nvPr/>
            </p:nvSpPr>
            <p:spPr bwMode="auto">
              <a:xfrm>
                <a:off x="7333644" y="316926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7333644" y="391221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54" name="Oval 60"/>
              <p:cNvSpPr>
                <a:spLocks noChangeArrowheads="1"/>
              </p:cNvSpPr>
              <p:nvPr/>
            </p:nvSpPr>
            <p:spPr bwMode="auto">
              <a:xfrm>
                <a:off x="825439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5" name="Oval 61"/>
              <p:cNvSpPr>
                <a:spLocks noChangeArrowheads="1"/>
              </p:cNvSpPr>
              <p:nvPr/>
            </p:nvSpPr>
            <p:spPr bwMode="auto">
              <a:xfrm>
                <a:off x="641162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56" name="Oval 62"/>
              <p:cNvSpPr>
                <a:spLocks noChangeArrowheads="1"/>
              </p:cNvSpPr>
              <p:nvPr/>
            </p:nvSpPr>
            <p:spPr bwMode="auto">
              <a:xfrm>
                <a:off x="7295544" y="4733906"/>
                <a:ext cx="461010" cy="4419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42910" y="4572008"/>
              <a:ext cx="3357586" cy="14465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=5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=8</a:t>
              </a:r>
            </a:p>
            <a:p>
              <a:pPr algn="l"/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 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 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endPara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=4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)/2 = 8</a:t>
              </a:r>
            </a:p>
          </p:txBody>
        </p:sp>
        <p:sp>
          <p:nvSpPr>
            <p:cNvPr id="61" name="下箭头 60"/>
            <p:cNvSpPr/>
            <p:nvPr/>
          </p:nvSpPr>
          <p:spPr bwMode="auto">
            <a:xfrm>
              <a:off x="2071670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572008"/>
              <a:ext cx="3357586" cy="14465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=5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=8</a:t>
              </a:r>
            </a:p>
            <a:p>
              <a:pPr algn="l"/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 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 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endPara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=4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)/2 = 8</a:t>
              </a:r>
            </a:p>
          </p:txBody>
        </p:sp>
        <p:sp>
          <p:nvSpPr>
            <p:cNvPr id="64" name="下箭头 63"/>
            <p:cNvSpPr/>
            <p:nvPr/>
          </p:nvSpPr>
          <p:spPr bwMode="auto">
            <a:xfrm>
              <a:off x="6215074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428596" y="817418"/>
            <a:ext cx="8391554" cy="17543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无向图：每</a:t>
            </a:r>
            <a:r>
              <a:rPr kumimoji="1"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两个顶点之间都存在着一</a:t>
            </a:r>
            <a:r>
              <a:rPr kumimoji="1"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条边，称为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完全无向图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 </a:t>
            </a:r>
            <a:r>
              <a:rPr kumimoji="1"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包含有</a:t>
            </a:r>
            <a:r>
              <a:rPr kumimoji="1" lang="en-US" altLang="zh-CN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1)/2</a:t>
            </a:r>
            <a:r>
              <a:rPr kumimoji="1"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条边。</a:t>
            </a:r>
            <a:endParaRPr kumimoji="1" lang="en-US" altLang="zh-CN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有向图：每</a:t>
            </a:r>
            <a:r>
              <a:rPr kumimoji="1"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两个顶点之间都存在着方向相反的两</a:t>
            </a:r>
            <a:r>
              <a:rPr kumimoji="1"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条边，称为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完全有向图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</a:t>
            </a:r>
            <a:r>
              <a:rPr kumimoji="1"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条边。</a:t>
            </a:r>
            <a:endParaRPr kumimoji="1" lang="zh-CN" altLang="en-US" dirty="0">
              <a:solidFill>
                <a:srgbClr val="0A0A0E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00034" y="2743138"/>
            <a:ext cx="3857652" cy="3186192"/>
            <a:chOff x="285720" y="3143248"/>
            <a:chExt cx="3857652" cy="3186192"/>
          </a:xfrm>
        </p:grpSpPr>
        <p:grpSp>
          <p:nvGrpSpPr>
            <p:cNvPr id="31" name="组合 30"/>
            <p:cNvGrpSpPr/>
            <p:nvPr/>
          </p:nvGrpSpPr>
          <p:grpSpPr>
            <a:xfrm>
              <a:off x="785786" y="3143248"/>
              <a:ext cx="2797175" cy="2589212"/>
              <a:chOff x="5797550" y="188913"/>
              <a:chExt cx="2797175" cy="2589212"/>
            </a:xfrm>
          </p:grpSpPr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 flipH="1">
                <a:off x="6143636" y="571479"/>
                <a:ext cx="857256" cy="71438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78" name="Freeform 86"/>
              <p:cNvSpPr>
                <a:spLocks/>
              </p:cNvSpPr>
              <p:nvPr/>
            </p:nvSpPr>
            <p:spPr bwMode="auto">
              <a:xfrm>
                <a:off x="6078538" y="1608138"/>
                <a:ext cx="842962" cy="703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3" y="384"/>
                  </a:cxn>
                </a:cxnLst>
                <a:rect l="0" t="0" r="r" b="b"/>
                <a:pathLst>
                  <a:path w="543" h="384">
                    <a:moveTo>
                      <a:pt x="0" y="0"/>
                    </a:moveTo>
                    <a:lnTo>
                      <a:pt x="543" y="384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79" name="Freeform 87"/>
              <p:cNvSpPr>
                <a:spLocks/>
              </p:cNvSpPr>
              <p:nvPr/>
            </p:nvSpPr>
            <p:spPr bwMode="auto">
              <a:xfrm>
                <a:off x="7408863" y="1598613"/>
                <a:ext cx="757237" cy="754062"/>
              </a:xfrm>
              <a:custGeom>
                <a:avLst/>
                <a:gdLst/>
                <a:ahLst/>
                <a:cxnLst>
                  <a:cxn ang="0">
                    <a:pos x="0" y="413"/>
                  </a:cxn>
                  <a:cxn ang="0">
                    <a:pos x="487" y="0"/>
                  </a:cxn>
                </a:cxnLst>
                <a:rect l="0" t="0" r="r" b="b"/>
                <a:pathLst>
                  <a:path w="487" h="413">
                    <a:moveTo>
                      <a:pt x="0" y="413"/>
                    </a:moveTo>
                    <a:lnTo>
                      <a:pt x="487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0" name="Line 88"/>
              <p:cNvSpPr>
                <a:spLocks noChangeShapeType="1"/>
              </p:cNvSpPr>
              <p:nvPr/>
            </p:nvSpPr>
            <p:spPr bwMode="auto">
              <a:xfrm>
                <a:off x="7358082" y="500042"/>
                <a:ext cx="855643" cy="71439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1" name="Line 89"/>
              <p:cNvSpPr>
                <a:spLocks noChangeShapeType="1"/>
              </p:cNvSpPr>
              <p:nvPr/>
            </p:nvSpPr>
            <p:spPr bwMode="auto">
              <a:xfrm>
                <a:off x="6078538" y="1433513"/>
                <a:ext cx="223520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7196138" y="750888"/>
                <a:ext cx="0" cy="170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3" name="Oval 91"/>
              <p:cNvSpPr>
                <a:spLocks noChangeArrowheads="1"/>
              </p:cNvSpPr>
              <p:nvPr/>
            </p:nvSpPr>
            <p:spPr bwMode="auto">
              <a:xfrm>
                <a:off x="6915150" y="188913"/>
                <a:ext cx="561975" cy="56832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284" name="Oval 92"/>
              <p:cNvSpPr>
                <a:spLocks noChangeArrowheads="1"/>
              </p:cNvSpPr>
              <p:nvPr/>
            </p:nvSpPr>
            <p:spPr bwMode="auto">
              <a:xfrm>
                <a:off x="8035925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285" name="Oval 93"/>
              <p:cNvSpPr>
                <a:spLocks noChangeArrowheads="1"/>
              </p:cNvSpPr>
              <p:nvPr/>
            </p:nvSpPr>
            <p:spPr bwMode="auto">
              <a:xfrm>
                <a:off x="5797550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286" name="Oval 94"/>
              <p:cNvSpPr>
                <a:spLocks noChangeArrowheads="1"/>
              </p:cNvSpPr>
              <p:nvPr/>
            </p:nvSpPr>
            <p:spPr bwMode="auto">
              <a:xfrm>
                <a:off x="6870700" y="2206625"/>
                <a:ext cx="558800" cy="571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85720" y="5929330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完全无向图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=4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)/2=6</a:t>
              </a:r>
              <a:endParaRPr lang="zh-CN" altLang="en-US" sz="20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72066" y="2743138"/>
            <a:ext cx="3857652" cy="3186192"/>
            <a:chOff x="5214942" y="3143248"/>
            <a:chExt cx="3857652" cy="3186192"/>
          </a:xfrm>
        </p:grpSpPr>
        <p:grpSp>
          <p:nvGrpSpPr>
            <p:cNvPr id="32" name="组合 31"/>
            <p:cNvGrpSpPr/>
            <p:nvPr/>
          </p:nvGrpSpPr>
          <p:grpSpPr>
            <a:xfrm>
              <a:off x="5857884" y="3143248"/>
              <a:ext cx="2736850" cy="2525713"/>
              <a:chOff x="6011863" y="3644900"/>
              <a:chExt cx="2736850" cy="2525713"/>
            </a:xfrm>
          </p:grpSpPr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7289800" y="4206875"/>
                <a:ext cx="0" cy="139223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3" name="Line 71"/>
              <p:cNvSpPr>
                <a:spLocks noChangeShapeType="1"/>
              </p:cNvSpPr>
              <p:nvPr/>
            </p:nvSpPr>
            <p:spPr bwMode="auto">
              <a:xfrm flipV="1">
                <a:off x="7475538" y="4162425"/>
                <a:ext cx="0" cy="16732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4" name="Freeform 72"/>
              <p:cNvSpPr>
                <a:spLocks/>
              </p:cNvSpPr>
              <p:nvPr/>
            </p:nvSpPr>
            <p:spPr bwMode="auto">
              <a:xfrm>
                <a:off x="6510338" y="4733925"/>
                <a:ext cx="1695450" cy="26988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5" name="Line 73"/>
              <p:cNvSpPr>
                <a:spLocks noChangeShapeType="1"/>
              </p:cNvSpPr>
              <p:nvPr/>
            </p:nvSpPr>
            <p:spPr bwMode="auto">
              <a:xfrm>
                <a:off x="6559550" y="4983163"/>
                <a:ext cx="164147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6" name="Line 74"/>
              <p:cNvSpPr>
                <a:spLocks noChangeShapeType="1"/>
              </p:cNvSpPr>
              <p:nvPr/>
            </p:nvSpPr>
            <p:spPr bwMode="auto">
              <a:xfrm>
                <a:off x="6469063" y="5076825"/>
                <a:ext cx="796925" cy="79851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7" name="Freeform 75"/>
              <p:cNvSpPr>
                <a:spLocks/>
              </p:cNvSpPr>
              <p:nvPr/>
            </p:nvSpPr>
            <p:spPr bwMode="auto">
              <a:xfrm>
                <a:off x="7608888" y="5108575"/>
                <a:ext cx="766762" cy="768350"/>
              </a:xfrm>
              <a:custGeom>
                <a:avLst/>
                <a:gdLst/>
                <a:ahLst/>
                <a:cxnLst>
                  <a:cxn ang="0">
                    <a:pos x="0" y="430"/>
                  </a:cxn>
                  <a:cxn ang="0">
                    <a:pos x="505" y="0"/>
                  </a:cxn>
                </a:cxnLst>
                <a:rect l="0" t="0" r="r" b="b"/>
                <a:pathLst>
                  <a:path w="505" h="430">
                    <a:moveTo>
                      <a:pt x="0" y="430"/>
                    </a:moveTo>
                    <a:lnTo>
                      <a:pt x="505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 type="none" w="sm" len="med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8" name="Line 76"/>
              <p:cNvSpPr>
                <a:spLocks noChangeShapeType="1"/>
              </p:cNvSpPr>
              <p:nvPr/>
            </p:nvSpPr>
            <p:spPr bwMode="auto">
              <a:xfrm flipH="1" flipV="1">
                <a:off x="7646988" y="4037013"/>
                <a:ext cx="660400" cy="58896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9" name="Line 77"/>
              <p:cNvSpPr>
                <a:spLocks noChangeShapeType="1"/>
              </p:cNvSpPr>
              <p:nvPr/>
            </p:nvSpPr>
            <p:spPr bwMode="auto">
              <a:xfrm flipH="1">
                <a:off x="6415088" y="4095750"/>
                <a:ext cx="736600" cy="5715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0" name="Oval 78"/>
              <p:cNvSpPr>
                <a:spLocks noChangeArrowheads="1"/>
              </p:cNvSpPr>
              <p:nvPr/>
            </p:nvSpPr>
            <p:spPr bwMode="auto">
              <a:xfrm>
                <a:off x="7107238" y="3644900"/>
                <a:ext cx="546100" cy="55721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271" name="Oval 79"/>
              <p:cNvSpPr>
                <a:spLocks noChangeArrowheads="1"/>
              </p:cNvSpPr>
              <p:nvPr/>
            </p:nvSpPr>
            <p:spPr bwMode="auto">
              <a:xfrm>
                <a:off x="8201025" y="4581525"/>
                <a:ext cx="547688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272" name="Oval 80"/>
              <p:cNvSpPr>
                <a:spLocks noChangeArrowheads="1"/>
              </p:cNvSpPr>
              <p:nvPr/>
            </p:nvSpPr>
            <p:spPr bwMode="auto">
              <a:xfrm>
                <a:off x="6011863" y="4581525"/>
                <a:ext cx="547687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273" name="Oval 81"/>
              <p:cNvSpPr>
                <a:spLocks noChangeArrowheads="1"/>
              </p:cNvSpPr>
              <p:nvPr/>
            </p:nvSpPr>
            <p:spPr bwMode="auto">
              <a:xfrm>
                <a:off x="7061200" y="5618163"/>
                <a:ext cx="547688" cy="552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274" name="Freeform 82"/>
              <p:cNvSpPr>
                <a:spLocks/>
              </p:cNvSpPr>
              <p:nvPr/>
            </p:nvSpPr>
            <p:spPr bwMode="auto">
              <a:xfrm>
                <a:off x="7604125" y="5121275"/>
                <a:ext cx="874713" cy="879475"/>
              </a:xfrm>
              <a:custGeom>
                <a:avLst/>
                <a:gdLst/>
                <a:ahLst/>
                <a:cxnLst>
                  <a:cxn ang="0">
                    <a:pos x="575" y="0"/>
                  </a:cxn>
                  <a:cxn ang="0">
                    <a:pos x="455" y="315"/>
                  </a:cxn>
                  <a:cxn ang="0">
                    <a:pos x="0" y="494"/>
                  </a:cxn>
                </a:cxnLst>
                <a:rect l="0" t="0" r="r" b="b"/>
                <a:pathLst>
                  <a:path w="575" h="494">
                    <a:moveTo>
                      <a:pt x="575" y="0"/>
                    </a:moveTo>
                    <a:cubicBezTo>
                      <a:pt x="554" y="53"/>
                      <a:pt x="551" y="233"/>
                      <a:pt x="455" y="315"/>
                    </a:cubicBezTo>
                    <a:cubicBezTo>
                      <a:pt x="359" y="397"/>
                      <a:pt x="95" y="457"/>
                      <a:pt x="0" y="494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5" name="Freeform 83"/>
              <p:cNvSpPr>
                <a:spLocks/>
              </p:cNvSpPr>
              <p:nvPr/>
            </p:nvSpPr>
            <p:spPr bwMode="auto">
              <a:xfrm>
                <a:off x="6300788" y="3908425"/>
                <a:ext cx="798512" cy="655638"/>
              </a:xfrm>
              <a:custGeom>
                <a:avLst/>
                <a:gdLst/>
                <a:ahLst/>
                <a:cxnLst>
                  <a:cxn ang="0">
                    <a:pos x="525" y="0"/>
                  </a:cxn>
                  <a:cxn ang="0">
                    <a:pos x="383" y="20"/>
                  </a:cxn>
                  <a:cxn ang="0">
                    <a:pos x="173" y="102"/>
                  </a:cxn>
                  <a:cxn ang="0">
                    <a:pos x="0" y="369"/>
                  </a:cxn>
                </a:cxnLst>
                <a:rect l="0" t="0" r="r" b="b"/>
                <a:pathLst>
                  <a:path w="525" h="369">
                    <a:moveTo>
                      <a:pt x="525" y="0"/>
                    </a:moveTo>
                    <a:cubicBezTo>
                      <a:pt x="501" y="3"/>
                      <a:pt x="442" y="3"/>
                      <a:pt x="383" y="20"/>
                    </a:cubicBezTo>
                    <a:cubicBezTo>
                      <a:pt x="324" y="37"/>
                      <a:pt x="237" y="44"/>
                      <a:pt x="173" y="102"/>
                    </a:cubicBezTo>
                    <a:cubicBezTo>
                      <a:pt x="109" y="160"/>
                      <a:pt x="36" y="313"/>
                      <a:pt x="0" y="369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6" name="Freeform 84"/>
              <p:cNvSpPr>
                <a:spLocks/>
              </p:cNvSpPr>
              <p:nvPr/>
            </p:nvSpPr>
            <p:spPr bwMode="auto">
              <a:xfrm>
                <a:off x="6265863" y="5121275"/>
                <a:ext cx="787400" cy="803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" y="202"/>
                  </a:cxn>
                  <a:cxn ang="0">
                    <a:pos x="202" y="345"/>
                  </a:cxn>
                  <a:cxn ang="0">
                    <a:pos x="517" y="450"/>
                  </a:cxn>
                </a:cxnLst>
                <a:rect l="0" t="0" r="r" b="b"/>
                <a:pathLst>
                  <a:path w="517" h="450">
                    <a:moveTo>
                      <a:pt x="0" y="0"/>
                    </a:moveTo>
                    <a:cubicBezTo>
                      <a:pt x="14" y="35"/>
                      <a:pt x="48" y="145"/>
                      <a:pt x="82" y="202"/>
                    </a:cubicBezTo>
                    <a:cubicBezTo>
                      <a:pt x="116" y="259"/>
                      <a:pt x="129" y="304"/>
                      <a:pt x="202" y="345"/>
                    </a:cubicBezTo>
                    <a:cubicBezTo>
                      <a:pt x="275" y="386"/>
                      <a:pt x="452" y="428"/>
                      <a:pt x="517" y="45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7" name="Freeform 85"/>
              <p:cNvSpPr>
                <a:spLocks/>
              </p:cNvSpPr>
              <p:nvPr/>
            </p:nvSpPr>
            <p:spPr bwMode="auto">
              <a:xfrm>
                <a:off x="7658100" y="3916363"/>
                <a:ext cx="831850" cy="642937"/>
              </a:xfrm>
              <a:custGeom>
                <a:avLst/>
                <a:gdLst/>
                <a:ahLst/>
                <a:cxnLst>
                  <a:cxn ang="0">
                    <a:pos x="548" y="360"/>
                  </a:cxn>
                  <a:cxn ang="0">
                    <a:pos x="368" y="98"/>
                  </a:cxn>
                  <a:cxn ang="0">
                    <a:pos x="0" y="0"/>
                  </a:cxn>
                </a:cxnLst>
                <a:rect l="0" t="0" r="r" b="b"/>
                <a:pathLst>
                  <a:path w="548" h="360">
                    <a:moveTo>
                      <a:pt x="548" y="360"/>
                    </a:moveTo>
                    <a:cubicBezTo>
                      <a:pt x="518" y="316"/>
                      <a:pt x="459" y="158"/>
                      <a:pt x="368" y="98"/>
                    </a:cubicBezTo>
                    <a:cubicBezTo>
                      <a:pt x="277" y="38"/>
                      <a:pt x="77" y="20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214942" y="5929330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完全有向图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=4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)=12</a:t>
              </a:r>
              <a:endParaRPr lang="zh-CN" altLang="en-US" sz="20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21429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、完全图</a:t>
            </a:r>
            <a:endParaRPr lang="zh-CN" altLang="en-US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8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80914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一个图接近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完全图时，则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稠密图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相反，当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一个图含有较少的边数（即当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e&lt;&lt;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）时，则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稀疏图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4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、稠密图、稀疏图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9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1361</Words>
  <Application>Microsoft Office PowerPoint</Application>
  <PresentationFormat>全屏显示(4:3)</PresentationFormat>
  <Paragraphs>219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 Unicode MS</vt:lpstr>
      <vt:lpstr>黑体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1104</cp:revision>
  <dcterms:created xsi:type="dcterms:W3CDTF">2004-10-20T02:22:59Z</dcterms:created>
  <dcterms:modified xsi:type="dcterms:W3CDTF">2018-10-15T02:20:58Z</dcterms:modified>
</cp:coreProperties>
</file>