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78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7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00CC"/>
    <a:srgbClr val="3333CC"/>
    <a:srgbClr val="3366FF"/>
    <a:srgbClr val="339933"/>
    <a:srgbClr val="DDDDDD"/>
    <a:srgbClr val="C0C0C0"/>
    <a:srgbClr val="D1DC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3D0ED-B7C9-4EC0-A9BA-B1ED8D3B73B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58D0-FEF9-42FF-BDE0-4429962295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8AA1-F43B-447F-A8F7-D3B7368153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EF5-8EF9-415E-86C4-9BE7B98CE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00A-7EB8-4F73-80B3-202CDE9972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D6F42417-E891-486C-9046-86025B85FCC4}" type="slidenum">
              <a:rPr lang="en-US" altLang="zh-CN" smtClean="0"/>
              <a:pPr/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D00-78A1-4EE0-B664-5AFFF22F29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1D35-CE69-4758-BF5E-DD0668D8D6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E55-88AC-4CE1-859B-9181DEAF48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1D15-4F13-4B41-A30E-8968D1116C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ABFE100-E3B4-4BC2-8880-2F13DC258A99}" type="slidenum">
              <a:rPr lang="en-US" altLang="zh-CN" smtClean="0"/>
              <a:pPr/>
              <a:t>‹#›</a:t>
            </a:fld>
            <a:r>
              <a:rPr lang="en-US" altLang="zh-CN"/>
              <a:t>/17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5CE-3FCB-4877-B964-E8E5A2D593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9C6A-8C6D-4594-B540-AF793A6E33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9E15-DAA7-49EF-991E-FA355F188A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12806" y="2362511"/>
            <a:ext cx="8388350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用一个带权有向图（</a:t>
            </a:r>
            <a:r>
              <a:rPr kumimoji="1"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DAG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）描述工程的预计进度。</a:t>
            </a:r>
            <a:endParaRPr kumimoji="1"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顶点表示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事件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，有向边表示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，边</a:t>
            </a:r>
            <a:r>
              <a:rPr kumimoji="1" lang="en-US" altLang="zh-CN" sz="22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的权</a:t>
            </a:r>
            <a:r>
              <a:rPr kumimoji="1" lang="en-US" altLang="zh-CN" sz="22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表示完成活动</a:t>
            </a:r>
            <a:r>
              <a:rPr kumimoji="1" lang="en-US" altLang="zh-CN" sz="22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所需的时间（比如天数）。</a:t>
            </a:r>
            <a:endParaRPr kumimoji="1"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图中入度为</a:t>
            </a:r>
            <a:r>
              <a:rPr kumimoji="1"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的顶点表示工程的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开始事件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（如开工仪式），出度为</a:t>
            </a:r>
            <a:r>
              <a:rPr kumimoji="1"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的顶点表示工程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结束事件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42910" y="1569353"/>
            <a:ext cx="3168650" cy="457200"/>
          </a:xfrm>
          <a:prstGeom prst="rect">
            <a:avLst/>
          </a:prstGeom>
          <a:solidFill>
            <a:schemeClr val="accent2"/>
          </a:solidFill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、什么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</a:t>
            </a:r>
            <a:r>
              <a:rPr kumimoji="1"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AOE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</a:t>
            </a: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2071670" y="642918"/>
            <a:ext cx="48006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8.7  </a:t>
            </a:r>
            <a:r>
              <a:rPr kumimoji="1" lang="en-US" altLang="zh-CN" sz="3200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AOE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网与关键路径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00298" y="4926939"/>
            <a:ext cx="4500594" cy="1002391"/>
            <a:chOff x="2500298" y="4929198"/>
            <a:chExt cx="4500594" cy="1002391"/>
          </a:xfrm>
        </p:grpSpPr>
        <p:sp>
          <p:nvSpPr>
            <p:cNvPr id="5" name="TextBox 4"/>
            <p:cNvSpPr txBox="1"/>
            <p:nvPr/>
          </p:nvSpPr>
          <p:spPr>
            <a:xfrm>
              <a:off x="2500298" y="5500702"/>
              <a:ext cx="45005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dirty="0" err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AOE</a:t>
              </a:r>
              <a:r>
                <a:rPr kumimoji="1"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网（</a:t>
              </a:r>
              <a:r>
                <a:rPr kumimoji="1" lang="en-US" altLang="zh-CN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Activity On Edge</a:t>
              </a:r>
              <a:r>
                <a:rPr kumimoji="1"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） </a:t>
              </a:r>
              <a:endParaRPr lang="zh-CN" altLang="en-US" sz="22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4500562" y="4929198"/>
              <a:ext cx="214314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85800" y="3396809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</a:rPr>
              <a:t>)=16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</a:rPr>
              <a:t>)=7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FF0000"/>
                </a:solidFill>
              </a:rPr>
              <a:t>ee</a:t>
            </a:r>
            <a:r>
              <a:rPr kumimoji="1" lang="en-US" altLang="zh-CN" sz="2000" dirty="0">
                <a:solidFill>
                  <a:srgbClr val="FF0000"/>
                </a:solidFill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</a:rPr>
              <a:t>I</a:t>
            </a:r>
            <a:r>
              <a:rPr kumimoji="1" lang="en-US" altLang="zh-CN" sz="2000" dirty="0">
                <a:solidFill>
                  <a:srgbClr val="FF0000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</a:rPr>
              <a:t>=MAX{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</a:rPr>
              <a:t>)}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            =MAX(18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18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11}=18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5786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4</a:t>
              </a:r>
              <a:r>
                <a:rPr lang="en-US" altLang="zh-CN" sz="1800" dirty="0"/>
                <a:t>=1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/>
                <a:t>=6</a:t>
              </a:r>
              <a:endParaRPr lang="zh-CN" altLang="en-US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/>
                <a:t>=5</a:t>
              </a:r>
              <a:endParaRPr lang="zh-CN" altLang="en-US" sz="18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6</a:t>
              </a:r>
              <a:r>
                <a:rPr lang="en-US" altLang="zh-CN" sz="1800" dirty="0"/>
                <a:t>=2</a:t>
              </a:r>
              <a:endParaRPr lang="zh-CN" alt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5</a:t>
              </a:r>
              <a:r>
                <a:rPr lang="en-US" altLang="zh-CN" sz="1800" dirty="0"/>
                <a:t>=1</a:t>
              </a:r>
              <a:endParaRPr lang="zh-CN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7</a:t>
              </a:r>
              <a:r>
                <a:rPr lang="en-US" altLang="zh-CN" sz="1800" dirty="0"/>
                <a:t>=9</a:t>
              </a:r>
              <a:endParaRPr lang="zh-CN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8</a:t>
              </a:r>
              <a:r>
                <a:rPr lang="en-US" altLang="zh-CN" sz="1800" dirty="0"/>
                <a:t>=7</a:t>
              </a:r>
              <a:endParaRPr lang="zh-CN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10</a:t>
              </a:r>
              <a:r>
                <a:rPr lang="en-US" altLang="zh-CN" sz="1800" dirty="0"/>
                <a:t>=2</a:t>
              </a:r>
              <a:endParaRPr lang="zh-CN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11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9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</p:grpSp>
      <p:sp>
        <p:nvSpPr>
          <p:cNvPr id="36" name="右箭头 35"/>
          <p:cNvSpPr/>
          <p:nvPr/>
        </p:nvSpPr>
        <p:spPr>
          <a:xfrm>
            <a:off x="1000100" y="3000372"/>
            <a:ext cx="6786610" cy="21431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10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187450" y="4144226"/>
            <a:ext cx="5334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</a:rPr>
              <a:t>)=18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</a:rPr>
              <a:t>)=16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39750" y="3207601"/>
            <a:ext cx="8064500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拓扑序列为</a:t>
            </a:r>
            <a:r>
              <a:rPr kumimoji="1" lang="en-US" altLang="zh-CN" i="1" dirty="0" err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ABCDEFGHI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，按拓扑逆序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IHGFEDCBA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计算各事件的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57224" y="214290"/>
            <a:ext cx="6429420" cy="2357454"/>
            <a:chOff x="785786" y="3357562"/>
            <a:chExt cx="6429420" cy="235745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4</a:t>
              </a:r>
              <a:r>
                <a:rPr lang="en-US" altLang="zh-CN" sz="1800" dirty="0"/>
                <a:t>=1</a:t>
              </a:r>
              <a:endParaRPr lang="zh-CN" altLang="en-US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/>
                <a:t>=6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/>
                <a:t>=5</a:t>
              </a:r>
              <a:endParaRPr lang="zh-CN" altLang="en-US" sz="18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6</a:t>
              </a:r>
              <a:r>
                <a:rPr lang="en-US" altLang="zh-CN" sz="1800" dirty="0"/>
                <a:t>=2</a:t>
              </a:r>
              <a:endParaRPr lang="zh-CN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5</a:t>
              </a:r>
              <a:r>
                <a:rPr lang="en-US" altLang="zh-CN" sz="1800" dirty="0"/>
                <a:t>=1</a:t>
              </a:r>
              <a:endParaRPr lang="zh-CN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7</a:t>
              </a:r>
              <a:r>
                <a:rPr lang="en-US" altLang="zh-CN" sz="1800" dirty="0"/>
                <a:t>=9</a:t>
              </a:r>
              <a:endParaRPr lang="zh-CN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8</a:t>
              </a:r>
              <a:r>
                <a:rPr lang="en-US" altLang="zh-CN" sz="1800" dirty="0"/>
                <a:t>=7</a:t>
              </a:r>
              <a:endParaRPr lang="zh-CN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10</a:t>
              </a:r>
              <a:r>
                <a:rPr lang="en-US" altLang="zh-CN" sz="1800" dirty="0"/>
                <a:t>=2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11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9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</p:grpSp>
      <p:sp>
        <p:nvSpPr>
          <p:cNvPr id="37" name="左箭头 36"/>
          <p:cNvSpPr/>
          <p:nvPr/>
        </p:nvSpPr>
        <p:spPr>
          <a:xfrm>
            <a:off x="1000100" y="2714620"/>
            <a:ext cx="6500858" cy="2143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11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785786" y="3429000"/>
            <a:ext cx="75358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</a:rPr>
              <a:t>)=MIN(le(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</a:rPr>
              <a:t>)}={7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7}=7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</a:rPr>
              <a:t>)=12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</a:rPr>
              <a:t>)=6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</a:rPr>
              <a:t>)=6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</a:rPr>
              <a:t>le(</a:t>
            </a:r>
            <a:r>
              <a:rPr kumimoji="1" lang="en-US" altLang="zh-CN" sz="2000" i="1" dirty="0">
                <a:solidFill>
                  <a:srgbClr val="FF0000"/>
                </a:solidFill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</a:rPr>
              <a:t>=MIN(le(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</a:rPr>
              <a:t>)}={0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7}=0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1538" y="285728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4</a:t>
              </a:r>
              <a:r>
                <a:rPr lang="en-US" altLang="zh-CN" sz="1800" dirty="0"/>
                <a:t>=1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/>
                <a:t>=6</a:t>
              </a:r>
              <a:endParaRPr lang="zh-CN" altLang="en-US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/>
                <a:t>=5</a:t>
              </a:r>
              <a:endParaRPr lang="zh-CN" altLang="en-US" sz="18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6</a:t>
              </a:r>
              <a:r>
                <a:rPr lang="en-US" altLang="zh-CN" sz="1800" dirty="0"/>
                <a:t>=2</a:t>
              </a:r>
              <a:endParaRPr lang="zh-CN" alt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5</a:t>
              </a:r>
              <a:r>
                <a:rPr lang="en-US" altLang="zh-CN" sz="1800" dirty="0"/>
                <a:t>=1</a:t>
              </a:r>
              <a:endParaRPr lang="zh-CN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7</a:t>
              </a:r>
              <a:r>
                <a:rPr lang="en-US" altLang="zh-CN" sz="1800" dirty="0"/>
                <a:t>=9</a:t>
              </a:r>
              <a:endParaRPr lang="zh-CN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8</a:t>
              </a:r>
              <a:r>
                <a:rPr lang="en-US" altLang="zh-CN" sz="1800" dirty="0"/>
                <a:t>=7</a:t>
              </a:r>
              <a:endParaRPr lang="zh-CN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10</a:t>
              </a:r>
              <a:r>
                <a:rPr lang="en-US" altLang="zh-CN" sz="1800" dirty="0"/>
                <a:t>=2</a:t>
              </a:r>
              <a:endParaRPr lang="zh-CN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11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9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</p:grpSp>
      <p:sp>
        <p:nvSpPr>
          <p:cNvPr id="36" name="左箭头 35"/>
          <p:cNvSpPr/>
          <p:nvPr/>
        </p:nvSpPr>
        <p:spPr>
          <a:xfrm>
            <a:off x="1000100" y="2714620"/>
            <a:ext cx="6500858" cy="2143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12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1187450" y="3429000"/>
            <a:ext cx="7373938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计算各活动的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如下：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)-6=0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)-4=2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)-5=7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)=6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)-1=6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)=4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)-1=6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)=2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4</a:t>
              </a:r>
              <a:r>
                <a:rPr lang="en-US" altLang="zh-CN" sz="1800" dirty="0"/>
                <a:t>=1</a:t>
              </a:r>
              <a:endParaRPr lang="zh-CN" altLang="en-US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/>
                <a:t>=6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/>
                <a:t>=5</a:t>
              </a:r>
              <a:endParaRPr lang="zh-CN" altLang="en-US" sz="18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6</a:t>
              </a:r>
              <a:r>
                <a:rPr lang="en-US" altLang="zh-CN" sz="1800" dirty="0"/>
                <a:t>=2</a:t>
              </a:r>
              <a:endParaRPr lang="zh-CN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5</a:t>
              </a:r>
              <a:r>
                <a:rPr lang="en-US" altLang="zh-CN" sz="1800" dirty="0"/>
                <a:t>=1</a:t>
              </a:r>
              <a:endParaRPr lang="zh-CN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7</a:t>
              </a:r>
              <a:r>
                <a:rPr lang="en-US" altLang="zh-CN" sz="1800" dirty="0"/>
                <a:t>=9</a:t>
              </a:r>
              <a:endParaRPr lang="zh-CN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8</a:t>
              </a:r>
              <a:r>
                <a:rPr lang="en-US" altLang="zh-CN" sz="1800" dirty="0"/>
                <a:t>=7</a:t>
              </a:r>
              <a:endParaRPr lang="zh-CN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10</a:t>
              </a:r>
              <a:r>
                <a:rPr lang="en-US" altLang="zh-CN" sz="1800" dirty="0"/>
                <a:t>=2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11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9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13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750891" y="3357562"/>
            <a:ext cx="7321571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)=5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)-2=12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)-9=7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)-7=7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)-4=10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)=16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)-2=16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)=14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)-4=14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4</a:t>
              </a:r>
              <a:r>
                <a:rPr lang="en-US" altLang="zh-CN" sz="1800" dirty="0"/>
                <a:t>=1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/>
                <a:t>=6</a:t>
              </a:r>
              <a:endParaRPr lang="zh-CN" altLang="en-US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/>
                <a:t>=5</a:t>
              </a:r>
              <a:endParaRPr lang="zh-CN" altLang="en-US" sz="18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6</a:t>
              </a:r>
              <a:r>
                <a:rPr lang="en-US" altLang="zh-CN" sz="1800" dirty="0"/>
                <a:t>=2</a:t>
              </a:r>
              <a:endParaRPr lang="zh-CN" alt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5</a:t>
              </a:r>
              <a:r>
                <a:rPr lang="en-US" altLang="zh-CN" sz="1800" dirty="0"/>
                <a:t>=1</a:t>
              </a:r>
              <a:endParaRPr lang="zh-CN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7</a:t>
              </a:r>
              <a:r>
                <a:rPr lang="en-US" altLang="zh-CN" sz="1800" dirty="0"/>
                <a:t>=9</a:t>
              </a:r>
              <a:endParaRPr lang="zh-CN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8</a:t>
              </a:r>
              <a:r>
                <a:rPr lang="en-US" altLang="zh-CN" sz="1800" dirty="0"/>
                <a:t>=7</a:t>
              </a:r>
              <a:endParaRPr lang="zh-CN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10</a:t>
              </a:r>
              <a:r>
                <a:rPr lang="en-US" altLang="zh-CN" sz="1800" dirty="0"/>
                <a:t>=2</a:t>
              </a:r>
              <a:endParaRPr lang="zh-CN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11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9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14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685800" y="3505200"/>
            <a:ext cx="8062913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由此可知，关键活动有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，因此关键路径有两条：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4</a:t>
              </a:r>
              <a:r>
                <a:rPr lang="en-US" altLang="zh-CN" sz="1800" dirty="0"/>
                <a:t>=1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/>
                <a:t>=6</a:t>
              </a:r>
              <a:endParaRPr lang="zh-CN" altLang="en-US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/>
                <a:t>=5</a:t>
              </a:r>
              <a:endParaRPr lang="zh-CN" altLang="en-US" sz="18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6</a:t>
              </a:r>
              <a:r>
                <a:rPr lang="en-US" altLang="zh-CN" sz="1800" dirty="0"/>
                <a:t>=2</a:t>
              </a:r>
              <a:endParaRPr lang="zh-CN" alt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5</a:t>
              </a:r>
              <a:r>
                <a:rPr lang="en-US" altLang="zh-CN" sz="1800" dirty="0"/>
                <a:t>=1</a:t>
              </a:r>
              <a:endParaRPr lang="zh-CN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7</a:t>
              </a:r>
              <a:r>
                <a:rPr lang="en-US" altLang="zh-CN" sz="1800" dirty="0"/>
                <a:t>=9</a:t>
              </a:r>
              <a:endParaRPr lang="zh-CN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8</a:t>
              </a:r>
              <a:r>
                <a:rPr lang="en-US" altLang="zh-CN" sz="1800" dirty="0"/>
                <a:t>=7</a:t>
              </a:r>
              <a:endParaRPr lang="zh-CN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10</a:t>
              </a:r>
              <a:r>
                <a:rPr lang="en-US" altLang="zh-CN" sz="1800" dirty="0"/>
                <a:t>=2</a:t>
              </a:r>
              <a:endParaRPr lang="zh-CN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11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9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15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571472" y="2428868"/>
            <a:ext cx="8208962" cy="1708160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　  </a:t>
            </a:r>
            <a:r>
              <a: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AOE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网中，缩短任一关键活动的时间，是否会缩短整个工程的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时间？　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49508" name="Picture 4" descr="u=2365294825,116260848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5796" y="254510"/>
            <a:ext cx="3168650" cy="2122487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16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40767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pic>
        <p:nvPicPr>
          <p:cNvPr id="257028" name="Picture 4" descr="u=3263964857,906400587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765175"/>
            <a:ext cx="2279650" cy="2735263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17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365125" y="1500174"/>
            <a:ext cx="8778875" cy="9787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en-US" altLang="zh-CN" dirty="0" err="1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rPr>
              <a:t>AOE</a:t>
            </a:r>
            <a:r>
              <a:rPr kumimoji="1" lang="zh-CN" altLang="en-US" dirty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rPr>
              <a:t>网中源点到汇点的最长路径，具有最大长度的路径叫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关键路径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>
            <a:off x="785786" y="2714620"/>
            <a:ext cx="7678760" cy="5355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rPr>
              <a:t>关键路径是由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关键活动</a:t>
            </a:r>
            <a:r>
              <a:rPr kumimoji="1" lang="zh-CN" altLang="en-US" dirty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rPr>
              <a:t>构成的，关键路径可能不唯一。 </a:t>
            </a:r>
          </a:p>
        </p:txBody>
      </p:sp>
      <p:sp>
        <p:nvSpPr>
          <p:cNvPr id="170031" name="Text Box 47"/>
          <p:cNvSpPr txBox="1">
            <a:spLocks noChangeArrowheads="1"/>
          </p:cNvSpPr>
          <p:nvPr/>
        </p:nvSpPr>
        <p:spPr bwMode="auto">
          <a:xfrm>
            <a:off x="500035" y="428604"/>
            <a:ext cx="3143272" cy="457200"/>
          </a:xfrm>
          <a:prstGeom prst="rect">
            <a:avLst/>
          </a:prstGeom>
          <a:solidFill>
            <a:schemeClr val="accent2"/>
          </a:solidFill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、什么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是关键路径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5276850" y="2895600"/>
            <a:ext cx="312906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0">
                <a:solidFill>
                  <a:schemeClr val="tx1"/>
                </a:solidFill>
                <a:ea typeface="宋体" charset="-122"/>
              </a:rPr>
              <a:t>7</a:t>
            </a:r>
          </a:p>
        </p:txBody>
      </p:sp>
      <p:sp>
        <p:nvSpPr>
          <p:cNvPr id="258052" name="Oval 4"/>
          <p:cNvSpPr>
            <a:spLocks noChangeArrowheads="1"/>
          </p:cNvSpPr>
          <p:nvPr/>
        </p:nvSpPr>
        <p:spPr bwMode="auto">
          <a:xfrm>
            <a:off x="1390650" y="2590800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3200" i="1" dirty="0">
                <a:solidFill>
                  <a:srgbClr val="0000CC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291465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 dirty="0">
                <a:solidFill>
                  <a:srgbClr val="800000"/>
                </a:solidFill>
                <a:ea typeface="宋体" charset="-122"/>
              </a:rPr>
              <a:t>b</a:t>
            </a:r>
            <a:endParaRPr kumimoji="1" lang="en-US" altLang="zh-CN" i="1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8054" name="Oval 6"/>
          <p:cNvSpPr>
            <a:spLocks noChangeArrowheads="1"/>
          </p:cNvSpPr>
          <p:nvPr/>
        </p:nvSpPr>
        <p:spPr bwMode="auto">
          <a:xfrm>
            <a:off x="291465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ea typeface="宋体" charset="-122"/>
              </a:rPr>
              <a:t>c</a:t>
            </a:r>
            <a:endParaRPr kumimoji="1" lang="en-US" altLang="zh-CN" i="1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200025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ea typeface="宋体" charset="-122"/>
              </a:rPr>
              <a:t>d</a:t>
            </a:r>
            <a:endParaRPr kumimoji="1" lang="en-US" altLang="zh-CN" i="1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4438650" y="26670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ea typeface="宋体" charset="-122"/>
              </a:rPr>
              <a:t>e</a:t>
            </a:r>
            <a:endParaRPr kumimoji="1" lang="en-US" altLang="zh-CN" i="1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8057" name="Oval 9"/>
          <p:cNvSpPr>
            <a:spLocks noChangeArrowheads="1"/>
          </p:cNvSpPr>
          <p:nvPr/>
        </p:nvSpPr>
        <p:spPr bwMode="auto">
          <a:xfrm>
            <a:off x="489585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ea typeface="宋体" charset="-122"/>
              </a:rPr>
              <a:t>f</a:t>
            </a:r>
            <a:endParaRPr kumimoji="1" lang="en-US" altLang="zh-CN" i="1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596265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ea typeface="宋体" charset="-122"/>
              </a:rPr>
              <a:t>g</a:t>
            </a:r>
            <a:endParaRPr kumimoji="1" lang="en-US" altLang="zh-CN" i="1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96265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ea typeface="宋体" charset="-122"/>
              </a:rPr>
              <a:t>h</a:t>
            </a:r>
            <a:endParaRPr kumimoji="1" lang="en-US" altLang="zh-CN" i="1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7486650" y="2667000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3200" i="1">
                <a:solidFill>
                  <a:srgbClr val="0000CC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</a:t>
            </a:r>
          </a:p>
        </p:txBody>
      </p:sp>
      <p:sp>
        <p:nvSpPr>
          <p:cNvPr id="258061" name="Line 13"/>
          <p:cNvSpPr>
            <a:spLocks noChangeShapeType="1"/>
          </p:cNvSpPr>
          <p:nvPr/>
        </p:nvSpPr>
        <p:spPr bwMode="auto">
          <a:xfrm flipV="1">
            <a:off x="1771650" y="1981200"/>
            <a:ext cx="1143000" cy="685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>
            <a:off x="3371850" y="19812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 flipV="1">
            <a:off x="4819650" y="19812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 flipV="1">
            <a:off x="6419850" y="3048000"/>
            <a:ext cx="1143000" cy="685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5" name="Line 17"/>
          <p:cNvSpPr>
            <a:spLocks noChangeShapeType="1"/>
          </p:cNvSpPr>
          <p:nvPr/>
        </p:nvSpPr>
        <p:spPr bwMode="auto">
          <a:xfrm>
            <a:off x="4895850" y="2971800"/>
            <a:ext cx="10668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6" name="Text Box 18"/>
          <p:cNvSpPr txBox="1">
            <a:spLocks noChangeArrowheads="1"/>
          </p:cNvSpPr>
          <p:nvPr/>
        </p:nvSpPr>
        <p:spPr bwMode="auto">
          <a:xfrm>
            <a:off x="2044516" y="1957320"/>
            <a:ext cx="31290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</a:rPr>
              <a:t>6</a:t>
            </a:r>
          </a:p>
        </p:txBody>
      </p: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2228850" y="2773363"/>
            <a:ext cx="312906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  <a:cs typeface="Times New Roman" pitchFamily="18" charset="0"/>
              </a:rPr>
              <a:t>4</a:t>
            </a:r>
          </a:p>
        </p:txBody>
      </p:sp>
      <p:sp>
        <p:nvSpPr>
          <p:cNvPr id="258068" name="Text Box 20"/>
          <p:cNvSpPr txBox="1">
            <a:spLocks noChangeArrowheads="1"/>
          </p:cNvSpPr>
          <p:nvPr/>
        </p:nvSpPr>
        <p:spPr bwMode="auto">
          <a:xfrm>
            <a:off x="1917700" y="3448050"/>
            <a:ext cx="312906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CC"/>
                </a:solidFill>
                <a:ea typeface="宋体" charset="-122"/>
                <a:cs typeface="Times New Roman" pitchFamily="18" charset="0"/>
              </a:rPr>
              <a:t>5</a:t>
            </a:r>
          </a:p>
        </p:txBody>
      </p:sp>
      <p:sp>
        <p:nvSpPr>
          <p:cNvPr id="258069" name="Text Box 21"/>
          <p:cNvSpPr txBox="1">
            <a:spLocks noChangeArrowheads="1"/>
          </p:cNvSpPr>
          <p:nvPr/>
        </p:nvSpPr>
        <p:spPr bwMode="auto">
          <a:xfrm>
            <a:off x="3441700" y="4243336"/>
            <a:ext cx="312906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  <a:cs typeface="Times New Roman" pitchFamily="18" charset="0"/>
              </a:rPr>
              <a:t>2</a:t>
            </a:r>
          </a:p>
        </p:txBody>
      </p: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4044780" y="2028758"/>
            <a:ext cx="31290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</a:rPr>
              <a:t>1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3660775" y="2914650"/>
            <a:ext cx="312906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CC"/>
                </a:solidFill>
                <a:ea typeface="宋体" charset="-122"/>
                <a:cs typeface="Times New Roman" pitchFamily="18" charset="0"/>
              </a:rPr>
              <a:t>1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5116350" y="2000240"/>
            <a:ext cx="31290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</a:rPr>
              <a:t>8</a:t>
            </a:r>
          </a:p>
        </p:txBody>
      </p:sp>
      <p:sp>
        <p:nvSpPr>
          <p:cNvPr id="258073" name="Text Box 25"/>
          <p:cNvSpPr txBox="1">
            <a:spLocks noChangeArrowheads="1"/>
          </p:cNvSpPr>
          <p:nvPr/>
        </p:nvSpPr>
        <p:spPr bwMode="auto">
          <a:xfrm>
            <a:off x="6973738" y="2028758"/>
            <a:ext cx="312906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</a:rPr>
              <a:t>2</a:t>
            </a:r>
          </a:p>
        </p:txBody>
      </p: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6616548" y="3100328"/>
            <a:ext cx="31290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</a:rPr>
              <a:t>4</a:t>
            </a:r>
          </a:p>
        </p:txBody>
      </p:sp>
      <p:sp>
        <p:nvSpPr>
          <p:cNvPr id="258075" name="Text Box 27"/>
          <p:cNvSpPr txBox="1">
            <a:spLocks noChangeArrowheads="1"/>
          </p:cNvSpPr>
          <p:nvPr/>
        </p:nvSpPr>
        <p:spPr bwMode="auto">
          <a:xfrm>
            <a:off x="5402102" y="4029022"/>
            <a:ext cx="312906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</a:rPr>
              <a:t>4</a:t>
            </a:r>
          </a:p>
        </p:txBody>
      </p:sp>
      <p:sp>
        <p:nvSpPr>
          <p:cNvPr id="258076" name="Line 28"/>
          <p:cNvSpPr>
            <a:spLocks noChangeShapeType="1"/>
          </p:cNvSpPr>
          <p:nvPr/>
        </p:nvSpPr>
        <p:spPr bwMode="auto">
          <a:xfrm flipV="1">
            <a:off x="1762125" y="1993900"/>
            <a:ext cx="1143000" cy="6858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7" name="Line 29"/>
          <p:cNvSpPr>
            <a:spLocks noChangeShapeType="1"/>
          </p:cNvSpPr>
          <p:nvPr/>
        </p:nvSpPr>
        <p:spPr bwMode="auto">
          <a:xfrm>
            <a:off x="4930775" y="3027363"/>
            <a:ext cx="1066800" cy="7620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8" name="Line 30"/>
          <p:cNvSpPr>
            <a:spLocks noChangeShapeType="1"/>
          </p:cNvSpPr>
          <p:nvPr/>
        </p:nvSpPr>
        <p:spPr bwMode="auto">
          <a:xfrm flipV="1">
            <a:off x="6394450" y="3059113"/>
            <a:ext cx="1143000" cy="6858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0" name="AutoShape 32"/>
          <p:cNvSpPr>
            <a:spLocks noChangeArrowheads="1"/>
          </p:cNvSpPr>
          <p:nvPr/>
        </p:nvSpPr>
        <p:spPr bwMode="auto">
          <a:xfrm>
            <a:off x="323850" y="3276600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solidFill>
            <a:schemeClr val="bg1">
              <a:alpha val="50000"/>
            </a:schemeClr>
          </a:solidFill>
          <a:ln w="12700" cap="sq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zh-CN" altLang="en-US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源点</a:t>
            </a:r>
          </a:p>
        </p:txBody>
      </p:sp>
      <p:sp>
        <p:nvSpPr>
          <p:cNvPr id="258081" name="AutoShape 33"/>
          <p:cNvSpPr>
            <a:spLocks noChangeArrowheads="1"/>
          </p:cNvSpPr>
          <p:nvPr/>
        </p:nvSpPr>
        <p:spPr bwMode="auto">
          <a:xfrm>
            <a:off x="7867650" y="1600200"/>
            <a:ext cx="914400" cy="457200"/>
          </a:xfrm>
          <a:prstGeom prst="wedgeRoundRectCallout">
            <a:avLst>
              <a:gd name="adj1" fmla="val -55731"/>
              <a:gd name="adj2" fmla="val 188542"/>
              <a:gd name="adj3" fmla="val 16667"/>
            </a:avLst>
          </a:prstGeom>
          <a:solidFill>
            <a:schemeClr val="bg1">
              <a:alpha val="50000"/>
            </a:schemeClr>
          </a:solidFill>
          <a:ln w="12700" cap="sq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zh-CN" altLang="en-US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汇点</a:t>
            </a:r>
          </a:p>
        </p:txBody>
      </p:sp>
      <p:sp>
        <p:nvSpPr>
          <p:cNvPr id="258086" name="Line 38"/>
          <p:cNvSpPr>
            <a:spLocks noChangeShapeType="1"/>
          </p:cNvSpPr>
          <p:nvPr/>
        </p:nvSpPr>
        <p:spPr bwMode="auto">
          <a:xfrm>
            <a:off x="1847850" y="2819400"/>
            <a:ext cx="1066800" cy="8382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7" name="Line 39"/>
          <p:cNvSpPr>
            <a:spLocks noChangeShapeType="1"/>
          </p:cNvSpPr>
          <p:nvPr/>
        </p:nvSpPr>
        <p:spPr bwMode="auto">
          <a:xfrm flipV="1">
            <a:off x="3371850" y="29718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8" name="Line 40"/>
          <p:cNvSpPr>
            <a:spLocks noChangeShapeType="1"/>
          </p:cNvSpPr>
          <p:nvPr/>
        </p:nvSpPr>
        <p:spPr bwMode="auto">
          <a:xfrm>
            <a:off x="3346450" y="1976438"/>
            <a:ext cx="1143000" cy="7620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>
            <a:off x="2457450" y="4724400"/>
            <a:ext cx="2438400" cy="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0" name="Line 42"/>
          <p:cNvSpPr>
            <a:spLocks noChangeShapeType="1"/>
          </p:cNvSpPr>
          <p:nvPr/>
        </p:nvSpPr>
        <p:spPr bwMode="auto">
          <a:xfrm flipV="1">
            <a:off x="5353050" y="3962400"/>
            <a:ext cx="6858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1" name="Line 43"/>
          <p:cNvSpPr>
            <a:spLocks noChangeShapeType="1"/>
          </p:cNvSpPr>
          <p:nvPr/>
        </p:nvSpPr>
        <p:spPr bwMode="auto">
          <a:xfrm>
            <a:off x="1619250" y="3048000"/>
            <a:ext cx="609600" cy="1447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2" name="Line 44"/>
          <p:cNvSpPr>
            <a:spLocks noChangeShapeType="1"/>
          </p:cNvSpPr>
          <p:nvPr/>
        </p:nvSpPr>
        <p:spPr bwMode="auto">
          <a:xfrm>
            <a:off x="6419850" y="19812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3" name="Text Box 45"/>
          <p:cNvSpPr txBox="1">
            <a:spLocks noChangeArrowheads="1"/>
          </p:cNvSpPr>
          <p:nvPr/>
        </p:nvSpPr>
        <p:spPr bwMode="auto">
          <a:xfrm>
            <a:off x="468313" y="549275"/>
            <a:ext cx="2817803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关键路径演示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429388" y="3571876"/>
            <a:ext cx="2214578" cy="757300"/>
            <a:chOff x="6429388" y="3571876"/>
            <a:chExt cx="2214578" cy="757300"/>
          </a:xfrm>
        </p:grpSpPr>
        <p:sp>
          <p:nvSpPr>
            <p:cNvPr id="44" name="TextBox 43"/>
            <p:cNvSpPr txBox="1"/>
            <p:nvPr/>
          </p:nvSpPr>
          <p:spPr>
            <a:xfrm>
              <a:off x="6429388" y="3929066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一条</a:t>
              </a:r>
              <a:r>
                <a:rPr kumimoji="1" lang="zh-CN" altLang="en-US" sz="20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关键路径</a:t>
              </a:r>
              <a:endParaRPr lang="zh-CN" altLang="en-US" sz="20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10800000">
              <a:off x="7000892" y="3571876"/>
              <a:ext cx="428628" cy="3571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6" grpId="0" animBg="1"/>
      <p:bldP spid="258077" grpId="0" animBg="1"/>
      <p:bldP spid="258078" grpId="0" animBg="1"/>
      <p:bldP spid="2580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357158" y="1071546"/>
            <a:ext cx="8393141" cy="138499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　关键路径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为源点到汇点的最长路径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，这样转变为查找图中最长路径问题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求解过程可以通过修改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算法来实现吗？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（不能！）</a:t>
            </a:r>
            <a:endParaRPr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82758" y="3328990"/>
            <a:ext cx="3889374" cy="1843094"/>
            <a:chOff x="539750" y="3471866"/>
            <a:chExt cx="3889374" cy="1843094"/>
          </a:xfrm>
        </p:grpSpPr>
        <p:sp>
          <p:nvSpPr>
            <p:cNvPr id="254980" name="Text Box 4"/>
            <p:cNvSpPr txBox="1">
              <a:spLocks noChangeArrowheads="1"/>
            </p:cNvSpPr>
            <p:nvPr/>
          </p:nvSpPr>
          <p:spPr bwMode="auto">
            <a:xfrm>
              <a:off x="539750" y="3471866"/>
              <a:ext cx="3887788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求一个</a:t>
              </a:r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AOE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的关键路径</a:t>
              </a:r>
            </a:p>
          </p:txBody>
        </p:sp>
        <p:sp>
          <p:nvSpPr>
            <p:cNvPr id="254981" name="AutoShape 5"/>
            <p:cNvSpPr>
              <a:spLocks noChangeArrowheads="1"/>
            </p:cNvSpPr>
            <p:nvPr/>
          </p:nvSpPr>
          <p:spPr bwMode="auto">
            <a:xfrm>
              <a:off x="2339975" y="4066884"/>
              <a:ext cx="288000" cy="6480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82" name="Text Box 6"/>
            <p:cNvSpPr txBox="1">
              <a:spLocks noChangeArrowheads="1"/>
            </p:cNvSpPr>
            <p:nvPr/>
          </p:nvSpPr>
          <p:spPr bwMode="auto">
            <a:xfrm>
              <a:off x="785786" y="4857760"/>
              <a:ext cx="3643338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求</a:t>
              </a:r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AOE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的中的关键活动</a:t>
              </a:r>
            </a:p>
          </p:txBody>
        </p:sp>
      </p:grpSp>
      <p:sp>
        <p:nvSpPr>
          <p:cNvPr id="254984" name="Text Box 8"/>
          <p:cNvSpPr txBox="1">
            <a:spLocks noChangeArrowheads="1"/>
          </p:cNvSpPr>
          <p:nvPr/>
        </p:nvSpPr>
        <p:spPr bwMode="auto">
          <a:xfrm>
            <a:off x="1071538" y="2643182"/>
            <a:ext cx="4000528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这里的给出的求解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4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23850" y="836613"/>
            <a:ext cx="8458200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）事件</a:t>
            </a:r>
            <a:r>
              <a:rPr kumimoji="1" lang="zh-CN" altLang="en-US" dirty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的最早开始和最迟开始时间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事件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的最早开始时间：规定源点事件的最早开始时间为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。定义图中任一事件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最早开始时间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early event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等于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所有路径长度的最大值： 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184279" y="2643182"/>
            <a:ext cx="6459555" cy="9567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				当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为源点时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>
                <a:solidFill>
                  <a:srgbClr val="DB030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	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否则</a:t>
            </a:r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323850" y="188913"/>
            <a:ext cx="3527425" cy="457200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、求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关键路径的过程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11188" y="3860800"/>
            <a:ext cx="7993062" cy="2782910"/>
            <a:chOff x="611188" y="3860800"/>
            <a:chExt cx="7993062" cy="2782910"/>
          </a:xfrm>
        </p:grpSpPr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4643438" y="4581525"/>
              <a:ext cx="3960812" cy="93871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从左向右推进计算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这是为什么源点要唯一！</a:t>
              </a:r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611188" y="3860800"/>
              <a:ext cx="1800225" cy="25923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" name="Group 21"/>
            <p:cNvGrpSpPr>
              <a:grpSpLocks/>
            </p:cNvGrpSpPr>
            <p:nvPr/>
          </p:nvGrpSpPr>
          <p:grpSpPr bwMode="auto">
            <a:xfrm>
              <a:off x="755650" y="4148138"/>
              <a:ext cx="3816350" cy="1944687"/>
              <a:chOff x="1474" y="2477"/>
              <a:chExt cx="2404" cy="1225"/>
            </a:xfrm>
          </p:grpSpPr>
          <p:sp>
            <p:nvSpPr>
              <p:cNvPr id="87046" name="Oval 6"/>
              <p:cNvSpPr>
                <a:spLocks noChangeArrowheads="1"/>
              </p:cNvSpPr>
              <p:nvPr/>
            </p:nvSpPr>
            <p:spPr bwMode="auto">
              <a:xfrm>
                <a:off x="1928" y="2477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87047" name="Oval 7"/>
              <p:cNvSpPr>
                <a:spLocks noChangeArrowheads="1"/>
              </p:cNvSpPr>
              <p:nvPr/>
            </p:nvSpPr>
            <p:spPr bwMode="auto">
              <a:xfrm>
                <a:off x="1928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87048" name="Oval 8"/>
              <p:cNvSpPr>
                <a:spLocks noChangeArrowheads="1"/>
              </p:cNvSpPr>
              <p:nvPr/>
            </p:nvSpPr>
            <p:spPr bwMode="auto">
              <a:xfrm>
                <a:off x="1928" y="3430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</a:p>
            </p:txBody>
          </p:sp>
          <p:sp>
            <p:nvSpPr>
              <p:cNvPr id="87049" name="Oval 9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</a:p>
            </p:txBody>
          </p:sp>
          <p:sp>
            <p:nvSpPr>
              <p:cNvPr id="87050" name="Line 10"/>
              <p:cNvSpPr>
                <a:spLocks noChangeShapeType="1"/>
              </p:cNvSpPr>
              <p:nvPr/>
            </p:nvSpPr>
            <p:spPr bwMode="auto">
              <a:xfrm>
                <a:off x="2155" y="2613"/>
                <a:ext cx="726" cy="454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1" name="Line 1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726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2" name="Line 12"/>
              <p:cNvSpPr>
                <a:spLocks noChangeShapeType="1"/>
              </p:cNvSpPr>
              <p:nvPr/>
            </p:nvSpPr>
            <p:spPr bwMode="auto">
              <a:xfrm flipV="1">
                <a:off x="2155" y="3157"/>
                <a:ext cx="726" cy="409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3" name="Text Box 13"/>
              <p:cNvSpPr txBox="1">
                <a:spLocks noChangeArrowheads="1"/>
              </p:cNvSpPr>
              <p:nvPr/>
            </p:nvSpPr>
            <p:spPr bwMode="auto">
              <a:xfrm>
                <a:off x="2427" y="2590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/>
                  <a:t>a</a:t>
                </a:r>
              </a:p>
            </p:txBody>
          </p: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2291" y="2862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/>
                  <a:t>b</a:t>
                </a:r>
              </a:p>
            </p:txBody>
          </p:sp>
          <p:sp>
            <p:nvSpPr>
              <p:cNvPr id="87055" name="Text Box 15"/>
              <p:cNvSpPr txBox="1">
                <a:spLocks noChangeArrowheads="1"/>
              </p:cNvSpPr>
              <p:nvPr/>
            </p:nvSpPr>
            <p:spPr bwMode="auto">
              <a:xfrm>
                <a:off x="2246" y="3179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/>
                  <a:t>c</a:t>
                </a:r>
              </a:p>
            </p:txBody>
          </p:sp>
          <p:sp>
            <p:nvSpPr>
              <p:cNvPr id="87057" name="Text Box 17"/>
              <p:cNvSpPr txBox="1">
                <a:spLocks noChangeArrowheads="1"/>
              </p:cNvSpPr>
              <p:nvPr/>
            </p:nvSpPr>
            <p:spPr bwMode="auto">
              <a:xfrm>
                <a:off x="3061" y="2795"/>
                <a:ext cx="81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 err="1">
                    <a:solidFill>
                      <a:srgbClr val="DB0303"/>
                    </a:solidFill>
                  </a:rPr>
                  <a:t>ee</a:t>
                </a:r>
                <a:r>
                  <a:rPr lang="en-US" altLang="zh-CN" sz="2000" dirty="0">
                    <a:solidFill>
                      <a:srgbClr val="DB0303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DB0303"/>
                    </a:solidFill>
                  </a:rPr>
                  <a:t>v</a:t>
                </a:r>
                <a:r>
                  <a:rPr lang="en-US" altLang="zh-CN" sz="2000" dirty="0">
                    <a:solidFill>
                      <a:srgbClr val="DB0303"/>
                    </a:solidFill>
                  </a:rPr>
                  <a:t>)=?</a:t>
                </a:r>
              </a:p>
            </p:txBody>
          </p:sp>
          <p:sp>
            <p:nvSpPr>
              <p:cNvPr id="87058" name="Text Box 18"/>
              <p:cNvSpPr txBox="1">
                <a:spLocks noChangeArrowheads="1"/>
              </p:cNvSpPr>
              <p:nvPr/>
            </p:nvSpPr>
            <p:spPr bwMode="auto">
              <a:xfrm>
                <a:off x="1474" y="2478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ee(</a:t>
                </a:r>
                <a:r>
                  <a:rPr lang="en-US" altLang="zh-CN" sz="2000" i="1"/>
                  <a:t>x</a:t>
                </a:r>
                <a:r>
                  <a:rPr lang="en-US" altLang="zh-CN" sz="2000"/>
                  <a:t>)</a:t>
                </a:r>
              </a:p>
            </p:txBody>
          </p:sp>
          <p:sp>
            <p:nvSpPr>
              <p:cNvPr id="87059" name="Text Box 19"/>
              <p:cNvSpPr txBox="1">
                <a:spLocks noChangeArrowheads="1"/>
              </p:cNvSpPr>
              <p:nvPr/>
            </p:nvSpPr>
            <p:spPr bwMode="auto">
              <a:xfrm>
                <a:off x="1474" y="2976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ee(</a:t>
                </a:r>
                <a:r>
                  <a:rPr lang="en-US" altLang="zh-CN" sz="2000" i="1"/>
                  <a:t>y</a:t>
                </a:r>
                <a:r>
                  <a:rPr lang="en-US" altLang="zh-CN" sz="2000"/>
                  <a:t>)</a:t>
                </a:r>
              </a:p>
            </p:txBody>
          </p:sp>
          <p:sp>
            <p:nvSpPr>
              <p:cNvPr id="87060" name="Text Box 20"/>
              <p:cNvSpPr txBox="1">
                <a:spLocks noChangeArrowheads="1"/>
              </p:cNvSpPr>
              <p:nvPr/>
            </p:nvSpPr>
            <p:spPr bwMode="auto">
              <a:xfrm>
                <a:off x="1474" y="3452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ee(</a:t>
                </a:r>
                <a:r>
                  <a:rPr lang="en-US" altLang="zh-CN" sz="2000" i="1"/>
                  <a:t>z</a:t>
                </a:r>
                <a:r>
                  <a:rPr lang="en-US" altLang="zh-CN" sz="2000"/>
                  <a:t>)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1428728" y="6500834"/>
              <a:ext cx="1643074" cy="14287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5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事件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的最迟开始时间：定义在不影响整个工程进度的前提下，事件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必须发生的时间称为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最迟开始时间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late event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，记作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应等于</a:t>
            </a:r>
            <a:r>
              <a:rPr kumimoji="1"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与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到汇点的最长路径长度之差： </a:t>
            </a: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928662" y="1857364"/>
            <a:ext cx="6530994" cy="987551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000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ee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		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为汇点时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{le(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	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否则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95288" y="3500438"/>
            <a:ext cx="8208962" cy="2786082"/>
            <a:chOff x="395288" y="3500438"/>
            <a:chExt cx="8208962" cy="2786082"/>
          </a:xfrm>
        </p:grpSpPr>
        <p:sp>
          <p:nvSpPr>
            <p:cNvPr id="155667" name="Oval 19"/>
            <p:cNvSpPr>
              <a:spLocks noChangeArrowheads="1"/>
            </p:cNvSpPr>
            <p:nvPr/>
          </p:nvSpPr>
          <p:spPr bwMode="auto">
            <a:xfrm>
              <a:off x="2413000" y="3500438"/>
              <a:ext cx="1944686" cy="25923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" name="Group 16"/>
            <p:cNvGrpSpPr>
              <a:grpSpLocks/>
            </p:cNvGrpSpPr>
            <p:nvPr/>
          </p:nvGrpSpPr>
          <p:grpSpPr bwMode="auto">
            <a:xfrm>
              <a:off x="395288" y="3644900"/>
              <a:ext cx="3767137" cy="2232025"/>
              <a:chOff x="1247" y="1888"/>
              <a:chExt cx="2373" cy="1406"/>
            </a:xfrm>
          </p:grpSpPr>
          <p:sp>
            <p:nvSpPr>
              <p:cNvPr id="155650" name="Oval 2"/>
              <p:cNvSpPr>
                <a:spLocks noChangeArrowheads="1"/>
              </p:cNvSpPr>
              <p:nvPr/>
            </p:nvSpPr>
            <p:spPr bwMode="auto">
              <a:xfrm>
                <a:off x="2064" y="2477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</a:p>
            </p:txBody>
          </p:sp>
          <p:sp>
            <p:nvSpPr>
              <p:cNvPr id="155651" name="Oval 3"/>
              <p:cNvSpPr>
                <a:spLocks noChangeArrowheads="1"/>
              </p:cNvSpPr>
              <p:nvPr/>
            </p:nvSpPr>
            <p:spPr bwMode="auto">
              <a:xfrm>
                <a:off x="2880" y="1888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155652" name="Oval 4"/>
              <p:cNvSpPr>
                <a:spLocks noChangeArrowheads="1"/>
              </p:cNvSpPr>
              <p:nvPr/>
            </p:nvSpPr>
            <p:spPr bwMode="auto">
              <a:xfrm>
                <a:off x="2880" y="2432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155653" name="Oval 5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</a:p>
            </p:txBody>
          </p:sp>
          <p:sp>
            <p:nvSpPr>
              <p:cNvPr id="155654" name="Line 6"/>
              <p:cNvSpPr>
                <a:spLocks noChangeShapeType="1"/>
              </p:cNvSpPr>
              <p:nvPr/>
            </p:nvSpPr>
            <p:spPr bwMode="auto">
              <a:xfrm flipV="1">
                <a:off x="2290" y="2069"/>
                <a:ext cx="590" cy="454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55" name="Freeform 7"/>
              <p:cNvSpPr>
                <a:spLocks/>
              </p:cNvSpPr>
              <p:nvPr/>
            </p:nvSpPr>
            <p:spPr bwMode="auto">
              <a:xfrm>
                <a:off x="2336" y="2620"/>
                <a:ext cx="54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44" y="0"/>
                  </a:cxn>
                </a:cxnLst>
                <a:rect l="0" t="0" r="r" b="b"/>
                <a:pathLst>
                  <a:path w="544" h="4">
                    <a:moveTo>
                      <a:pt x="0" y="4"/>
                    </a:moveTo>
                    <a:lnTo>
                      <a:pt x="544" y="0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56" name="Freeform 8"/>
              <p:cNvSpPr>
                <a:spLocks/>
              </p:cNvSpPr>
              <p:nvPr/>
            </p:nvSpPr>
            <p:spPr bwMode="auto">
              <a:xfrm>
                <a:off x="2312" y="2744"/>
                <a:ext cx="576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6" y="336"/>
                  </a:cxn>
                </a:cxnLst>
                <a:rect l="0" t="0" r="r" b="b"/>
                <a:pathLst>
                  <a:path w="576" h="336">
                    <a:moveTo>
                      <a:pt x="0" y="0"/>
                    </a:moveTo>
                    <a:lnTo>
                      <a:pt x="576" y="336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57" name="Text Box 9"/>
              <p:cNvSpPr txBox="1">
                <a:spLocks noChangeArrowheads="1"/>
              </p:cNvSpPr>
              <p:nvPr/>
            </p:nvSpPr>
            <p:spPr bwMode="auto">
              <a:xfrm>
                <a:off x="2426" y="2046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/>
                  <a:t>a</a:t>
                </a:r>
              </a:p>
            </p:txBody>
          </p:sp>
          <p:sp>
            <p:nvSpPr>
              <p:cNvPr id="155658" name="Text Box 10"/>
              <p:cNvSpPr txBox="1">
                <a:spLocks noChangeArrowheads="1"/>
              </p:cNvSpPr>
              <p:nvPr/>
            </p:nvSpPr>
            <p:spPr bwMode="auto">
              <a:xfrm>
                <a:off x="2472" y="2387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/>
                  <a:t>b</a:t>
                </a:r>
              </a:p>
            </p:txBody>
          </p:sp>
          <p:sp>
            <p:nvSpPr>
              <p:cNvPr id="155659" name="Text Box 11"/>
              <p:cNvSpPr txBox="1">
                <a:spLocks noChangeArrowheads="1"/>
              </p:cNvSpPr>
              <p:nvPr/>
            </p:nvSpPr>
            <p:spPr bwMode="auto">
              <a:xfrm>
                <a:off x="2517" y="2710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/>
                  <a:t>c</a:t>
                </a:r>
              </a:p>
            </p:txBody>
          </p:sp>
          <p:sp>
            <p:nvSpPr>
              <p:cNvPr id="155660" name="Text Box 12"/>
              <p:cNvSpPr txBox="1">
                <a:spLocks noChangeArrowheads="1"/>
              </p:cNvSpPr>
              <p:nvPr/>
            </p:nvSpPr>
            <p:spPr bwMode="auto">
              <a:xfrm>
                <a:off x="1247" y="2500"/>
                <a:ext cx="81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DB0303"/>
                    </a:solidFill>
                  </a:rPr>
                  <a:t>le(</a:t>
                </a:r>
                <a:r>
                  <a:rPr lang="en-US" altLang="zh-CN" sz="2000" i="1">
                    <a:solidFill>
                      <a:srgbClr val="DB0303"/>
                    </a:solidFill>
                  </a:rPr>
                  <a:t>v</a:t>
                </a:r>
                <a:r>
                  <a:rPr lang="en-US" altLang="zh-CN" sz="2000">
                    <a:solidFill>
                      <a:srgbClr val="DB0303"/>
                    </a:solidFill>
                  </a:rPr>
                  <a:t>)=?</a:t>
                </a:r>
              </a:p>
            </p:txBody>
          </p:sp>
          <p:sp>
            <p:nvSpPr>
              <p:cNvPr id="155661" name="Text Box 13"/>
              <p:cNvSpPr txBox="1">
                <a:spLocks noChangeArrowheads="1"/>
              </p:cNvSpPr>
              <p:nvPr/>
            </p:nvSpPr>
            <p:spPr bwMode="auto">
              <a:xfrm>
                <a:off x="3152" y="1888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le(</a:t>
                </a:r>
                <a:r>
                  <a:rPr lang="en-US" altLang="zh-CN" sz="2000" i="1"/>
                  <a:t>x</a:t>
                </a:r>
                <a:r>
                  <a:rPr lang="en-US" altLang="zh-CN" sz="2000"/>
                  <a:t>)</a:t>
                </a:r>
              </a:p>
            </p:txBody>
          </p:sp>
          <p:sp>
            <p:nvSpPr>
              <p:cNvPr id="155662" name="Text Box 14"/>
              <p:cNvSpPr txBox="1">
                <a:spLocks noChangeArrowheads="1"/>
              </p:cNvSpPr>
              <p:nvPr/>
            </p:nvSpPr>
            <p:spPr bwMode="auto">
              <a:xfrm>
                <a:off x="3153" y="2454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le(</a:t>
                </a:r>
                <a:r>
                  <a:rPr lang="en-US" altLang="zh-CN" sz="2000" i="1"/>
                  <a:t>y</a:t>
                </a:r>
                <a:r>
                  <a:rPr lang="en-US" altLang="zh-CN" sz="2000"/>
                  <a:t>)</a:t>
                </a:r>
              </a:p>
            </p:txBody>
          </p:sp>
          <p:sp>
            <p:nvSpPr>
              <p:cNvPr id="155663" name="Text Box 15"/>
              <p:cNvSpPr txBox="1">
                <a:spLocks noChangeArrowheads="1"/>
              </p:cNvSpPr>
              <p:nvPr/>
            </p:nvSpPr>
            <p:spPr bwMode="auto">
              <a:xfrm>
                <a:off x="3166" y="2976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le(</a:t>
                </a:r>
                <a:r>
                  <a:rPr lang="en-US" altLang="zh-CN" sz="2000" i="1"/>
                  <a:t>z</a:t>
                </a:r>
                <a:r>
                  <a:rPr lang="en-US" altLang="zh-CN" sz="2000"/>
                  <a:t>)</a:t>
                </a:r>
              </a:p>
            </p:txBody>
          </p:sp>
        </p:grpSp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>
              <a:off x="4643438" y="4149725"/>
              <a:ext cx="3960812" cy="93871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从右向左推进计算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这是为什么汇点要唯一！</a:t>
              </a:r>
            </a:p>
          </p:txBody>
        </p:sp>
        <p:sp>
          <p:nvSpPr>
            <p:cNvPr id="21" name="左箭头 20"/>
            <p:cNvSpPr/>
            <p:nvPr/>
          </p:nvSpPr>
          <p:spPr>
            <a:xfrm>
              <a:off x="928662" y="6143644"/>
              <a:ext cx="2857520" cy="142876"/>
            </a:xfrm>
            <a:prstGeom prst="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6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323850" y="115888"/>
            <a:ext cx="6553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）活动</a:t>
            </a:r>
            <a:r>
              <a:rPr lang="zh-CN" altLang="en-US" dirty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的最早开始时间和最迟开始时间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28596" y="2214554"/>
            <a:ext cx="8064500" cy="138499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的最早开始时间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指该活动起点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事件的最早开始时间，即：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err="1">
                <a:ea typeface="楷体" pitchFamily="49" charset="-122"/>
                <a:cs typeface="Times New Roman" pitchFamily="18" charset="0"/>
              </a:rPr>
              <a:t>ee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85786" y="785794"/>
            <a:ext cx="3025775" cy="1223962"/>
            <a:chOff x="929" y="2659"/>
            <a:chExt cx="1906" cy="771"/>
          </a:xfrm>
        </p:grpSpPr>
        <p:sp>
          <p:nvSpPr>
            <p:cNvPr id="226312" name="Oval 8"/>
            <p:cNvSpPr>
              <a:spLocks noChangeArrowheads="1"/>
            </p:cNvSpPr>
            <p:nvPr/>
          </p:nvSpPr>
          <p:spPr bwMode="auto">
            <a:xfrm>
              <a:off x="1111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26313" name="Oval 9"/>
            <p:cNvSpPr>
              <a:spLocks noChangeArrowheads="1"/>
            </p:cNvSpPr>
            <p:nvPr/>
          </p:nvSpPr>
          <p:spPr bwMode="auto">
            <a:xfrm>
              <a:off x="2517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26314" name="Line 10"/>
            <p:cNvSpPr>
              <a:spLocks noChangeShapeType="1"/>
            </p:cNvSpPr>
            <p:nvPr/>
          </p:nvSpPr>
          <p:spPr bwMode="auto">
            <a:xfrm>
              <a:off x="1383" y="3102"/>
              <a:ext cx="1134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1474" y="2817"/>
              <a:ext cx="907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活动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26316" name="Text Box 12"/>
            <p:cNvSpPr txBox="1">
              <a:spLocks noChangeArrowheads="1"/>
            </p:cNvSpPr>
            <p:nvPr/>
          </p:nvSpPr>
          <p:spPr bwMode="auto">
            <a:xfrm>
              <a:off x="1474" y="3180"/>
              <a:ext cx="907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时间为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929" y="2659"/>
              <a:ext cx="454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ee(</a:t>
              </a:r>
              <a:r>
                <a:rPr lang="en-US" altLang="zh-CN" sz="2000" i="1"/>
                <a:t>x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2381" y="2659"/>
              <a:ext cx="454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le(</a:t>
              </a:r>
              <a:r>
                <a:rPr lang="en-US" altLang="zh-CN" sz="2000" i="1"/>
                <a:t>y</a:t>
              </a:r>
              <a:r>
                <a:rPr lang="en-US" altLang="zh-CN" sz="2000"/>
                <a:t>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596" y="3929066"/>
            <a:ext cx="8001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的最迟开始时间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指该活动终点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事件的最迟开始时间与该活动所需时间之差，即：</a:t>
            </a:r>
          </a:p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)=le(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>
                <a:latin typeface="+mn-ea"/>
                <a:cs typeface="Times New Roman" pitchFamily="18" charset="0"/>
              </a:rPr>
              <a:t>-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c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7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45343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关键活动</a:t>
            </a:r>
            <a:endParaRPr kumimoji="1" lang="en-US" altLang="zh-CN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每个活动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，求出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，若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，则称活动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为关键活动。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对关键活动来说，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不存在富余时间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8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539751" y="4122201"/>
            <a:ext cx="6746894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)=6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)=4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)=5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)=MAX(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)}=MAX{7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5}=7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0" y="260350"/>
            <a:ext cx="1857356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8-15】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395288" y="3302124"/>
            <a:ext cx="7704137" cy="84125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先进行拓扑排序，假设拓扑序列为：</a:t>
            </a:r>
            <a:r>
              <a:rPr kumimoji="1" lang="en-US" altLang="zh-CN" i="1" dirty="0" err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ABCDEFGHI</a:t>
            </a:r>
            <a:endParaRPr kumimoji="1" lang="en-US" altLang="zh-CN" i="1" dirty="0">
              <a:solidFill>
                <a:srgbClr val="CC00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计算各事件的</a:t>
            </a:r>
            <a:r>
              <a:rPr kumimoji="1"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42976" y="285728"/>
            <a:ext cx="6429420" cy="2357454"/>
            <a:chOff x="785786" y="3357562"/>
            <a:chExt cx="6429420" cy="2357454"/>
          </a:xfrm>
        </p:grpSpPr>
        <p:sp>
          <p:nvSpPr>
            <p:cNvPr id="7" name="椭圆 6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6"/>
              <a:endCxn id="9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5"/>
              <a:endCxn id="10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4</a:t>
              </a:r>
              <a:r>
                <a:rPr lang="en-US" altLang="zh-CN" sz="1800" dirty="0"/>
                <a:t>=1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</a:t>
              </a:r>
              <a:r>
                <a:rPr lang="en-US" altLang="zh-CN" sz="1800" dirty="0"/>
                <a:t>=6</a:t>
              </a:r>
              <a:endParaRPr lang="zh-CN" alt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2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3</a:t>
              </a:r>
              <a:r>
                <a:rPr lang="en-US" altLang="zh-CN" sz="1800" dirty="0"/>
                <a:t>=5</a:t>
              </a:r>
              <a:endParaRPr lang="zh-CN" altLang="en-US" sz="18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直接箭头连接符 22"/>
            <p:cNvCxnSpPr>
              <a:stCxn id="8" idx="6"/>
              <a:endCxn id="18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6"/>
              <a:endCxn id="18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7"/>
              <a:endCxn id="21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8" idx="5"/>
              <a:endCxn id="22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6"/>
              <a:endCxn id="19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20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2" idx="6"/>
              <a:endCxn id="20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6"/>
              <a:endCxn id="20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6</a:t>
              </a:r>
              <a:r>
                <a:rPr lang="en-US" altLang="zh-CN" sz="1800" dirty="0"/>
                <a:t>=2</a:t>
              </a:r>
              <a:endParaRPr lang="zh-CN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5</a:t>
              </a:r>
              <a:r>
                <a:rPr lang="en-US" altLang="zh-CN" sz="1800" dirty="0"/>
                <a:t>=1</a:t>
              </a:r>
              <a:endParaRPr lang="zh-CN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7</a:t>
              </a:r>
              <a:r>
                <a:rPr lang="en-US" altLang="zh-CN" sz="1800" dirty="0"/>
                <a:t>=9</a:t>
              </a:r>
              <a:endParaRPr lang="zh-CN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8</a:t>
              </a:r>
              <a:r>
                <a:rPr lang="en-US" altLang="zh-CN" sz="1800" dirty="0"/>
                <a:t>=7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10</a:t>
              </a:r>
              <a:r>
                <a:rPr lang="en-US" altLang="zh-CN" sz="1800" dirty="0"/>
                <a:t>=2</a:t>
              </a:r>
              <a:endParaRPr lang="zh-CN" altLang="en-US" sz="1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11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/>
                <a:t>a</a:t>
              </a:r>
              <a:r>
                <a:rPr lang="en-US" altLang="zh-CN" sz="1800" baseline="-25000" dirty="0" err="1"/>
                <a:t>9</a:t>
              </a:r>
              <a:r>
                <a:rPr lang="en-US" altLang="zh-CN" sz="1800" dirty="0"/>
                <a:t>=4</a:t>
              </a:r>
              <a:endParaRPr lang="zh-CN" altLang="en-US" sz="1800" dirty="0"/>
            </a:p>
          </p:txBody>
        </p:sp>
      </p:grpSp>
      <p:sp>
        <p:nvSpPr>
          <p:cNvPr id="38" name="右箭头 37"/>
          <p:cNvSpPr/>
          <p:nvPr/>
        </p:nvSpPr>
        <p:spPr>
          <a:xfrm>
            <a:off x="1000100" y="2714620"/>
            <a:ext cx="6786610" cy="21431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9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</TotalTime>
  <Words>1244</Words>
  <Application>Microsoft Office PowerPoint</Application>
  <PresentationFormat>全屏显示(4:3)</PresentationFormat>
  <Paragraphs>282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1048</cp:revision>
  <dcterms:created xsi:type="dcterms:W3CDTF">2004-10-20T02:22:59Z</dcterms:created>
  <dcterms:modified xsi:type="dcterms:W3CDTF">2018-10-15T02:21:26Z</dcterms:modified>
</cp:coreProperties>
</file>