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sldIdLst>
    <p:sldId id="282" r:id="rId2"/>
    <p:sldId id="460" r:id="rId3"/>
    <p:sldId id="464" r:id="rId4"/>
    <p:sldId id="283" r:id="rId5"/>
    <p:sldId id="461" r:id="rId6"/>
    <p:sldId id="284" r:id="rId7"/>
    <p:sldId id="467" r:id="rId8"/>
    <p:sldId id="391" r:id="rId9"/>
    <p:sldId id="286" r:id="rId10"/>
    <p:sldId id="462" r:id="rId11"/>
    <p:sldId id="287" r:id="rId12"/>
    <p:sldId id="288" r:id="rId13"/>
    <p:sldId id="468" r:id="rId14"/>
    <p:sldId id="392" r:id="rId15"/>
    <p:sldId id="290" r:id="rId16"/>
    <p:sldId id="291" r:id="rId17"/>
    <p:sldId id="292" r:id="rId18"/>
    <p:sldId id="362" r:id="rId19"/>
    <p:sldId id="363" r:id="rId20"/>
    <p:sldId id="463" r:id="rId21"/>
    <p:sldId id="456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00CC"/>
    <a:srgbClr val="CC00CC"/>
    <a:srgbClr val="FF3300"/>
    <a:srgbClr val="339933"/>
    <a:srgbClr val="DDDDDD"/>
    <a:srgbClr val="C0C0C0"/>
    <a:srgbClr val="D1D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DB53-F458-41B7-B845-FB2F8BA390E1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9BE1-35A0-4613-A236-2758F8CD8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7CBA-4F70-4E3E-B5B9-65CAC23EB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6BC40-D9CD-4AD2-9735-83FC51029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63F6D-8FD7-428B-9018-7828C2E69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5024-3C6A-4725-AD0D-500AF66D7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56F2-B855-49F9-81D9-37134CE97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5F35-97F2-4DBE-941D-A8B3D3CFF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EFB3-0EB6-4909-BEC1-360EE12D1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52B5-E878-4D6F-BCB7-D35A8340D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1763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E4A37-75BB-46EB-9509-7DC21E012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4765-BDD0-4F6D-AE8C-A1BDBE73A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86C49-6495-4DAA-B066-329291245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00080" y="2803111"/>
            <a:ext cx="84582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从给定图中任意指定的顶点（称为初始点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）出发，按照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某种搜索方法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沿着图的边访问图中的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，使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每个顶点仅被访问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，这个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过程称为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图的遍历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图的遍历得到的顶点序列称为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图遍历序列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825501" y="1901288"/>
            <a:ext cx="3889375" cy="566309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8.3.1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图的遍历的概念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714612" y="785794"/>
            <a:ext cx="3744913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图的遍历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广度优先搜索遍历体现先进先出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的特点，用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队列实现。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57158" y="1500174"/>
            <a:ext cx="2374901" cy="2270156"/>
            <a:chOff x="2411413" y="1571612"/>
            <a:chExt cx="2374901" cy="2270156"/>
          </a:xfrm>
        </p:grpSpPr>
        <p:grpSp>
          <p:nvGrpSpPr>
            <p:cNvPr id="9" name="组合 4"/>
            <p:cNvGrpSpPr/>
            <p:nvPr/>
          </p:nvGrpSpPr>
          <p:grpSpPr>
            <a:xfrm>
              <a:off x="2411413" y="1682768"/>
              <a:ext cx="2303463" cy="2159000"/>
              <a:chOff x="2714612" y="1341438"/>
              <a:chExt cx="2303463" cy="2159000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4744" y="157161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初始点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/21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57488" y="2143116"/>
            <a:ext cx="3357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1→2 →3 →0  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…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用队列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保存访问过的顶点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72198" y="2143116"/>
            <a:ext cx="2857520" cy="1400242"/>
            <a:chOff x="6072198" y="2143116"/>
            <a:chExt cx="2857520" cy="1400242"/>
          </a:xfrm>
        </p:grpSpPr>
        <p:grpSp>
          <p:nvGrpSpPr>
            <p:cNvPr id="41" name="组合 40"/>
            <p:cNvGrpSpPr/>
            <p:nvPr/>
          </p:nvGrpSpPr>
          <p:grpSpPr>
            <a:xfrm>
              <a:off x="6429388" y="2143116"/>
              <a:ext cx="2500330" cy="1400242"/>
              <a:chOff x="6357950" y="2000240"/>
              <a:chExt cx="2500330" cy="14002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86644" y="3000372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队列</a:t>
                </a:r>
                <a:endParaRPr lang="zh-CN" altLang="en-US" sz="2000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42952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71514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14390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357950" y="2000240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57950" y="2857496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右箭头 41"/>
            <p:cNvSpPr/>
            <p:nvPr/>
          </p:nvSpPr>
          <p:spPr>
            <a:xfrm>
              <a:off x="6072198" y="2500306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8028" y="3929066"/>
            <a:ext cx="8064500" cy="1714512"/>
            <a:chOff x="428596" y="3714752"/>
            <a:chExt cx="8064500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2"/>
                </a:buBlip>
              </a:pP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如何确定一个顶点是否</a:t>
              </a:r>
              <a:r>
                <a:rPr kumimoji="1"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访问过</a:t>
              </a:r>
              <a:r>
                <a:rPr kumimoji="1"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? </a:t>
              </a:r>
              <a:r>
                <a:rPr kumimoji="1"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设置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</a:t>
              </a:r>
              <a:r>
                <a:rPr kumimoji="1"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[]</a:t>
              </a:r>
              <a:r>
                <a:rPr kumimoji="1"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数组，</a:t>
              </a:r>
              <a:r>
                <a:rPr kumimoji="1"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]=0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没有访问；</a:t>
              </a:r>
              <a:r>
                <a:rPr kumimoji="1" lang="en-US" altLang="zh-CN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已经访问过。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BFS(AdjGraph *G，int v)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int w， i;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SqQueue *qu;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定义环形队列指针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InitQueue(qu);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int visited[MAXV];           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定义顶点访问标记数组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for (i=0;i&lt;G-&gt;n;i++)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visited[i]=0;	 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访问标记数组初始化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printf("%2d"，v); 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输出被访问顶点的编号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visited[v]=1;             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enQueue(qu，v);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为什么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visited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460375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采用邻接表的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4526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(!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QueueEmpty(qu)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deQueue(qu，w);	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出队一个顶点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p=G-&gt;adjlist[w].firstarc;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if (visited[p-&gt;adjvex]==0)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若当前邻接点未被访问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printf("%2d"，p-&gt;adjvex);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访问该邻接点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visited[p-&gt;adjvex]=1;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enQueue(qu，p-&gt;adjvex);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该顶点进队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	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	       p=p-&gt;nextarc;             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printf("\n");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42910" y="5643578"/>
            <a:ext cx="46815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32307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51445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676646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广度优先遍历过程演示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214282" y="982660"/>
            <a:ext cx="5586439" cy="2446340"/>
            <a:chOff x="2771775" y="1339850"/>
            <a:chExt cx="612140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grpSp>
          <p:nvGrpSpPr>
            <p:cNvPr id="221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2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23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24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grpSp>
          <p:nvGrpSpPr>
            <p:cNvPr id="229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0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1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2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grpSp>
          <p:nvGrpSpPr>
            <p:cNvPr id="237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8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9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0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grpSp>
          <p:nvGrpSpPr>
            <p:cNvPr id="24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4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4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grpSp>
          <p:nvGrpSpPr>
            <p:cNvPr id="253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4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55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56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0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525677" y="5357826"/>
            <a:ext cx="6046851" cy="785818"/>
            <a:chOff x="2502743" y="5429264"/>
            <a:chExt cx="6253829" cy="785818"/>
          </a:xfrm>
        </p:grpSpPr>
        <p:sp>
          <p:nvSpPr>
            <p:cNvPr id="125" name="TextBox 124"/>
            <p:cNvSpPr txBox="1"/>
            <p:nvPr/>
          </p:nvSpPr>
          <p:spPr>
            <a:xfrm>
              <a:off x="2502743" y="5753417"/>
              <a:ext cx="6253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BFS</a:t>
              </a:r>
              <a:r>
                <a:rPr lang="zh-CN" altLang="en-US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思路：</a:t>
              </a:r>
              <a:r>
                <a:rPr lang="zh-CN" altLang="en-US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距离初始顶点</a:t>
              </a:r>
              <a:r>
                <a:rPr lang="zh-CN" altLang="en-US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越近越优先</a:t>
              </a:r>
              <a:r>
                <a:rPr lang="zh-CN" altLang="en-US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灯片编号占位符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71472" y="2500306"/>
            <a:ext cx="8215370" cy="2173823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队列求解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迷宫问题，与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算法有什么关联？</a:t>
            </a:r>
            <a:endParaRPr lang="en-US" altLang="zh-CN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采用邻接矩阵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存储时，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如何实现，时间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复杂度分别是多少？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lang="zh-CN" altLang="en-US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2291" name="Picture 6" descr="u=1941969930,159576224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172878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连通图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：调用一次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，能够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访问到图中的所有顶点。</a:t>
            </a: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250825" y="260350"/>
            <a:ext cx="4321175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8.3.4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非连通图的遍历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38385"/>
            <a:ext cx="8501122" cy="148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：调用一次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，只能访问到初始点所在连通分量中的所有顶点，不可能访问到其他连通分量中的顶点。</a:t>
            </a:r>
            <a:endParaRPr kumimoji="1"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可以分别遍历每个连通分量，才能够访问到图中的所有顶点。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6529406" cy="2834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DFS1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1294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深度优先遍历方法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遍历非连通图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非连通图：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kumimoji="1" lang="en-US" altLang="zh-CN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DFS()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的次数恰好等于连通分量的个数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834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BFS1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514652"/>
            <a:ext cx="7345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广度优先遍历方法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遍历非连通图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非连通图：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kumimoji="1" lang="en-US" altLang="zh-CN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BFS()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的次数恰好等于连通分量的个数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2071678"/>
            <a:ext cx="8208963" cy="21441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采用某种遍历方式来判断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是否连通。这里用深度优先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遍历方法，先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visited[]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数组（为全局变量）置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初值</a:t>
            </a:r>
            <a:r>
              <a:rPr kumimoji="1" lang="en-US" altLang="zh-CN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顶点开始遍历该图。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在一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遍历之后，若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所有顶点</a:t>
            </a:r>
            <a:r>
              <a:rPr kumimoji="1" lang="en-US" altLang="zh-CN" sz="2200" i="1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</a:t>
            </a:r>
            <a:r>
              <a:rPr kumimoji="1" lang="en-US" altLang="zh-CN" sz="22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该图是连通的；否则不连通。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28596" y="285728"/>
            <a:ext cx="8135937" cy="91307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8-3】</a:t>
            </a:r>
            <a:r>
              <a:rPr kumimoji="1" lang="en-US" altLang="zh-CN" sz="2800"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采用邻接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表存储，设计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个算法，判断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是否连通。若连通则返回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；否则返回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42873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57158" y="830845"/>
            <a:ext cx="8424862" cy="4526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Connect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*G)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判断无向图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的连通性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flag=true;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//visited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数组置初值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DFS(G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调用前面的中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DSF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算法，从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开始深度优先遍历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{     flag=false;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break;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flag;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判断无向图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是否连通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 图中顶点之间是多对多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的关系，而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个顶点出发一次只能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找另外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一个相邻顶点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1643050"/>
            <a:ext cx="2952750" cy="2433638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728" y="135729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450531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出发，访问顶点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778" y="4186527"/>
            <a:ext cx="3500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访问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22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778" y="4972345"/>
            <a:ext cx="392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访问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 …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29058" y="5434010"/>
            <a:ext cx="2428892" cy="816595"/>
            <a:chOff x="3929058" y="5434010"/>
            <a:chExt cx="2428892" cy="816595"/>
          </a:xfrm>
        </p:grpSpPr>
        <p:sp>
          <p:nvSpPr>
            <p:cNvPr id="42" name="上箭头 41"/>
            <p:cNvSpPr/>
            <p:nvPr/>
          </p:nvSpPr>
          <p:spPr>
            <a:xfrm>
              <a:off x="5000596" y="5434010"/>
              <a:ext cx="214314" cy="28575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9058" y="581971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不同的搜索方法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14810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初始点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3538839"/>
            <a:ext cx="8208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提示：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两个遍历算法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是图搜索算法的基础，必须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熟练掌握！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图搜索算法设计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算法求解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转化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图搜索算法设计一般方法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根据搜索方法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的不同，图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的遍历方法有两种：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857652" cy="10437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深度优先遍历（</a:t>
            </a:r>
            <a:r>
              <a:rPr kumimoji="1"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广度优先遍历（</a:t>
            </a:r>
            <a:r>
              <a:rPr kumimoji="1"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642910" y="1785926"/>
            <a:ext cx="8001056" cy="241871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）从图中某个初始顶点</a:t>
            </a:r>
            <a:r>
              <a:rPr kumimoji="1"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出发，首先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访问初始顶点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）选择一个与顶点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相邻且没被访问过的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，再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进行深度优先搜索，直到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图中与当前顶点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4392613" cy="566309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8.3.2 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深度优先遍历算法</a:t>
            </a:r>
            <a:endParaRPr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52823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/21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842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深度优先遍历的过程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体现出后进先出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的特点：用栈或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递归方式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实现。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0981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000100" y="1428736"/>
            <a:ext cx="2374901" cy="2230438"/>
            <a:chOff x="1054091" y="1285860"/>
            <a:chExt cx="2374901" cy="2230438"/>
          </a:xfrm>
        </p:grpSpPr>
        <p:grpSp>
          <p:nvGrpSpPr>
            <p:cNvPr id="5" name="组合 4"/>
            <p:cNvGrpSpPr/>
            <p:nvPr/>
          </p:nvGrpSpPr>
          <p:grpSpPr>
            <a:xfrm>
              <a:off x="1054091" y="1357298"/>
              <a:ext cx="2303463" cy="2159000"/>
              <a:chOff x="2714612" y="1341438"/>
              <a:chExt cx="2303463" cy="2159000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57422" y="128586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初始点</a:t>
              </a: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/21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8992" y="2000240"/>
            <a:ext cx="307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1→2 →4 </a:t>
            </a:r>
            <a:r>
              <a:rPr lang="en-US" altLang="zh-CN" sz="2200">
                <a:latin typeface="宋体"/>
                <a:ea typeface="宋体"/>
                <a:cs typeface="Times New Roman" pitchFamily="18" charset="0"/>
              </a:rPr>
              <a:t>…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栈保存访问过的顶点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1743006"/>
            <a:ext cx="1357322" cy="1828870"/>
            <a:chOff x="6500826" y="1743006"/>
            <a:chExt cx="1357322" cy="1828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6929454" y="1743006"/>
              <a:ext cx="928694" cy="1828870"/>
              <a:chOff x="5214942" y="2000240"/>
              <a:chExt cx="928694" cy="1828870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5400000">
                <a:off x="4679157" y="2678901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64181" y="2678107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357818" y="3357562"/>
                <a:ext cx="785818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214942" y="3429000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栈</a:t>
                </a:r>
                <a:endParaRPr lang="zh-CN" altLang="en-US" sz="2000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5568960" y="278605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5572132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3" name="右箭头 42"/>
            <p:cNvSpPr/>
            <p:nvPr/>
          </p:nvSpPr>
          <p:spPr>
            <a:xfrm>
              <a:off x="6500826" y="2385948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596" y="3714752"/>
            <a:ext cx="8064500" cy="1714512"/>
            <a:chOff x="428596" y="3714752"/>
            <a:chExt cx="8064500" cy="1714512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如何确定一个顶点是否</a:t>
              </a:r>
              <a:r>
                <a:rPr kumimoji="1"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访问过</a:t>
              </a:r>
              <a:r>
                <a:rPr kumimoji="1"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? </a:t>
              </a:r>
              <a:r>
                <a:rPr kumimoji="1"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设置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visited[]</a:t>
              </a:r>
              <a:r>
                <a:rPr kumimoji="1"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全局数组，</a:t>
              </a:r>
              <a:r>
                <a:rPr kumimoji="1"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]=0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没有访问；</a:t>
              </a:r>
              <a:r>
                <a:rPr kumimoji="1" lang="en-US" altLang="zh-CN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已经访问过。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4799569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65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visited[v]=1;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 "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的第一条边的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w=p-&gt;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未访问，递归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的下一条边的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00034" y="5715016"/>
            <a:ext cx="468153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875" y="44450"/>
            <a:ext cx="460375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采用邻接表的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357554" y="4857760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14282" y="114280"/>
            <a:ext cx="381952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深度优先遍历过程演示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2214546" y="5286388"/>
            <a:ext cx="6357982" cy="747417"/>
            <a:chOff x="2214546" y="5286388"/>
            <a:chExt cx="6357982" cy="747417"/>
          </a:xfrm>
        </p:grpSpPr>
        <p:sp>
          <p:nvSpPr>
            <p:cNvPr id="125" name="TextBox 124"/>
            <p:cNvSpPr txBox="1"/>
            <p:nvPr/>
          </p:nvSpPr>
          <p:spPr>
            <a:xfrm>
              <a:off x="2214546" y="5572140"/>
              <a:ext cx="6357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DFS</a:t>
              </a:r>
              <a:r>
                <a:rPr lang="zh-CN" altLang="en-US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思路：</a:t>
              </a:r>
              <a:r>
                <a:rPr lang="zh-CN" altLang="en-US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距离初始顶点</a:t>
              </a:r>
              <a:r>
                <a:rPr lang="zh-CN" altLang="en-US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越远越优先</a:t>
              </a:r>
              <a:r>
                <a:rPr lang="zh-CN" altLang="en-US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访问！</a:t>
              </a:r>
              <a:endPara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灯片编号占位符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7920038" cy="128684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用栈求解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迷宫问题，与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算法有什么关联？</a:t>
            </a:r>
          </a:p>
        </p:txBody>
      </p:sp>
      <p:pic>
        <p:nvPicPr>
          <p:cNvPr id="7171" name="Picture 6" descr="u=2369943057,103141347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0481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85786" y="1571612"/>
            <a:ext cx="7667652" cy="279112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）访问初始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，接着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的所有未被访问过的邻接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i="1" baseline="-30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按照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i="1" baseline="-30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的次序，访问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依次类推，直到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图中所有和初始点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有路径相通的顶点都被访问过为止。     </a:t>
            </a:r>
            <a:r>
              <a:rPr kumimoji="1"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4318001" cy="519112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8.3.3 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广度优先遍历算法</a:t>
            </a:r>
            <a:endParaRPr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7154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906</Words>
  <Application>Microsoft Office PowerPoint</Application>
  <PresentationFormat>全屏显示(4:3)</PresentationFormat>
  <Paragraphs>277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1160</cp:revision>
  <dcterms:created xsi:type="dcterms:W3CDTF">2004-10-20T02:22:59Z</dcterms:created>
  <dcterms:modified xsi:type="dcterms:W3CDTF">2018-10-15T02:23:28Z</dcterms:modified>
</cp:coreProperties>
</file>