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sldIdLst>
    <p:sldId id="458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364" r:id="rId11"/>
    <p:sldId id="365" r:id="rId12"/>
    <p:sldId id="474" r:id="rId13"/>
    <p:sldId id="488" r:id="rId14"/>
    <p:sldId id="489" r:id="rId15"/>
    <p:sldId id="490" r:id="rId16"/>
    <p:sldId id="491" r:id="rId17"/>
    <p:sldId id="492" r:id="rId18"/>
    <p:sldId id="493" r:id="rId19"/>
    <p:sldId id="475" r:id="rId20"/>
    <p:sldId id="476" r:id="rId21"/>
    <p:sldId id="477" r:id="rId22"/>
    <p:sldId id="478" r:id="rId23"/>
    <p:sldId id="483" r:id="rId24"/>
    <p:sldId id="482" r:id="rId25"/>
    <p:sldId id="485" r:id="rId26"/>
    <p:sldId id="484" r:id="rId27"/>
    <p:sldId id="479" r:id="rId28"/>
    <p:sldId id="480" r:id="rId29"/>
    <p:sldId id="481" r:id="rId30"/>
    <p:sldId id="487" r:id="rId31"/>
    <p:sldId id="486" r:id="rId32"/>
    <p:sldId id="456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CC00CC"/>
    <a:srgbClr val="339933"/>
    <a:srgbClr val="DDDDDD"/>
    <a:srgbClr val="C0C0C0"/>
    <a:srgbClr val="D1DCBE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EC276-C497-446A-BE15-A8A08846B66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6755-5608-45C4-8A85-A60DCC0AA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C33FB-7962-4AB3-A148-B77AE5E04C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331A0-B2D7-4F72-8CD7-BE35DE127D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C543E-AB18-4B48-B0EC-255A8B7822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35AB6-2051-4FFC-B987-D881BC65C1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C516F-09B0-4349-BAB9-C46EAB6E18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5F96C-58EB-47A2-85F4-06CEFBE344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9CB91-65BC-4033-848A-849102AD73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EFEF-F88A-4570-8F1E-23E2883D8A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63E45-BE8C-42B1-BDB7-2AB7ECE029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CE0A3-CD21-4E57-ABFD-1245A4198F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1B820A-9320-4E46-96E2-58BE71FAE2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14439" y="2911487"/>
            <a:ext cx="1943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过程：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303364" y="3703650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06601" y="3703650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41639" y="3703650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44" y="3614750"/>
            <a:ext cx="2592387" cy="557212"/>
            <a:chOff x="4500563" y="3268663"/>
            <a:chExt cx="2592387" cy="5572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58971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zh-CN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15632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268663"/>
              <a:ext cx="863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33CC"/>
                  </a:solidFill>
                  <a:cs typeface="Times New Roman" pitchFamily="18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98539" y="4686312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一步一步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向前走，当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没有可走的相邻顶点时便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回退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960812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8.3.5 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图遍历的应用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00035" y="1610013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 1. 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基于深度优先遍历算法的应用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13593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8-7】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采用邻接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个算法，输出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的长度为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的所有简单路径。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68313" y="1844675"/>
            <a:ext cx="84248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遍历思路和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上例相似，只需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将路径输出条件改为：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9538" y="142852"/>
            <a:ext cx="8893175" cy="57861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PathlenAll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(AdjGraph*G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path[]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//d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是到当前为止已走过的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路径长度，调用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时初值为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visited[u]=1; d++; 	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path[d]=u;		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将当前顶点添加到路径中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u==v &amp;&amp; d==l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输出一条路径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的第一条边的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w=p-&gt;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的邻接顶点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(visited[w]==0)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若顶点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未标记访问，则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递归访问之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PathlenAll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p=p-&gt;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的下一个邻接顶点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visited[u]=0; 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恢复环境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81052" y="3013072"/>
            <a:ext cx="7848600" cy="3252499"/>
            <a:chOff x="795366" y="2840049"/>
            <a:chExt cx="7848600" cy="325249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1094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71853" y="5296559"/>
              <a:ext cx="694832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8596" y="5557172"/>
            <a:ext cx="2232025" cy="1086538"/>
            <a:chOff x="374605" y="5771487"/>
            <a:chExt cx="2232025" cy="108653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74605" y="6150139"/>
              <a:ext cx="2232025" cy="70788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1" idx="0"/>
            </p:cNvCxnSpPr>
            <p:nvPr/>
          </p:nvCxnSpPr>
          <p:spPr bwMode="auto">
            <a:xfrm rot="5400000" flipH="1" flipV="1">
              <a:off x="1314789" y="5947316"/>
              <a:ext cx="378653" cy="2699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6" y="1071546"/>
            <a:ext cx="2736851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42910" y="257156"/>
            <a:ext cx="142876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571612"/>
            <a:ext cx="4000528" cy="1261884"/>
            <a:chOff x="3714744" y="1571612"/>
            <a:chExt cx="4000528" cy="1261884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500562" y="1571612"/>
              <a:ext cx="3214710" cy="12618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的所有长度为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路径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1 0 3 4 </a:t>
              </a:r>
            </a:p>
            <a:p>
              <a:pPr algn="l"/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1 2 3 4 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8-8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假设图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采用邻接表存储，设计一个算法，求图中通过某顶点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的所有简单回路（若存在）。并输出如下图所示的有向图的邻接表和通过顶点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的所有回路。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14612" y="2357430"/>
            <a:ext cx="2468264" cy="2357454"/>
            <a:chOff x="2714612" y="2357430"/>
            <a:chExt cx="2468264" cy="2357454"/>
          </a:xfrm>
        </p:grpSpPr>
        <p:sp>
          <p:nvSpPr>
            <p:cNvPr id="4" name="椭圆 3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4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所谓简单回路是指路径上的顶点不重复，但第一个顶点与最后一个顶点相同的回路。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利用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回溯的深度优先搜索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方法，从顶点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开始搜索与之相邻的顶点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，若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等于顶点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，且路径长度大于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，表示找到了一条回路，输出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数组，然后继续搜索顶点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的未访问的邻接点查找其他回路。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visited[MAXV]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DFSPath(AdjGraph *G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u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path[]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d)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//d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中的路径长度，初始为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w, i;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visited[u]=1;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d++; path[d]=u;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p=G-&gt;adjlist[u].firstarc;	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215370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(p!=NULL)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w=p-&gt;adjvex;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(w==v &amp;&amp; d&gt;0)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找到一个回路，输出之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printf("  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for (i=0;i&lt;=d;i++)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printf("%d ",path[i]);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printf("%d \n",v);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(visited[w]==0)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则递归访问之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DFSPath(G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d);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p=p-&gt;nextarc;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visited[u]=0;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恢复环境：使该顶点可重新使用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85794"/>
            <a:ext cx="8072494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FindCyclePath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*G,int k)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输出经过顶点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的所有回路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int path[MAXV];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DFSPath(G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-1);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300037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起点和终点都是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2428860" y="2428868"/>
            <a:ext cx="785818" cy="3571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3178959" y="2536025"/>
            <a:ext cx="785818" cy="14287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3500438"/>
            <a:ext cx="392909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中经过顶点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的所有回路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0 1 2 3 4 0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0 1 2 4 0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0 2 3 4 0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0 2 4 0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4546" y="642918"/>
            <a:ext cx="2468264" cy="2357454"/>
            <a:chOff x="2714612" y="2357430"/>
            <a:chExt cx="2468264" cy="2357454"/>
          </a:xfrm>
        </p:grpSpPr>
        <p:sp>
          <p:nvSpPr>
            <p:cNvPr id="5" name="椭圆 4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5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左弧形箭头 16"/>
          <p:cNvSpPr/>
          <p:nvPr/>
        </p:nvSpPr>
        <p:spPr>
          <a:xfrm>
            <a:off x="2143108" y="2571744"/>
            <a:ext cx="428628" cy="1000132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/32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57148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执行结果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563938" y="2995613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57422" y="5357826"/>
            <a:ext cx="30940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一圈一圈向外走。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1871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过程：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00364" y="2500306"/>
            <a:ext cx="1727200" cy="15113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357422" y="2051058"/>
            <a:ext cx="3109919" cy="2520950"/>
            <a:chOff x="2390775" y="2032000"/>
            <a:chExt cx="3109919" cy="252095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390775" y="2032000"/>
              <a:ext cx="2951163" cy="25209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4997457" y="3317878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49439" y="1484313"/>
            <a:ext cx="4394197" cy="3600450"/>
            <a:chOff x="1752610" y="1484313"/>
            <a:chExt cx="4394197" cy="360045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52610" y="1484313"/>
              <a:ext cx="4248150" cy="3600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5643570" y="2571744"/>
              <a:ext cx="503237" cy="468312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00826" y="1142984"/>
            <a:ext cx="5000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u</a:t>
            </a:r>
          </a:p>
          <a:p>
            <a:pPr algn="ctr"/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↓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构成分层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7159" y="357166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 2. 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基于广度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优先遍历算法的应用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35AB6-2051-4FFC-B987-D881BC65C1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0392" y="285728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8-4】</a:t>
            </a:r>
            <a:r>
              <a:rPr kumimoji="1" lang="en-US" altLang="zh-CN" sz="2800"/>
              <a:t> 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假设图</a:t>
            </a:r>
            <a:r>
              <a:rPr kumimoji="1"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采用邻接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个算法，判断顶点</a:t>
            </a:r>
            <a:r>
              <a:rPr kumimoji="1" lang="en-US" altLang="zh-CN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en-US" altLang="zh-CN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是否有简单路径。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919" name="Text Box 3"/>
          <p:cNvSpPr txBox="1">
            <a:spLocks noChangeArrowheads="1"/>
          </p:cNvSpPr>
          <p:nvPr/>
        </p:nvSpPr>
        <p:spPr bwMode="auto">
          <a:xfrm>
            <a:off x="360392" y="1928802"/>
            <a:ext cx="8497888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/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200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开始进行</a:t>
            </a:r>
            <a:r>
              <a:rPr kumimoji="1"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深度优先遍历，当</a:t>
            </a:r>
            <a:r>
              <a:rPr kumimoji="1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搜索到顶点</a:t>
            </a:r>
            <a:r>
              <a:rPr kumimoji="1" lang="en-US" altLang="zh-CN" sz="2200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时表明从顶点</a:t>
            </a:r>
            <a:r>
              <a:rPr kumimoji="1" lang="en-US" altLang="zh-CN" sz="2200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sz="2200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有路径，即</a:t>
            </a:r>
            <a:r>
              <a:rPr kumimoji="1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431830" y="4643446"/>
            <a:ext cx="8280400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 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形参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has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（调用时其初值置为</a:t>
            </a:r>
            <a:r>
              <a:rPr lang="en-US" altLang="zh-CN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）表示顶点</a:t>
            </a:r>
            <a:r>
              <a:rPr lang="en-US" altLang="zh-CN" sz="2200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是否有路径。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2217780" y="3000372"/>
            <a:ext cx="571504" cy="50006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rPr>
              <a:t>u</a:t>
            </a:r>
            <a:endParaRPr kumimoji="0" lang="zh-CN" altLang="en-US" sz="2000" b="1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25856" y="2989083"/>
            <a:ext cx="1117725" cy="500066"/>
            <a:chOff x="2825856" y="2846207"/>
            <a:chExt cx="1117725" cy="500066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V="1">
              <a:off x="2825856" y="3097210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椭圆 20"/>
            <p:cNvSpPr/>
            <p:nvPr/>
          </p:nvSpPr>
          <p:spPr bwMode="auto">
            <a:xfrm>
              <a:off x="3372077" y="2846207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kumimoji="0" lang="en-US" altLang="zh-CN" sz="2000" b="1" u="none" strike="noStrike" cap="none" normalizeH="0" baseline="-2500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0" lang="zh-CN" altLang="en-US" sz="20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3969863" y="3000372"/>
            <a:ext cx="1154297" cy="500066"/>
            <a:chOff x="3895191" y="3500438"/>
            <a:chExt cx="1154297" cy="500066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V="1">
              <a:off x="3895191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椭圆 22"/>
            <p:cNvSpPr/>
            <p:nvPr/>
          </p:nvSpPr>
          <p:spPr bwMode="auto">
            <a:xfrm>
              <a:off x="4477984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000" i="1" baseline="-25000" dirty="0" err="1"/>
                <a:t>2</a:t>
              </a:r>
              <a:endParaRPr kumimoji="0" lang="zh-CN" altLang="en-US" sz="20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5135449" y="2902652"/>
            <a:ext cx="1154298" cy="457200"/>
            <a:chOff x="5060777" y="3402718"/>
            <a:chExt cx="1154298" cy="457200"/>
          </a:xfrm>
        </p:grpSpPr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5643570" y="3402718"/>
              <a:ext cx="571505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cs typeface="Times New Roman" pitchFamily="18" charset="0"/>
                </a:rPr>
                <a:t>…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60777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29"/>
          <p:cNvGrpSpPr/>
          <p:nvPr/>
        </p:nvGrpSpPr>
        <p:grpSpPr>
          <a:xfrm>
            <a:off x="6349895" y="3000372"/>
            <a:ext cx="1154297" cy="500066"/>
            <a:chOff x="6275223" y="3500438"/>
            <a:chExt cx="1154297" cy="500066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6275223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椭圆 25"/>
            <p:cNvSpPr/>
            <p:nvPr/>
          </p:nvSpPr>
          <p:spPr bwMode="auto">
            <a:xfrm>
              <a:off x="6858016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v</a:t>
              </a:r>
              <a:endParaRPr kumimoji="0" lang="zh-CN" altLang="en-US" sz="20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32"/>
          <p:cNvGrpSpPr/>
          <p:nvPr/>
        </p:nvGrpSpPr>
        <p:grpSpPr>
          <a:xfrm>
            <a:off x="2289218" y="3643314"/>
            <a:ext cx="5143536" cy="685862"/>
            <a:chOff x="2214546" y="4143380"/>
            <a:chExt cx="5143536" cy="685862"/>
          </a:xfrm>
        </p:grpSpPr>
        <p:sp>
          <p:nvSpPr>
            <p:cNvPr id="31" name="右箭头 30"/>
            <p:cNvSpPr/>
            <p:nvPr/>
          </p:nvSpPr>
          <p:spPr bwMode="auto">
            <a:xfrm>
              <a:off x="2214546" y="4143380"/>
              <a:ext cx="5143536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4429132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深度优先遍历过程</a:t>
              </a:r>
              <a:endParaRPr lang="zh-CN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0034" y="135729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25089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281987" cy="161274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charset="0"/>
                <a:ea typeface="黑体" pitchFamily="2" charset="-122"/>
              </a:rPr>
              <a:t>       </a:t>
            </a:r>
            <a:r>
              <a:rPr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8-9】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假设图</a:t>
            </a: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采用邻接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个算法，求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不带权无向连通图</a:t>
            </a: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中从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的一条</a:t>
            </a:r>
            <a:r>
              <a:rPr lang="zh-CN" altLang="en-US" dirty="0">
                <a:solidFill>
                  <a:srgbClr val="A50021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（路径上经过的顶点数最少）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3000372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最好采用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来实现。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9466" y="285728"/>
            <a:ext cx="4492600" cy="13112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l" eaLnBrk="1" hangingPunct="1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parent;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前一个顶点的位置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9751" y="1870053"/>
            <a:ext cx="6961208" cy="409342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ShortPath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*G,int u,int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输出从顶点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到顶点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的最短逆路径</a:t>
            </a:r>
          </a:p>
          <a:p>
            <a:pPr algn="l" eaLnBrk="1" hangingPunct="1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w,i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循环队列</a:t>
            </a:r>
          </a:p>
          <a:p>
            <a:pPr algn="l" eaLnBrk="1" hangingPunct="1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front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=-1,  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队列的头、尾指针</a:t>
            </a:r>
          </a:p>
          <a:p>
            <a:pPr algn="l" eaLnBrk="1" hangingPunct="1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visited[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访问标记置初值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visited[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rear++;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 eaLnBrk="1" hangingPunct="1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[rear].data=u;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[rear].parent=-1;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visited[u]=1;</a:t>
            </a:r>
          </a:p>
          <a:p>
            <a:pPr algn="l" eaLnBrk="1" hangingPunct="1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非循环队列类型</a:t>
            </a:r>
            <a:endParaRPr lang="zh-CN" altLang="en-US" sz="2000" dirty="0"/>
          </a:p>
        </p:txBody>
      </p:sp>
      <p:sp>
        <p:nvSpPr>
          <p:cNvPr id="5" name="右大括号 4"/>
          <p:cNvSpPr/>
          <p:nvPr/>
        </p:nvSpPr>
        <p:spPr>
          <a:xfrm>
            <a:off x="5429256" y="357166"/>
            <a:ext cx="285752" cy="1214446"/>
          </a:xfrm>
          <a:prstGeom prst="rightBrace">
            <a:avLst/>
          </a:prstGeom>
          <a:ln w="28575">
            <a:solidFill>
              <a:srgbClr val="CC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7368" y="184169"/>
            <a:ext cx="8642350" cy="615553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(front!=rear)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front++;	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w=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[front].data;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w==v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=front;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].parent!=-1)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",qu[i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].data);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</a:t>
            </a: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i=qu[i].parent;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printf("%</a:t>
            </a:r>
            <a:r>
              <a:rPr lang="nb-NO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2d\n",qu[i</a:t>
            </a: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].data);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break; 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p=G-&gt;adjlist[w].firstarc; 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nb-NO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if (visited[p-&gt;adjvex]==0)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  visited[p-&gt;adjvex]=1;</a:t>
            </a:r>
          </a:p>
          <a:p>
            <a:pPr algn="l" eaLnBrk="1" hangingPunct="1">
              <a:lnSpc>
                <a:spcPct val="8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rear++;		 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的未访问过的邻接点进队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nb-NO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qu[rear].data=p-&gt;adjvex;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qu[rear].parent=front;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p=p-&gt;nextarc;		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的下一个邻接点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6657" y="920754"/>
            <a:ext cx="6783422" cy="2268000"/>
            <a:chOff x="1100114" y="1454135"/>
            <a:chExt cx="6783422" cy="2268000"/>
          </a:xfrm>
        </p:grpSpPr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1100114" y="1454135"/>
              <a:ext cx="4614894" cy="2268000"/>
            </a:xfrm>
            <a:prstGeom prst="rect">
              <a:avLst/>
            </a:prstGeom>
            <a:solidFill>
              <a:schemeClr val="folHlink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6156336" y="2000240"/>
              <a:ext cx="1727200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输出逆路径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 flipH="1">
              <a:off x="5715008" y="2239954"/>
              <a:ext cx="57626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825502" y="3329889"/>
            <a:ext cx="7961340" cy="15183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如果一个图是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权图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，能够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采用上例广度优先遍历方法求顶点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的最短路径吗？</a:t>
            </a:r>
          </a:p>
        </p:txBody>
      </p:sp>
      <p:pic>
        <p:nvPicPr>
          <p:cNvPr id="50179" name="Picture 6" descr="u=196001343,4200124731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60350"/>
            <a:ext cx="403225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14282" y="2300856"/>
            <a:ext cx="2671755" cy="2628342"/>
            <a:chOff x="214282" y="2300856"/>
            <a:chExt cx="2671755" cy="2628342"/>
          </a:xfrm>
        </p:grpSpPr>
        <p:sp>
          <p:nvSpPr>
            <p:cNvPr id="5" name="Text Box 134"/>
            <p:cNvSpPr txBox="1">
              <a:spLocks noChangeArrowheads="1"/>
            </p:cNvSpPr>
            <p:nvPr/>
          </p:nvSpPr>
          <p:spPr bwMode="auto">
            <a:xfrm>
              <a:off x="625443" y="2300856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0    1    2     3    4    5</a:t>
              </a:r>
            </a:p>
          </p:txBody>
        </p:sp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214282" y="2693998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0002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60002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60002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60002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60002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60002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95879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95879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95879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95879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95879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95879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1598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131598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31598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131598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131598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131598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167476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167476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53"/>
            <p:cNvSpPr>
              <a:spLocks noChangeArrowheads="1"/>
            </p:cNvSpPr>
            <p:nvPr/>
          </p:nvSpPr>
          <p:spPr bwMode="auto">
            <a:xfrm>
              <a:off x="167476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167476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167476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83"/>
            <p:cNvSpPr>
              <a:spLocks noChangeArrowheads="1"/>
            </p:cNvSpPr>
            <p:nvPr/>
          </p:nvSpPr>
          <p:spPr bwMode="auto">
            <a:xfrm>
              <a:off x="167476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03036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03036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03036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203036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203036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03036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38914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238914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38914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238914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238914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238914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1001663" y="3122623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2065295" y="419737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357686" y="2038641"/>
            <a:ext cx="3786214" cy="3962127"/>
            <a:chOff x="4357686" y="2038641"/>
            <a:chExt cx="3786214" cy="3962127"/>
          </a:xfrm>
        </p:grpSpPr>
        <p:sp>
          <p:nvSpPr>
            <p:cNvPr id="64" name="矩形 63"/>
            <p:cNvSpPr/>
            <p:nvPr/>
          </p:nvSpPr>
          <p:spPr bwMode="auto">
            <a:xfrm>
              <a:off x="5168904" y="2038641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7686" y="2206917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(0,0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929322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(1,2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500826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143768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(2,1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7715272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6715140" y="3719815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 bwMode="auto">
            <a:xfrm>
              <a:off x="5168904" y="3395963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57686" y="3564239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(1,1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5357818" y="3732515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5929322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(1,1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00826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143768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(1,3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7715272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>
              <a:off x="6715140" y="4362757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 bwMode="auto">
            <a:xfrm>
              <a:off x="5168904" y="4038905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7686" y="4207181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(1,2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5357818" y="4375457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 bwMode="auto">
            <a:xfrm>
              <a:off x="5929322" y="4824723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(1,2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500826" y="4824723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168904" y="4681847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57686" y="485012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(1,3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5357818" y="5018399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86380" y="2824459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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9256" y="5539103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71472" y="114298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创建迷宫问题的邻接表：</a:t>
            </a:r>
          </a:p>
        </p:txBody>
      </p:sp>
      <p:cxnSp>
        <p:nvCxnSpPr>
          <p:cNvPr id="116" name="直接箭头连接符 115"/>
          <p:cNvCxnSpPr/>
          <p:nvPr/>
        </p:nvCxnSpPr>
        <p:spPr>
          <a:xfrm rot="10800000">
            <a:off x="1170732" y="3319464"/>
            <a:ext cx="3174254" cy="39866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箭头 116"/>
          <p:cNvSpPr/>
          <p:nvPr/>
        </p:nvSpPr>
        <p:spPr>
          <a:xfrm>
            <a:off x="3000364" y="3857628"/>
            <a:ext cx="785818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428596" y="428604"/>
            <a:ext cx="4429156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图遍历方法求解迷宫问题</a:t>
            </a: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571736" y="676801"/>
            <a:ext cx="3786214" cy="642942"/>
            <a:chOff x="2071670" y="500042"/>
            <a:chExt cx="3786214" cy="642942"/>
          </a:xfrm>
        </p:grpSpPr>
        <p:sp>
          <p:nvSpPr>
            <p:cNvPr id="10" name="矩形 9"/>
            <p:cNvSpPr/>
            <p:nvPr/>
          </p:nvSpPr>
          <p:spPr bwMode="auto">
            <a:xfrm>
              <a:off x="3643306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(1,2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214810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857752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(2,1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29256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429124" y="82389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882888" y="50004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1670" y="692331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(1,1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71802" y="83659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14612" y="4177263"/>
            <a:ext cx="464347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M+2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N+2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迷宫图的邻接表类型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143504" y="1248305"/>
            <a:ext cx="3571900" cy="2395009"/>
            <a:chOff x="4643438" y="1071546"/>
            <a:chExt cx="3571900" cy="2395009"/>
          </a:xfrm>
        </p:grpSpPr>
        <p:sp>
          <p:nvSpPr>
            <p:cNvPr id="36" name="TextBox 35"/>
            <p:cNvSpPr txBox="1"/>
            <p:nvPr/>
          </p:nvSpPr>
          <p:spPr>
            <a:xfrm>
              <a:off x="4643438" y="2143116"/>
              <a:ext cx="3571900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typedef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struct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ANode</a:t>
              </a:r>
              <a:endPara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   </a:t>
              </a:r>
              <a:r>
                <a:rPr lang="en-US" sz="200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i, j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struct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ANode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*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nextarc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  </a:t>
              </a:r>
              <a:r>
                <a:rPr lang="en-US" sz="2000" dirty="0" err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ArcNode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2" name="直接箭头连接符 41"/>
            <p:cNvCxnSpPr>
              <a:stCxn id="36" idx="0"/>
            </p:cNvCxnSpPr>
            <p:nvPr/>
          </p:nvCxnSpPr>
          <p:spPr>
            <a:xfrm rot="16200000" flipV="1">
              <a:off x="5357818" y="1071546"/>
              <a:ext cx="1071570" cy="107157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000100" y="1391182"/>
            <a:ext cx="3071834" cy="2252132"/>
            <a:chOff x="500034" y="1214423"/>
            <a:chExt cx="3071834" cy="2252132"/>
          </a:xfrm>
        </p:grpSpPr>
        <p:sp>
          <p:nvSpPr>
            <p:cNvPr id="38" name="TextBox 37"/>
            <p:cNvSpPr txBox="1"/>
            <p:nvPr/>
          </p:nvSpPr>
          <p:spPr>
            <a:xfrm>
              <a:off x="500034" y="2143116"/>
              <a:ext cx="3071834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typedef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struct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Vnode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</a:t>
              </a:r>
              <a:r>
                <a:rPr lang="en-US" sz="2000" dirty="0" err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ArcNode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*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firstarc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  </a:t>
              </a:r>
              <a:r>
                <a:rPr lang="en-US" sz="2000" dirty="0" err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VNode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>
              <a:stCxn id="38" idx="0"/>
            </p:cNvCxnSpPr>
            <p:nvPr/>
          </p:nvCxnSpPr>
          <p:spPr>
            <a:xfrm rot="5400000" flipH="1" flipV="1">
              <a:off x="2018091" y="1232282"/>
              <a:ext cx="928694" cy="89297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57190" y="252691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邻接表设计：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357298"/>
            <a:ext cx="4286280" cy="2308324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或者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入口作为初始顶点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结束条件为找到出口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改为二维数组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78579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4286256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具体算法请你实现！ </a:t>
            </a:r>
            <a:r>
              <a:rPr lang="zh-CN" altLang="en-US" sz="4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</a:t>
            </a:r>
            <a:endParaRPr lang="zh-CN" altLang="en-US" sz="4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5072098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4.  DFS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BFS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求解迷宫问题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的差别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55797" y="2125668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922309" y="3135318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2472" y="2179643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076297" y="3062293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68459" y="3278193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55797" y="299085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79534" y="183833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79534" y="2774955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0034" y="277336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52559" y="3783018"/>
            <a:ext cx="576263" cy="50323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660622" y="270193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428992" y="1583433"/>
            <a:ext cx="5072098" cy="3060013"/>
            <a:chOff x="3428992" y="1583433"/>
            <a:chExt cx="5072098" cy="3060013"/>
          </a:xfrm>
        </p:grpSpPr>
        <p:sp>
          <p:nvSpPr>
            <p:cNvPr id="33" name="椭圆 32"/>
            <p:cNvSpPr/>
            <p:nvPr/>
          </p:nvSpPr>
          <p:spPr bwMode="auto">
            <a:xfrm>
              <a:off x="5143504" y="1583433"/>
              <a:ext cx="3357586" cy="28575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981886" y="2282820"/>
              <a:ext cx="1714512" cy="15001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553390" y="278288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691375" y="2782886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405887" y="2779714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553390" y="4140208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2</a:t>
              </a:r>
            </a:p>
          </p:txBody>
        </p:sp>
        <p:cxnSp>
          <p:nvCxnSpPr>
            <p:cNvPr id="25" name="直接箭头连接符 24"/>
            <p:cNvCxnSpPr>
              <a:stCxn id="16" idx="6"/>
              <a:endCxn id="21" idx="2"/>
            </p:cNvCxnSpPr>
            <p:nvPr/>
          </p:nvCxnSpPr>
          <p:spPr bwMode="auto">
            <a:xfrm flipV="1">
              <a:off x="7129653" y="3031333"/>
              <a:ext cx="276234" cy="31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16" idx="2"/>
              <a:endCxn id="17" idx="6"/>
            </p:cNvCxnSpPr>
            <p:nvPr/>
          </p:nvCxnSpPr>
          <p:spPr bwMode="auto">
            <a:xfrm rot="10800000">
              <a:off x="6267638" y="3034505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7" idx="4"/>
              <a:endCxn id="22" idx="1"/>
            </p:cNvCxnSpPr>
            <p:nvPr/>
          </p:nvCxnSpPr>
          <p:spPr bwMode="auto">
            <a:xfrm rot="16200000" flipH="1">
              <a:off x="5844754" y="3420876"/>
              <a:ext cx="927781" cy="65827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21" idx="4"/>
              <a:endCxn id="22" idx="7"/>
            </p:cNvCxnSpPr>
            <p:nvPr/>
          </p:nvCxnSpPr>
          <p:spPr bwMode="auto">
            <a:xfrm rot="5400000">
              <a:off x="6904164" y="3424049"/>
              <a:ext cx="930953" cy="6487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7890960" y="3568704"/>
              <a:ext cx="576263" cy="5032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4</a:t>
              </a:r>
            </a:p>
          </p:txBody>
        </p:sp>
        <p:cxnSp>
          <p:nvCxnSpPr>
            <p:cNvPr id="35" name="直接箭头连接符 34"/>
            <p:cNvCxnSpPr>
              <a:stCxn id="21" idx="5"/>
              <a:endCxn id="32" idx="0"/>
            </p:cNvCxnSpPr>
            <p:nvPr/>
          </p:nvCxnSpPr>
          <p:spPr bwMode="auto">
            <a:xfrm rot="16200000" flipH="1">
              <a:off x="7858701" y="3248312"/>
              <a:ext cx="359449" cy="2813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36"/>
            <p:cNvCxnSpPr>
              <a:stCxn id="22" idx="6"/>
              <a:endCxn id="32" idx="3"/>
            </p:cNvCxnSpPr>
            <p:nvPr/>
          </p:nvCxnSpPr>
          <p:spPr bwMode="auto">
            <a:xfrm flipV="1">
              <a:off x="7129653" y="3998245"/>
              <a:ext cx="845699" cy="3935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500430" y="1714488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→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的最短路径构成分层</a:t>
              </a: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3428992" y="2857496"/>
              <a:ext cx="1571636" cy="357190"/>
            </a:xfrm>
            <a:prstGeom prst="right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596" y="4500570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每个顶点表示一个方块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4612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起点</a:t>
            </a:r>
          </a:p>
        </p:txBody>
      </p:sp>
      <p:cxnSp>
        <p:nvCxnSpPr>
          <p:cNvPr id="42" name="直接箭头连接符 41"/>
          <p:cNvCxnSpPr>
            <a:stCxn id="36" idx="0"/>
            <a:endCxn id="15" idx="4"/>
          </p:cNvCxnSpPr>
          <p:nvPr/>
        </p:nvCxnSpPr>
        <p:spPr>
          <a:xfrm rot="16200000" flipV="1">
            <a:off x="2951941" y="3201981"/>
            <a:ext cx="223832" cy="23020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786446" y="5072074"/>
            <a:ext cx="2643206" cy="430887"/>
            <a:chOff x="5786446" y="5072074"/>
            <a:chExt cx="2643206" cy="430887"/>
          </a:xfrm>
        </p:grpSpPr>
        <p:sp>
          <p:nvSpPr>
            <p:cNvPr id="40" name="TextBox 39"/>
            <p:cNvSpPr txBox="1"/>
            <p:nvPr/>
          </p:nvSpPr>
          <p:spPr>
            <a:xfrm>
              <a:off x="6429388" y="5072074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表示相邻的边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786446" y="5332426"/>
              <a:ext cx="64294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 bwMode="auto">
          <a:xfrm>
            <a:off x="4357686" y="1154805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196068" y="1854192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467005"/>
            <a:ext cx="585791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深度优先遍历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可能找到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4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一条路径：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84425" y="1697040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350937" y="2706690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81100" y="1751015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04925" y="263366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97087" y="2849565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84425" y="2562227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08162" y="140970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008162" y="2346327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62" y="23447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081187" y="335439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089250" y="22733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67572" y="2354258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905557" y="235425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20069" y="235108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3</a:t>
            </a: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767572" y="371158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2</a:t>
            </a:r>
          </a:p>
        </p:txBody>
      </p:sp>
      <p:cxnSp>
        <p:nvCxnSpPr>
          <p:cNvPr id="25" name="直接箭头连接符 24"/>
          <p:cNvCxnSpPr>
            <a:stCxn id="16" idx="6"/>
            <a:endCxn id="21" idx="2"/>
          </p:cNvCxnSpPr>
          <p:nvPr/>
        </p:nvCxnSpPr>
        <p:spPr bwMode="auto">
          <a:xfrm flipV="1">
            <a:off x="6343835" y="2602705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6" idx="2"/>
            <a:endCxn id="17" idx="6"/>
          </p:cNvCxnSpPr>
          <p:nvPr/>
        </p:nvCxnSpPr>
        <p:spPr bwMode="auto">
          <a:xfrm rot="10800000">
            <a:off x="5481820" y="2605877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7" idx="4"/>
            <a:endCxn id="22" idx="1"/>
          </p:cNvCxnSpPr>
          <p:nvPr/>
        </p:nvCxnSpPr>
        <p:spPr bwMode="auto">
          <a:xfrm rot="16200000" flipH="1">
            <a:off x="5058936" y="2992248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1" idx="4"/>
            <a:endCxn id="22" idx="7"/>
          </p:cNvCxnSpPr>
          <p:nvPr/>
        </p:nvCxnSpPr>
        <p:spPr bwMode="auto">
          <a:xfrm rot="5400000">
            <a:off x="6118346" y="2995421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7105142" y="3140076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</a:p>
        </p:txBody>
      </p:sp>
      <p:cxnSp>
        <p:nvCxnSpPr>
          <p:cNvPr id="35" name="直接箭头连接符 34"/>
          <p:cNvCxnSpPr>
            <a:stCxn id="21" idx="5"/>
            <a:endCxn id="32" idx="0"/>
          </p:cNvCxnSpPr>
          <p:nvPr/>
        </p:nvCxnSpPr>
        <p:spPr bwMode="auto">
          <a:xfrm rot="16200000" flipH="1">
            <a:off x="7072883" y="2819684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2" idx="6"/>
            <a:endCxn id="32" idx="3"/>
          </p:cNvCxnSpPr>
          <p:nvPr/>
        </p:nvCxnSpPr>
        <p:spPr bwMode="auto">
          <a:xfrm flipV="1">
            <a:off x="6343835" y="3569617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42910" y="414338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路径：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1  2  4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4643438" y="3714752"/>
            <a:ext cx="4214842" cy="1185928"/>
            <a:chOff x="4643438" y="3714752"/>
            <a:chExt cx="4214842" cy="1185928"/>
          </a:xfrm>
        </p:grpSpPr>
        <p:sp>
          <p:nvSpPr>
            <p:cNvPr id="34" name="TextBox 33"/>
            <p:cNvSpPr txBox="1"/>
            <p:nvPr/>
          </p:nvSpPr>
          <p:spPr>
            <a:xfrm>
              <a:off x="4643438" y="4500570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路径上的顶点可能在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同一层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 rot="16200000" flipV="1">
              <a:off x="6072198" y="4357694"/>
              <a:ext cx="214314" cy="714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rot="5400000" flipH="1" flipV="1">
              <a:off x="6750859" y="3964785"/>
              <a:ext cx="857256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5214942" y="4929198"/>
            <a:ext cx="2643206" cy="859515"/>
            <a:chOff x="5214942" y="4929198"/>
            <a:chExt cx="2643206" cy="859515"/>
          </a:xfrm>
        </p:grpSpPr>
        <p:sp>
          <p:nvSpPr>
            <p:cNvPr id="36" name="下箭头 35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942" y="5357826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不一定是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32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4357686" y="818831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196068" y="1518218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41549" y="1444325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08061" y="2453975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38224" y="1498300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62049" y="2380950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865286" y="1156987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5786" y="2092025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</a:p>
        </p:txBody>
      </p:sp>
      <p:grpSp>
        <p:nvGrpSpPr>
          <p:cNvPr id="26" name="组合 33"/>
          <p:cNvGrpSpPr/>
          <p:nvPr/>
        </p:nvGrpSpPr>
        <p:grpSpPr>
          <a:xfrm>
            <a:off x="1865286" y="2020587"/>
            <a:ext cx="1657351" cy="1584326"/>
            <a:chOff x="1865286" y="2487616"/>
            <a:chExt cx="1657351" cy="158432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54211" y="3063879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41549" y="2776541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65286" y="2560641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38311" y="3568704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46374" y="248761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767572" y="2018284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905557" y="2018284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620069" y="201511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3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67572" y="337560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2</a:t>
            </a:r>
          </a:p>
        </p:txBody>
      </p:sp>
      <p:cxnSp>
        <p:nvCxnSpPr>
          <p:cNvPr id="19" name="直接箭头连接符 18"/>
          <p:cNvCxnSpPr>
            <a:stCxn id="15" idx="6"/>
            <a:endCxn id="17" idx="2"/>
          </p:cNvCxnSpPr>
          <p:nvPr/>
        </p:nvCxnSpPr>
        <p:spPr bwMode="auto">
          <a:xfrm flipV="1">
            <a:off x="6343835" y="2266731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5" idx="2"/>
            <a:endCxn id="16" idx="6"/>
          </p:cNvCxnSpPr>
          <p:nvPr/>
        </p:nvCxnSpPr>
        <p:spPr bwMode="auto">
          <a:xfrm rot="10800000">
            <a:off x="5481820" y="2269903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4"/>
            <a:endCxn id="18" idx="1"/>
          </p:cNvCxnSpPr>
          <p:nvPr/>
        </p:nvCxnSpPr>
        <p:spPr bwMode="auto">
          <a:xfrm rot="16200000" flipH="1">
            <a:off x="5058936" y="2656274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4"/>
            <a:endCxn id="18" idx="7"/>
          </p:cNvCxnSpPr>
          <p:nvPr/>
        </p:nvCxnSpPr>
        <p:spPr bwMode="auto">
          <a:xfrm rot="5400000">
            <a:off x="6118346" y="2659447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105142" y="28041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</a:p>
        </p:txBody>
      </p:sp>
      <p:cxnSp>
        <p:nvCxnSpPr>
          <p:cNvPr id="24" name="直接箭头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7072883" y="2483710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8" idx="6"/>
            <a:endCxn id="23" idx="3"/>
          </p:cNvCxnSpPr>
          <p:nvPr/>
        </p:nvCxnSpPr>
        <p:spPr bwMode="auto">
          <a:xfrm flipV="1">
            <a:off x="6343835" y="3233643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57158" y="252691"/>
            <a:ext cx="757242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找到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4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同一层只能有一个顶点。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48" y="4033541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逆路径：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3  0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V="1">
            <a:off x="6965173" y="2569062"/>
            <a:ext cx="285752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>
            <a:off x="6318131" y="2390467"/>
            <a:ext cx="288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43372" y="4071942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路径：每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一层只有一个顶点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357818" y="4500570"/>
            <a:ext cx="2357454" cy="859515"/>
            <a:chOff x="5357818" y="4929198"/>
            <a:chExt cx="2357454" cy="859515"/>
          </a:xfrm>
        </p:grpSpPr>
        <p:sp>
          <p:nvSpPr>
            <p:cNvPr id="42" name="下箭头 41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7818" y="5357826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一定是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23" grpId="0" animBg="1"/>
      <p:bldP spid="29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49688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ExistPath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AGraph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u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&amp;has)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//has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有路径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初值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visited[u]=1;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u==v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找到了一条路径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  has=true;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并结束算法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的第一个相邻点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 w=p-&gt;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的相邻顶点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(visited[w]==0)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ExistPath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p=p-&gt;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的下一个相邻点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71472" y="2857496"/>
            <a:ext cx="7848600" cy="3252499"/>
            <a:chOff x="795366" y="2840049"/>
            <a:chExt cx="7848600" cy="3252499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" name="直接箭头连接符 4"/>
            <p:cNvCxnSpPr>
              <a:endCxn id="242693" idx="2"/>
            </p:cNvCxnSpPr>
            <p:nvPr/>
          </p:nvCxnSpPr>
          <p:spPr bwMode="auto">
            <a:xfrm rot="5400000" flipH="1" flipV="1">
              <a:off x="4433914" y="5357826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313239"/>
            <a:ext cx="7786742" cy="161582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广度优先遍历找到</a:t>
            </a: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的路径一定是</a:t>
            </a:r>
            <a:r>
              <a:rPr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</a:t>
            </a: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短路径，而</a:t>
            </a:r>
            <a:r>
              <a:rPr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</a:t>
            </a: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优先遍历则不一定。</a:t>
            </a:r>
            <a:endParaRPr lang="en-US" altLang="zh-CN" sz="22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深度优先遍历能找所有</a:t>
            </a: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路径，而</a:t>
            </a:r>
            <a:r>
              <a: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广度优先遍历难以实现。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64291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以路径上经过的边数来衡量路径长度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7158" y="428604"/>
            <a:ext cx="3643338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算法的多维性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同一问题的多种解法。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722561" y="2647939"/>
            <a:ext cx="2233612" cy="15843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hangingPunct="1"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迷宫问题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01698" y="1928802"/>
            <a:ext cx="2663825" cy="863601"/>
            <a:chOff x="1187450" y="2513035"/>
            <a:chExt cx="2663825" cy="863601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187450" y="2513035"/>
              <a:ext cx="2663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用栈方法求解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43240" y="3000372"/>
              <a:ext cx="276236" cy="376264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646611" y="1928802"/>
            <a:ext cx="3024187" cy="1008062"/>
            <a:chOff x="4932363" y="2513035"/>
            <a:chExt cx="3024187" cy="1008062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219700" y="2513035"/>
              <a:ext cx="27368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用队列方法求解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932363" y="3071810"/>
              <a:ext cx="425455" cy="44928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30261" y="4016363"/>
            <a:ext cx="2879725" cy="990601"/>
            <a:chOff x="1116013" y="4600596"/>
            <a:chExt cx="2879725" cy="990601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16013" y="5133997"/>
              <a:ext cx="2879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用图搜索方法求解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071802" y="4600596"/>
              <a:ext cx="276236" cy="47147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4718048" y="3944928"/>
            <a:ext cx="2952751" cy="1062036"/>
            <a:chOff x="5003800" y="4529161"/>
            <a:chExt cx="2952751" cy="1062036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148263" y="5133997"/>
              <a:ext cx="2808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用递归方法求解</a:t>
              </a: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03800" y="4529161"/>
              <a:ext cx="425456" cy="471476"/>
            </a:xfrm>
            <a:custGeom>
              <a:avLst/>
              <a:gdLst>
                <a:gd name="T0" fmla="*/ 304 w 304"/>
                <a:gd name="T1" fmla="*/ 349 h 349"/>
                <a:gd name="T2" fmla="*/ 0 w 304"/>
                <a:gd name="T3" fmla="*/ 0 h 349"/>
                <a:gd name="T4" fmla="*/ 0 60000 65536"/>
                <a:gd name="T5" fmla="*/ 0 60000 65536"/>
                <a:gd name="T6" fmla="*/ 0 w 304"/>
                <a:gd name="T7" fmla="*/ 0 h 349"/>
                <a:gd name="T8" fmla="*/ 304 w 304"/>
                <a:gd name="T9" fmla="*/ 349 h 3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349">
                  <a:moveTo>
                    <a:pt x="304" y="3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14348" y="5286388"/>
            <a:ext cx="532765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各种求解方法的特点和差别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32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534430" cy="126188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8-5】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采用邻接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一个算法输出图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的一条简单路径（假设图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至少有一条简单路径）。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500034" y="2071678"/>
            <a:ext cx="8391554" cy="16939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深度优先遍历的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方法。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增加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形参，其中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存放顶点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的路径，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路径长度，其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初值为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当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遍历到顶点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后，输出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并返回。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250825" y="4165616"/>
            <a:ext cx="2232025" cy="576263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DFS(G,</a:t>
            </a: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path,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82850" y="4165616"/>
            <a:ext cx="2735263" cy="576263"/>
            <a:chOff x="1564" y="2432"/>
            <a:chExt cx="1723" cy="363"/>
          </a:xfrm>
        </p:grpSpPr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156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18" name="AutoShape 10"/>
            <p:cNvSpPr>
              <a:spLocks noChangeArrowheads="1"/>
            </p:cNvSpPr>
            <p:nvPr/>
          </p:nvSpPr>
          <p:spPr bwMode="auto">
            <a:xfrm>
              <a:off x="188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DFS(G,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,path,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5218113" y="4272508"/>
            <a:ext cx="1172988" cy="365125"/>
            <a:chOff x="5218113" y="3967692"/>
            <a:chExt cx="1172988" cy="365125"/>
          </a:xfrm>
        </p:grpSpPr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5218113" y="4149725"/>
              <a:ext cx="503238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5814838" y="3967692"/>
              <a:ext cx="576263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229350" y="4165616"/>
            <a:ext cx="2735263" cy="952500"/>
            <a:chOff x="3924" y="2432"/>
            <a:chExt cx="1723" cy="600"/>
          </a:xfrm>
        </p:grpSpPr>
        <p:sp>
          <p:nvSpPr>
            <p:cNvPr id="247821" name="Line 13"/>
            <p:cNvSpPr>
              <a:spLocks noChangeShapeType="1"/>
            </p:cNvSpPr>
            <p:nvPr/>
          </p:nvSpPr>
          <p:spPr bwMode="auto">
            <a:xfrm>
              <a:off x="392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22" name="AutoShape 14"/>
            <p:cNvSpPr>
              <a:spLocks noChangeArrowheads="1"/>
            </p:cNvSpPr>
            <p:nvPr/>
          </p:nvSpPr>
          <p:spPr bwMode="auto">
            <a:xfrm>
              <a:off x="424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DFS(G,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0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,path,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4694" y="2840"/>
              <a:ext cx="499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ea typeface="宋体" charset="-122"/>
                  <a:cs typeface="Times New Roman" pitchFamily="18" charset="0"/>
                </a:rPr>
                <a:t>u</a:t>
              </a:r>
              <a:r>
                <a:rPr lang="en-US" altLang="zh-CN" sz="2000" i="1" baseline="-25000" dirty="0">
                  <a:ea typeface="宋体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ea typeface="宋体" charset="-122"/>
                  <a:cs typeface="Times New Roman" pitchFamily="18" charset="0"/>
                </a:rPr>
                <a:t>=</a:t>
              </a:r>
              <a:r>
                <a:rPr lang="en-US" altLang="zh-CN" sz="2000" i="1" dirty="0">
                  <a:ea typeface="宋体" charset="-122"/>
                  <a:cs typeface="Times New Roman" pitchFamily="18" charset="0"/>
                </a:rPr>
                <a:t>v</a:t>
              </a:r>
            </a:p>
          </p:txBody>
        </p:sp>
      </p:grp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43663" y="5318141"/>
            <a:ext cx="23764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并返回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2910" y="161001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6" grpId="0" animBg="1"/>
      <p:bldP spid="2478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9388" y="142852"/>
            <a:ext cx="8785225" cy="58832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FindaPath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AGraph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path[]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//d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路径长度，初始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w,i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visited[u]=1;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d++; path[d]=u;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加入到路径中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u==v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找到一条路径后输出并返回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一条简单路径为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",path[i]);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return;        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找到一条路径后返回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p=G-&gt;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的第一个相邻点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w=p-&gt;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相邻点的编号为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(visited[w]==0)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FindaPath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的下一个相邻点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500438"/>
            <a:ext cx="7848600" cy="3252499"/>
            <a:chOff x="795366" y="2840049"/>
            <a:chExt cx="7848600" cy="325249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 bwMode="auto">
            <a:xfrm rot="5400000" flipH="1" flipV="1">
              <a:off x="4433914" y="5357826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8-6】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采用邻接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个算法，输出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的所有简单路径。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85720" y="2143116"/>
            <a:ext cx="8715404" cy="263149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利用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回溯的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深度优先遍历方法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开始进行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深度优先遍历。增加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记录存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走过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的路径。</a:t>
            </a:r>
            <a:endParaRPr kumimoji="1"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若当前扫描的顶点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u = v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时，表示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找到了一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条路径，则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输出路径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当从顶点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出发的路径找完后，置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visited[u]=0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回溯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2844800" y="714356"/>
            <a:ext cx="2232025" cy="576262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DFS(G,</a:t>
            </a:r>
            <a:r>
              <a:rPr lang="en-US" altLang="zh-CN" sz="20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,path,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221288" y="858818"/>
            <a:ext cx="24225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回溯所有路径后结束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4135418"/>
            <a:ext cx="2087562" cy="1260475"/>
            <a:chOff x="703" y="2319"/>
            <a:chExt cx="1315" cy="794"/>
          </a:xfrm>
        </p:grpSpPr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1066" y="2319"/>
              <a:ext cx="499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i="1" baseline="-25000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703" y="2863"/>
              <a:ext cx="1315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输出一条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</a:t>
              </a:r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293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43213" y="1290618"/>
            <a:ext cx="2232025" cy="1081088"/>
            <a:chOff x="1791" y="527"/>
            <a:chExt cx="1406" cy="681"/>
          </a:xfrm>
        </p:grpSpPr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1791" y="84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DFS(G,</a:t>
              </a:r>
              <a:r>
                <a:rPr lang="en-US" altLang="zh-CN" sz="2000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000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,path,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2518" y="527"/>
              <a:ext cx="0" cy="31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cs typeface="Times New Roman" pitchFamily="18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40000" y="2371706"/>
            <a:ext cx="881063" cy="660400"/>
            <a:chOff x="1600" y="1208"/>
            <a:chExt cx="555" cy="416"/>
          </a:xfrm>
        </p:grpSpPr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600" y="1394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42" name="Freeform 22"/>
            <p:cNvSpPr>
              <a:spLocks/>
            </p:cNvSpPr>
            <p:nvPr/>
          </p:nvSpPr>
          <p:spPr bwMode="auto">
            <a:xfrm>
              <a:off x="1942" y="1208"/>
              <a:ext cx="213" cy="184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184"/>
                </a:cxn>
              </a:cxnLst>
              <a:rect l="0" t="0" r="r" b="b"/>
              <a:pathLst>
                <a:path w="213" h="184">
                  <a:moveTo>
                    <a:pt x="213" y="0"/>
                  </a:moveTo>
                  <a:lnTo>
                    <a:pt x="0" y="184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73138" y="3082906"/>
            <a:ext cx="2232025" cy="908050"/>
            <a:chOff x="613" y="1656"/>
            <a:chExt cx="1406" cy="572"/>
          </a:xfrm>
        </p:grpSpPr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613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DFS(G,</a:t>
              </a:r>
              <a:r>
                <a:rPr lang="en-US" altLang="zh-CN" sz="2000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000" i="1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,path,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61143" name="Freeform 23"/>
            <p:cNvSpPr>
              <a:spLocks/>
            </p:cNvSpPr>
            <p:nvPr/>
          </p:nvSpPr>
          <p:spPr bwMode="auto">
            <a:xfrm>
              <a:off x="1339" y="1656"/>
              <a:ext cx="235" cy="187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187"/>
                </a:cxn>
              </a:cxnLst>
              <a:rect l="0" t="0" r="r" b="b"/>
              <a:pathLst>
                <a:path w="235" h="187">
                  <a:moveTo>
                    <a:pt x="235" y="0"/>
                  </a:moveTo>
                  <a:lnTo>
                    <a:pt x="0" y="18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cs typeface="Times New Roman" pitchFamily="18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03800" y="4135418"/>
            <a:ext cx="2087563" cy="1260475"/>
            <a:chOff x="3152" y="2319"/>
            <a:chExt cx="1315" cy="794"/>
          </a:xfrm>
        </p:grpSpPr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3515" y="2319"/>
              <a:ext cx="499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i="1" baseline="-25000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3152" y="2863"/>
              <a:ext cx="1315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输出一条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path</a:t>
              </a:r>
            </a:p>
          </p:txBody>
        </p:sp>
        <p:sp>
          <p:nvSpPr>
            <p:cNvPr id="261148" name="Line 28"/>
            <p:cNvSpPr>
              <a:spLocks noChangeShapeType="1"/>
            </p:cNvSpPr>
            <p:nvPr/>
          </p:nvSpPr>
          <p:spPr bwMode="auto">
            <a:xfrm>
              <a:off x="3742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60925" y="3095606"/>
            <a:ext cx="2232025" cy="895350"/>
            <a:chOff x="3062" y="1664"/>
            <a:chExt cx="1406" cy="564"/>
          </a:xfrm>
        </p:grpSpPr>
        <p:sp>
          <p:nvSpPr>
            <p:cNvPr id="261145" name="AutoShape 25"/>
            <p:cNvSpPr>
              <a:spLocks noChangeArrowheads="1"/>
            </p:cNvSpPr>
            <p:nvPr/>
          </p:nvSpPr>
          <p:spPr bwMode="auto">
            <a:xfrm>
              <a:off x="3062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DFS(G,</a:t>
              </a:r>
              <a:r>
                <a:rPr lang="en-US" altLang="zh-CN" sz="2000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000" i="1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,path,</a:t>
              </a:r>
              <a:r>
                <a:rPr lang="en-US" altLang="zh-CN" sz="2000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61149" name="Freeform 29"/>
            <p:cNvSpPr>
              <a:spLocks/>
            </p:cNvSpPr>
            <p:nvPr/>
          </p:nvSpPr>
          <p:spPr bwMode="auto">
            <a:xfrm>
              <a:off x="3302" y="1664"/>
              <a:ext cx="18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92"/>
                </a:cxn>
              </a:cxnLst>
              <a:rect l="0" t="0" r="r" b="b"/>
              <a:pathLst>
                <a:path w="184" h="192">
                  <a:moveTo>
                    <a:pt x="0" y="0"/>
                  </a:moveTo>
                  <a:lnTo>
                    <a:pt x="184" y="192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cs typeface="Times New Roman" pitchFamily="18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573588" y="2371706"/>
            <a:ext cx="939800" cy="693737"/>
            <a:chOff x="2881" y="1208"/>
            <a:chExt cx="592" cy="437"/>
          </a:xfrm>
        </p:grpSpPr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3110" y="1415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2881" y="1208"/>
              <a:ext cx="272" cy="2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3348038" y="2874943"/>
            <a:ext cx="1541463" cy="1008063"/>
            <a:chOff x="3348038" y="2874943"/>
            <a:chExt cx="1541463" cy="1008063"/>
          </a:xfrm>
        </p:grpSpPr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3736976" y="3090843"/>
              <a:ext cx="1152525" cy="769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置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i="1" baseline="-25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回溯</a:t>
              </a:r>
            </a:p>
          </p:txBody>
        </p:sp>
        <p:sp>
          <p:nvSpPr>
            <p:cNvPr id="261151" name="AutoShape 31"/>
            <p:cNvSpPr>
              <a:spLocks noChangeArrowheads="1"/>
            </p:cNvSpPr>
            <p:nvPr/>
          </p:nvSpPr>
          <p:spPr bwMode="auto">
            <a:xfrm rot="10800000">
              <a:off x="3348038" y="2874943"/>
              <a:ext cx="288925" cy="1008063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7235825" y="2803506"/>
            <a:ext cx="1531762" cy="1008062"/>
            <a:chOff x="7235825" y="2803506"/>
            <a:chExt cx="1531762" cy="1008062"/>
          </a:xfrm>
        </p:grpSpPr>
        <p:sp>
          <p:nvSpPr>
            <p:cNvPr id="261140" name="AutoShape 20"/>
            <p:cNvSpPr>
              <a:spLocks noChangeArrowheads="1"/>
            </p:cNvSpPr>
            <p:nvPr/>
          </p:nvSpPr>
          <p:spPr bwMode="auto">
            <a:xfrm rot="10800000">
              <a:off x="7235825" y="2803506"/>
              <a:ext cx="288925" cy="1008062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7615062" y="2946381"/>
              <a:ext cx="1152525" cy="769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置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i="1" baseline="-25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回溯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219700" y="1219181"/>
            <a:ext cx="2447925" cy="1008062"/>
            <a:chOff x="3288" y="482"/>
            <a:chExt cx="1542" cy="635"/>
          </a:xfrm>
        </p:grpSpPr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3515" y="709"/>
              <a:ext cx="1315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lang="en-US" altLang="zh-CN" sz="2000" i="1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baseline="-25000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]=0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回溯</a:t>
              </a:r>
            </a:p>
          </p:txBody>
        </p:sp>
        <p:sp>
          <p:nvSpPr>
            <p:cNvPr id="261153" name="AutoShape 33"/>
            <p:cNvSpPr>
              <a:spLocks noChangeArrowheads="1"/>
            </p:cNvSpPr>
            <p:nvPr/>
          </p:nvSpPr>
          <p:spPr bwMode="auto">
            <a:xfrm rot="10800000">
              <a:off x="3288" y="482"/>
              <a:ext cx="182" cy="635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79388" y="71414"/>
            <a:ext cx="8893175" cy="60939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FindAllPath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(AGraph *G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u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path[]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//d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路径长度，初始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w,i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d++; path[d]=u;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加入到路径中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visited[u]=1;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u==v &amp;&amp; d&gt;=1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找到一条路径则输出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2d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",path[i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的第一个相邻点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w=p-&gt;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的相邻顶点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(visited[w]==0)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FindAllPath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p=p-&gt;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的下一个相邻点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visited[u]=0;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16628" y="3181348"/>
            <a:ext cx="7848600" cy="3357586"/>
            <a:chOff x="795366" y="2840049"/>
            <a:chExt cx="7848600" cy="335758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15298" y="5436077"/>
              <a:ext cx="768371" cy="403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797525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0034" y="5715814"/>
            <a:ext cx="2232025" cy="1085741"/>
            <a:chOff x="500034" y="5715814"/>
            <a:chExt cx="2232025" cy="1085741"/>
          </a:xfrm>
        </p:grpSpPr>
        <p:sp>
          <p:nvSpPr>
            <p:cNvPr id="200708" name="Text Box 4"/>
            <p:cNvSpPr txBox="1">
              <a:spLocks noChangeArrowheads="1"/>
            </p:cNvSpPr>
            <p:nvPr/>
          </p:nvSpPr>
          <p:spPr bwMode="auto">
            <a:xfrm>
              <a:off x="500034" y="6093669"/>
              <a:ext cx="2232025" cy="70788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5400000" flipH="1" flipV="1">
              <a:off x="1393011" y="5965051"/>
              <a:ext cx="50006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85786" y="1071546"/>
            <a:ext cx="2736851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28662" y="357166"/>
            <a:ext cx="2286016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14744" y="1071546"/>
            <a:ext cx="3786214" cy="2154436"/>
            <a:chOff x="3714744" y="1071546"/>
            <a:chExt cx="3786214" cy="2154436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619646" y="1071546"/>
              <a:ext cx="2881312" cy="21544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的所有路径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1 2 4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1 2 3 4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1 0 3 4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1 0 3 2 4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993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Words>1517</Words>
  <Application>Microsoft Office PowerPoint</Application>
  <PresentationFormat>全屏显示(4:3)</PresentationFormat>
  <Paragraphs>386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1178</cp:revision>
  <dcterms:created xsi:type="dcterms:W3CDTF">2004-10-20T02:22:59Z</dcterms:created>
  <dcterms:modified xsi:type="dcterms:W3CDTF">2018-10-15T02:23:16Z</dcterms:modified>
</cp:coreProperties>
</file>