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93" r:id="rId2"/>
    <p:sldId id="429" r:id="rId3"/>
    <p:sldId id="440" r:id="rId4"/>
    <p:sldId id="294" r:id="rId5"/>
    <p:sldId id="322" r:id="rId6"/>
    <p:sldId id="295" r:id="rId7"/>
    <p:sldId id="296" r:id="rId8"/>
    <p:sldId id="434" r:id="rId9"/>
    <p:sldId id="435" r:id="rId10"/>
    <p:sldId id="436" r:id="rId11"/>
    <p:sldId id="437" r:id="rId12"/>
    <p:sldId id="438" r:id="rId13"/>
    <p:sldId id="430" r:id="rId14"/>
    <p:sldId id="319" r:id="rId15"/>
    <p:sldId id="320" r:id="rId16"/>
    <p:sldId id="397" r:id="rId17"/>
    <p:sldId id="431" r:id="rId18"/>
    <p:sldId id="439" r:id="rId19"/>
    <p:sldId id="426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339933"/>
    <a:srgbClr val="FF00FF"/>
    <a:srgbClr val="0000CC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9463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9047-42F2-4457-BC49-307B0341144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CEC0-60F0-4EF9-B3BA-288511D71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/>
              <a:t>/19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120" y="871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85720" y="1857364"/>
            <a:ext cx="86106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一个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连通图的生成树是一个极小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连通子图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含有图中全部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个顶点和构成一棵树的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条边。　　</a:t>
            </a:r>
          </a:p>
        </p:txBody>
      </p:sp>
      <p:sp>
        <p:nvSpPr>
          <p:cNvPr id="41987" name="Text Box 3" descr="再生纸"/>
          <p:cNvSpPr txBox="1">
            <a:spLocks noChangeArrowheads="1"/>
          </p:cNvSpPr>
          <p:nvPr/>
        </p:nvSpPr>
        <p:spPr bwMode="auto">
          <a:xfrm>
            <a:off x="357158" y="1071546"/>
            <a:ext cx="3500462" cy="52322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8.4.1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生成树的概念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1857356" y="277795"/>
            <a:ext cx="525780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8.4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生成树和最小生成树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214950"/>
            <a:ext cx="850112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命题：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如果在一棵生成树上添加一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条边，必定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构成一个环。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2897212"/>
            <a:ext cx="2376488" cy="2016125"/>
            <a:chOff x="1142976" y="2555883"/>
            <a:chExt cx="2376488" cy="2016125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719239" y="25558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282811" y="338456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142976" y="342107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1792264" y="41402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2727301" y="413704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3159101" y="334804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379452" y="291307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9" name="直接连接符 18"/>
            <p:cNvCxnSpPr>
              <a:stCxn id="11" idx="5"/>
              <a:endCxn id="12" idx="1"/>
            </p:cNvCxnSpPr>
            <p:nvPr/>
          </p:nvCxnSpPr>
          <p:spPr>
            <a:xfrm rot="16200000" flipH="1">
              <a:off x="1440897" y="3799302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5"/>
              <a:endCxn id="10" idx="1"/>
            </p:cNvCxnSpPr>
            <p:nvPr/>
          </p:nvCxnSpPr>
          <p:spPr>
            <a:xfrm rot="16200000" flipH="1">
              <a:off x="1919528" y="3031746"/>
              <a:ext cx="523356" cy="3087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6"/>
              <a:endCxn id="10" idx="2"/>
            </p:cNvCxnSpPr>
            <p:nvPr/>
          </p:nvCxnSpPr>
          <p:spPr>
            <a:xfrm flipV="1">
              <a:off x="1503339" y="3600467"/>
              <a:ext cx="779472" cy="365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6"/>
              <a:endCxn id="15" idx="2"/>
            </p:cNvCxnSpPr>
            <p:nvPr/>
          </p:nvCxnSpPr>
          <p:spPr>
            <a:xfrm flipV="1">
              <a:off x="2643174" y="3563946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2461661" y="3881869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6"/>
              <a:endCxn id="13" idx="2"/>
            </p:cNvCxnSpPr>
            <p:nvPr/>
          </p:nvCxnSpPr>
          <p:spPr>
            <a:xfrm flipV="1">
              <a:off x="2152627" y="4352947"/>
              <a:ext cx="574674" cy="316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6"/>
              <a:endCxn id="15" idx="1"/>
            </p:cNvCxnSpPr>
            <p:nvPr/>
          </p:nvCxnSpPr>
          <p:spPr>
            <a:xfrm>
              <a:off x="2079602" y="2771783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410222" y="2913073"/>
            <a:ext cx="2376488" cy="2016125"/>
            <a:chOff x="5410222" y="2571744"/>
            <a:chExt cx="2376488" cy="2016125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986485" y="25717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550057" y="34004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410222" y="34369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6059510" y="41560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6994547" y="41529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426347" y="33639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646698" y="2928934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>
              <a:stCxn id="36" idx="5"/>
              <a:endCxn id="37" idx="1"/>
            </p:cNvCxnSpPr>
            <p:nvPr/>
          </p:nvCxnSpPr>
          <p:spPr>
            <a:xfrm rot="16200000" flipH="1">
              <a:off x="5708143" y="3815163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6"/>
              <a:endCxn id="39" idx="2"/>
            </p:cNvCxnSpPr>
            <p:nvPr/>
          </p:nvCxnSpPr>
          <p:spPr>
            <a:xfrm flipV="1">
              <a:off x="6910420" y="3579807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6728907" y="3897730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6"/>
              <a:endCxn id="39" idx="1"/>
            </p:cNvCxnSpPr>
            <p:nvPr/>
          </p:nvCxnSpPr>
          <p:spPr>
            <a:xfrm>
              <a:off x="6346848" y="2787644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643306" y="3341701"/>
            <a:ext cx="1643074" cy="642942"/>
            <a:chOff x="3643306" y="3000372"/>
            <a:chExt cx="1643074" cy="642942"/>
          </a:xfrm>
        </p:grpSpPr>
        <p:sp>
          <p:nvSpPr>
            <p:cNvPr id="48" name="右箭头 47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一棵生成树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>
                <a:solidFill>
                  <a:srgbClr val="CC00CC"/>
                </a:solidFill>
              </a:rPr>
              <a:t>={ 0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5 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4 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3 </a:t>
            </a:r>
            <a:r>
              <a:rPr lang="en-US" altLang="zh-CN" dirty="0">
                <a:solidFill>
                  <a:srgbClr val="CC00CC"/>
                </a:solidFill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1" y="1276352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  <a:gd name="connsiteX0" fmla="*/ 812800 w 1705709"/>
              <a:gd name="connsiteY0" fmla="*/ 19050 h 2206606"/>
              <a:gd name="connsiteX1" fmla="*/ 482600 w 1705709"/>
              <a:gd name="connsiteY1" fmla="*/ 209550 h 2206606"/>
              <a:gd name="connsiteX2" fmla="*/ 101600 w 1705709"/>
              <a:gd name="connsiteY2" fmla="*/ 971550 h 2206606"/>
              <a:gd name="connsiteX3" fmla="*/ 101600 w 1705709"/>
              <a:gd name="connsiteY3" fmla="*/ 1479550 h 2206606"/>
              <a:gd name="connsiteX4" fmla="*/ 711200 w 1705709"/>
              <a:gd name="connsiteY4" fmla="*/ 1962150 h 2206606"/>
              <a:gd name="connsiteX5" fmla="*/ 1298548 w 1705709"/>
              <a:gd name="connsiteY5" fmla="*/ 2181206 h 2206606"/>
              <a:gd name="connsiteX6" fmla="*/ 1673164 w 1705709"/>
              <a:gd name="connsiteY6" fmla="*/ 1809749 h 2206606"/>
              <a:gd name="connsiteX7" fmla="*/ 1103277 w 1705709"/>
              <a:gd name="connsiteY7" fmla="*/ 971550 h 2206606"/>
              <a:gd name="connsiteX8" fmla="*/ 1409700 w 1705709"/>
              <a:gd name="connsiteY8" fmla="*/ 158750 h 2206606"/>
              <a:gd name="connsiteX9" fmla="*/ 812800 w 1705709"/>
              <a:gd name="connsiteY9" fmla="*/ 19050 h 2206606"/>
              <a:gd name="connsiteX0" fmla="*/ 812800 w 2370636"/>
              <a:gd name="connsiteY0" fmla="*/ 19050 h 2252659"/>
              <a:gd name="connsiteX1" fmla="*/ 482600 w 2370636"/>
              <a:gd name="connsiteY1" fmla="*/ 209550 h 2252659"/>
              <a:gd name="connsiteX2" fmla="*/ 101600 w 2370636"/>
              <a:gd name="connsiteY2" fmla="*/ 971550 h 2252659"/>
              <a:gd name="connsiteX3" fmla="*/ 101600 w 2370636"/>
              <a:gd name="connsiteY3" fmla="*/ 1479550 h 2252659"/>
              <a:gd name="connsiteX4" fmla="*/ 711200 w 2370636"/>
              <a:gd name="connsiteY4" fmla="*/ 1962150 h 2252659"/>
              <a:gd name="connsiteX5" fmla="*/ 1298548 w 2370636"/>
              <a:gd name="connsiteY5" fmla="*/ 2181206 h 2252659"/>
              <a:gd name="connsiteX6" fmla="*/ 2308200 w 2370636"/>
              <a:gd name="connsiteY6" fmla="*/ 2190749 h 2252659"/>
              <a:gd name="connsiteX7" fmla="*/ 1673164 w 2370636"/>
              <a:gd name="connsiteY7" fmla="*/ 1809749 h 2252659"/>
              <a:gd name="connsiteX8" fmla="*/ 1103277 w 2370636"/>
              <a:gd name="connsiteY8" fmla="*/ 971550 h 2252659"/>
              <a:gd name="connsiteX9" fmla="*/ 1409700 w 2370636"/>
              <a:gd name="connsiteY9" fmla="*/ 158750 h 2252659"/>
              <a:gd name="connsiteX10" fmla="*/ 812800 w 2370636"/>
              <a:gd name="connsiteY10" fmla="*/ 19050 h 2252659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6668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49444" y="1145117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10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121" grpId="0"/>
      <p:bldP spid="47" grpId="0" animBg="1"/>
      <p:bldP spid="50" grpId="0" animBg="1"/>
      <p:bldP spid="51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/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3357586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>
                <a:solidFill>
                  <a:srgbClr val="CC00CC"/>
                </a:solidFill>
              </a:rPr>
              <a:t>={ 0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5 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4 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3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2 </a:t>
            </a:r>
            <a:r>
              <a:rPr lang="en-US" altLang="zh-CN" dirty="0">
                <a:solidFill>
                  <a:srgbClr val="CC00CC"/>
                </a:solidFill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49444" y="1145117"/>
            <a:ext cx="1388823" cy="1701478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  <a:gd name="connsiteX0" fmla="*/ 682656 w 1388823"/>
              <a:gd name="connsiteY0" fmla="*/ 48683 h 1890418"/>
              <a:gd name="connsiteX1" fmla="*/ 111156 w 1388823"/>
              <a:gd name="connsiteY1" fmla="*/ 658283 h 1890418"/>
              <a:gd name="connsiteX2" fmla="*/ 38100 w 1388823"/>
              <a:gd name="connsiteY2" fmla="*/ 1178983 h 1890418"/>
              <a:gd name="connsiteX3" fmla="*/ 339756 w 1388823"/>
              <a:gd name="connsiteY3" fmla="*/ 1636131 h 1890418"/>
              <a:gd name="connsiteX4" fmla="*/ 658810 w 1388823"/>
              <a:gd name="connsiteY4" fmla="*/ 1571065 h 1890418"/>
              <a:gd name="connsiteX5" fmla="*/ 1268414 w 1388823"/>
              <a:gd name="connsiteY5" fmla="*/ 1772679 h 1890418"/>
              <a:gd name="connsiteX6" fmla="*/ 957258 w 1388823"/>
              <a:gd name="connsiteY6" fmla="*/ 864631 h 1890418"/>
              <a:gd name="connsiteX7" fmla="*/ 1343056 w 1388823"/>
              <a:gd name="connsiteY7" fmla="*/ 366183 h 1890418"/>
              <a:gd name="connsiteX8" fmla="*/ 682656 w 1388823"/>
              <a:gd name="connsiteY8" fmla="*/ 48683 h 1890418"/>
              <a:gd name="connsiteX0" fmla="*/ 682656 w 1388823"/>
              <a:gd name="connsiteY0" fmla="*/ 48683 h 1701478"/>
              <a:gd name="connsiteX1" fmla="*/ 111156 w 1388823"/>
              <a:gd name="connsiteY1" fmla="*/ 658283 h 1701478"/>
              <a:gd name="connsiteX2" fmla="*/ 38100 w 1388823"/>
              <a:gd name="connsiteY2" fmla="*/ 1178983 h 1701478"/>
              <a:gd name="connsiteX3" fmla="*/ 339756 w 1388823"/>
              <a:gd name="connsiteY3" fmla="*/ 1636131 h 1701478"/>
              <a:gd name="connsiteX4" fmla="*/ 658810 w 1388823"/>
              <a:gd name="connsiteY4" fmla="*/ 1571065 h 1701478"/>
              <a:gd name="connsiteX5" fmla="*/ 625440 w 1388823"/>
              <a:gd name="connsiteY5" fmla="*/ 1272589 h 1701478"/>
              <a:gd name="connsiteX6" fmla="*/ 957258 w 1388823"/>
              <a:gd name="connsiteY6" fmla="*/ 864631 h 1701478"/>
              <a:gd name="connsiteX7" fmla="*/ 1343056 w 1388823"/>
              <a:gd name="connsiteY7" fmla="*/ 366183 h 1701478"/>
              <a:gd name="connsiteX8" fmla="*/ 682656 w 1388823"/>
              <a:gd name="connsiteY8" fmla="*/ 48683 h 17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8823" h="1701478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611196" y="1631655"/>
                  <a:pt x="658810" y="1571065"/>
                </a:cubicBezTo>
                <a:cubicBezTo>
                  <a:pt x="706424" y="1510475"/>
                  <a:pt x="575699" y="1390328"/>
                  <a:pt x="625440" y="1272589"/>
                </a:cubicBezTo>
                <a:cubicBezTo>
                  <a:pt x="675181" y="1154850"/>
                  <a:pt x="837655" y="1015699"/>
                  <a:pt x="957258" y="864631"/>
                </a:cubicBezTo>
                <a:cubicBezTo>
                  <a:pt x="1076861" y="713563"/>
                  <a:pt x="1388823" y="502174"/>
                  <a:pt x="1343056" y="366183"/>
                </a:cubicBezTo>
                <a:cubicBezTo>
                  <a:pt x="1297289" y="230192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920750" y="1183217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  <p:bldP spid="45121" grpId="0"/>
      <p:bldP spid="50" grpId="0" animBg="1"/>
      <p:bldP spid="54" grpId="0" animBg="1"/>
      <p:bldP spid="55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41616" y="1706563"/>
            <a:ext cx="41109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/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35719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>
                <a:solidFill>
                  <a:srgbClr val="CC00CC"/>
                </a:solidFill>
              </a:rPr>
              <a:t>={ 0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5 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4 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3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2 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1 </a:t>
            </a:r>
            <a:r>
              <a:rPr lang="en-US" altLang="zh-CN" dirty="0">
                <a:solidFill>
                  <a:srgbClr val="CC00CC"/>
                </a:solidFill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6819916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2000232" y="2000240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Dot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6584964" y="1668450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7715272" y="1500174"/>
            <a:ext cx="857256" cy="1617687"/>
            <a:chOff x="7715272" y="1500174"/>
            <a:chExt cx="857256" cy="1617687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8124835" y="1500174"/>
              <a:ext cx="447693" cy="16176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</a:t>
              </a:r>
              <a:endPara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小</a:t>
              </a:r>
              <a:endPara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生</a:t>
              </a:r>
              <a:endPara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成</a:t>
              </a:r>
              <a:endPara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</a:p>
          </p:txBody>
        </p:sp>
        <p:sp>
          <p:nvSpPr>
            <p:cNvPr id="63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5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 animBg="1"/>
      <p:bldP spid="45121" grpId="0"/>
      <p:bldP spid="58" grpId="0" animBg="1"/>
      <p:bldP spid="59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Oval 1031"/>
          <p:cNvSpPr>
            <a:spLocks noChangeArrowheads="1"/>
          </p:cNvSpPr>
          <p:nvPr/>
        </p:nvSpPr>
        <p:spPr bwMode="auto">
          <a:xfrm>
            <a:off x="3990979" y="267012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Oval 1029"/>
          <p:cNvSpPr>
            <a:spLocks noChangeArrowheads="1"/>
          </p:cNvSpPr>
          <p:nvPr/>
        </p:nvSpPr>
        <p:spPr bwMode="auto">
          <a:xfrm>
            <a:off x="4352929" y="317653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68614" name="Oval 1030"/>
          <p:cNvSpPr>
            <a:spLocks noChangeArrowheads="1"/>
          </p:cNvSpPr>
          <p:nvPr/>
        </p:nvSpPr>
        <p:spPr bwMode="auto">
          <a:xfrm>
            <a:off x="714348" y="2628848"/>
            <a:ext cx="1008063" cy="1657349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1032"/>
          <p:cNvSpPr txBox="1">
            <a:spLocks noChangeArrowheads="1"/>
          </p:cNvSpPr>
          <p:nvPr/>
        </p:nvSpPr>
        <p:spPr bwMode="auto">
          <a:xfrm>
            <a:off x="928662" y="2200220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68617" name="Text Box 1033"/>
          <p:cNvSpPr txBox="1">
            <a:spLocks noChangeArrowheads="1"/>
          </p:cNvSpPr>
          <p:nvPr/>
        </p:nvSpPr>
        <p:spPr bwMode="auto">
          <a:xfrm>
            <a:off x="3992566" y="2276469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68618" name="Freeform 1034"/>
          <p:cNvSpPr>
            <a:spLocks/>
          </p:cNvSpPr>
          <p:nvPr/>
        </p:nvSpPr>
        <p:spPr bwMode="auto">
          <a:xfrm>
            <a:off x="1460473" y="3395603"/>
            <a:ext cx="2897213" cy="322269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9" name="Oval 1035"/>
          <p:cNvSpPr>
            <a:spLocks noChangeArrowheads="1"/>
          </p:cNvSpPr>
          <p:nvPr/>
        </p:nvSpPr>
        <p:spPr bwMode="auto">
          <a:xfrm>
            <a:off x="1003273" y="349403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68620" name="Text Box 1036"/>
          <p:cNvSpPr txBox="1">
            <a:spLocks noChangeArrowheads="1"/>
          </p:cNvSpPr>
          <p:nvPr/>
        </p:nvSpPr>
        <p:spPr bwMode="auto">
          <a:xfrm rot="21319428">
            <a:off x="1722411" y="3206697"/>
            <a:ext cx="1223962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/>
              <a:t>lowcost</a:t>
            </a:r>
            <a:r>
              <a:rPr lang="en-US" altLang="zh-CN" sz="1800" dirty="0"/>
              <a:t>[</a:t>
            </a:r>
            <a:r>
              <a:rPr lang="en-US" altLang="zh-CN" sz="1800" i="1" dirty="0"/>
              <a:t>j</a:t>
            </a:r>
            <a:r>
              <a:rPr lang="en-US" altLang="zh-CN" sz="1800" dirty="0"/>
              <a:t>]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63636" y="3854397"/>
            <a:ext cx="1798637" cy="513795"/>
            <a:chOff x="2149454" y="3459166"/>
            <a:chExt cx="1798637" cy="513795"/>
          </a:xfrm>
        </p:grpSpPr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149454" y="3459166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2436791" y="3603629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closest[</a:t>
              </a:r>
              <a:r>
                <a:rPr lang="en-US" altLang="zh-CN" sz="1800" i="1" dirty="0"/>
                <a:t>j</a:t>
              </a:r>
              <a:r>
                <a:rPr lang="en-US" altLang="zh-CN" sz="1800" dirty="0"/>
                <a:t>]</a:t>
              </a:r>
            </a:p>
          </p:txBody>
        </p:sp>
      </p:grpSp>
      <p:sp>
        <p:nvSpPr>
          <p:cNvPr id="68624" name="Text Box 1040"/>
          <p:cNvSpPr txBox="1">
            <a:spLocks noChangeArrowheads="1"/>
          </p:cNvSpPr>
          <p:nvPr/>
        </p:nvSpPr>
        <p:spPr bwMode="auto">
          <a:xfrm>
            <a:off x="5357818" y="2966975"/>
            <a:ext cx="3143272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closest[</a:t>
            </a:r>
            <a:r>
              <a:rPr lang="en-US" altLang="zh-CN" sz="20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])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是顶点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最小边，权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lowcost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285720" y="142852"/>
            <a:ext cx="450059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算法设计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（解决</a:t>
            </a:r>
            <a:r>
              <a:rPr kumimoji="1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问题）：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Oval 1035"/>
          <p:cNvSpPr>
            <a:spLocks noChangeArrowheads="1"/>
          </p:cNvSpPr>
          <p:nvPr/>
        </p:nvSpPr>
        <p:spPr bwMode="auto">
          <a:xfrm>
            <a:off x="955627" y="283999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cxnSp>
        <p:nvCxnSpPr>
          <p:cNvPr id="18" name="直接连接符 17"/>
          <p:cNvCxnSpPr>
            <a:stCxn id="16" idx="6"/>
            <a:endCxn id="68613" idx="1"/>
          </p:cNvCxnSpPr>
          <p:nvPr/>
        </p:nvCxnSpPr>
        <p:spPr>
          <a:xfrm>
            <a:off x="1387427" y="3055890"/>
            <a:ext cx="3028738" cy="1838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714488"/>
            <a:ext cx="550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如何存储顶点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顶点集的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最小边？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857488" y="3659690"/>
            <a:ext cx="2143140" cy="726522"/>
            <a:chOff x="3857620" y="3214686"/>
            <a:chExt cx="2143140" cy="726522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V="1">
              <a:off x="3929058" y="3286124"/>
              <a:ext cx="357190" cy="2143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7620" y="357187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18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1800" dirty="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的最小边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8596" y="5286388"/>
            <a:ext cx="550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个顶点属于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哪个集合？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00034" y="4457650"/>
            <a:ext cx="1714512" cy="757300"/>
            <a:chOff x="500034" y="4000504"/>
            <a:chExt cx="1714512" cy="757300"/>
          </a:xfrm>
        </p:grpSpPr>
        <p:sp>
          <p:nvSpPr>
            <p:cNvPr id="68621" name="Text Box 1037"/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1714512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lowcost[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上箭头 25"/>
            <p:cNvSpPr/>
            <p:nvPr/>
          </p:nvSpPr>
          <p:spPr bwMode="auto">
            <a:xfrm>
              <a:off x="1071538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29058" y="4457650"/>
            <a:ext cx="1714512" cy="828738"/>
            <a:chOff x="3929058" y="4000504"/>
            <a:chExt cx="1714512" cy="828738"/>
          </a:xfrm>
        </p:grpSpPr>
        <p:sp>
          <p:nvSpPr>
            <p:cNvPr id="27" name="Text Box 1037"/>
            <p:cNvSpPr txBox="1">
              <a:spLocks noChangeArrowheads="1"/>
            </p:cNvSpPr>
            <p:nvPr/>
          </p:nvSpPr>
          <p:spPr bwMode="auto">
            <a:xfrm>
              <a:off x="3929058" y="4429132"/>
              <a:ext cx="1714512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lowcost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]!=0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上箭头 27"/>
            <p:cNvSpPr/>
            <p:nvPr/>
          </p:nvSpPr>
          <p:spPr bwMode="auto">
            <a:xfrm>
              <a:off x="4572000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8596" y="5715016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图采用哪种存储结构更合适？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9190" y="5712757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339933"/>
                </a:solidFill>
                <a:latin typeface="楷体" pitchFamily="49" charset="-122"/>
                <a:ea typeface="楷体" pitchFamily="49" charset="-122"/>
              </a:rPr>
              <a:t>邻接矩阵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034" y="742874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如何求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20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两个顶点集之间的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最小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边？（只求一条）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1538" y="117150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只考虑</a:t>
            </a:r>
            <a:r>
              <a:rPr lang="en-US" altLang="zh-CN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>
                <a:solidFill>
                  <a:srgbClr val="339933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中顶点</a:t>
            </a:r>
            <a:r>
              <a:rPr lang="en-US" altLang="zh-CN" sz="2000" i="1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顶点集的最小边（无向图），比较来找最小边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/>
      <p:bldP spid="68624" grpId="0"/>
      <p:bldP spid="19" grpId="0"/>
      <p:bldP spid="25" grpId="0"/>
      <p:bldP spid="31" grpId="0"/>
      <p:bldP spid="32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/>
          <p:cNvSpPr txBox="1">
            <a:spLocks noChangeArrowheads="1"/>
          </p:cNvSpPr>
          <p:nvPr/>
        </p:nvSpPr>
        <p:spPr bwMode="auto">
          <a:xfrm>
            <a:off x="468313" y="522288"/>
            <a:ext cx="8424862" cy="30608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INF 32767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//INF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表示∞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(MatGraph g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min;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置初值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closest[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]=v;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395288" y="19050"/>
            <a:ext cx="4824412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）算法如下：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16143" y="3742295"/>
            <a:ext cx="3313113" cy="2115597"/>
            <a:chOff x="2116143" y="3500438"/>
            <a:chExt cx="3313113" cy="2115597"/>
          </a:xfrm>
        </p:grpSpPr>
        <p:sp>
          <p:nvSpPr>
            <p:cNvPr id="68615" name="Oval 1031"/>
            <p:cNvSpPr>
              <a:spLocks noChangeArrowheads="1"/>
            </p:cNvSpPr>
            <p:nvPr/>
          </p:nvSpPr>
          <p:spPr bwMode="auto">
            <a:xfrm>
              <a:off x="4276731" y="4092590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3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3" name="Oval 1029"/>
            <p:cNvSpPr>
              <a:spLocks noChangeArrowheads="1"/>
            </p:cNvSpPr>
            <p:nvPr/>
          </p:nvSpPr>
          <p:spPr bwMode="auto">
            <a:xfrm>
              <a:off x="4638681" y="4597415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i</a:t>
              </a:r>
              <a:endParaRPr lang="en-US" altLang="zh-CN" sz="1800" i="1" baseline="-250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8614" name="Oval 1030"/>
            <p:cNvSpPr>
              <a:spLocks noChangeArrowheads="1"/>
            </p:cNvSpPr>
            <p:nvPr/>
          </p:nvSpPr>
          <p:spPr bwMode="auto">
            <a:xfrm>
              <a:off x="2116143" y="4165615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Text Box 1032"/>
            <p:cNvSpPr txBox="1">
              <a:spLocks noChangeArrowheads="1"/>
            </p:cNvSpPr>
            <p:nvPr/>
          </p:nvSpPr>
          <p:spPr bwMode="auto">
            <a:xfrm>
              <a:off x="2260606" y="3733815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8617" name="Text Box 1033"/>
            <p:cNvSpPr txBox="1">
              <a:spLocks noChangeArrowheads="1"/>
            </p:cNvSpPr>
            <p:nvPr/>
          </p:nvSpPr>
          <p:spPr bwMode="auto">
            <a:xfrm>
              <a:off x="4276731" y="3733815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8618" name="Freeform 1034"/>
            <p:cNvSpPr>
              <a:spLocks/>
            </p:cNvSpPr>
            <p:nvPr/>
          </p:nvSpPr>
          <p:spPr bwMode="auto">
            <a:xfrm>
              <a:off x="2862268" y="4814903"/>
              <a:ext cx="1776413" cy="15081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19" y="0"/>
                </a:cxn>
              </a:cxnLst>
              <a:rect l="0" t="0" r="r" b="b"/>
              <a:pathLst>
                <a:path w="1119" h="95">
                  <a:moveTo>
                    <a:pt x="0" y="95"/>
                  </a:moveTo>
                  <a:lnTo>
                    <a:pt x="1119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9" name="Oval 1035"/>
            <p:cNvSpPr>
              <a:spLocks noChangeArrowheads="1"/>
            </p:cNvSpPr>
            <p:nvPr/>
          </p:nvSpPr>
          <p:spPr bwMode="auto">
            <a:xfrm>
              <a:off x="2405068" y="4741878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v</a:t>
              </a:r>
            </a:p>
          </p:txBody>
        </p:sp>
        <p:sp>
          <p:nvSpPr>
            <p:cNvPr id="68620" name="Text Box 1036"/>
            <p:cNvSpPr txBox="1">
              <a:spLocks noChangeArrowheads="1"/>
            </p:cNvSpPr>
            <p:nvPr/>
          </p:nvSpPr>
          <p:spPr bwMode="auto">
            <a:xfrm rot="21293543">
              <a:off x="3124206" y="4454540"/>
              <a:ext cx="1223962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lowcost</a:t>
              </a:r>
              <a:r>
                <a:rPr lang="en-US" altLang="zh-CN" sz="1800" dirty="0"/>
                <a:t>[</a:t>
              </a:r>
              <a:r>
                <a:rPr lang="en-US" altLang="zh-CN" sz="1800" i="1" dirty="0" err="1"/>
                <a:t>i</a:t>
              </a:r>
              <a:r>
                <a:rPr lang="en-US" altLang="zh-CN" sz="1800" dirty="0"/>
                <a:t>]</a:t>
              </a:r>
            </a:p>
          </p:txBody>
        </p:sp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765431" y="5102240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3052768" y="5246703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closest[</a:t>
              </a:r>
              <a:r>
                <a:rPr lang="en-US" altLang="zh-CN" sz="1800" i="1" dirty="0" err="1"/>
                <a:t>i</a:t>
              </a:r>
              <a:r>
                <a:rPr lang="en-US" altLang="zh-CN" sz="1800" dirty="0"/>
                <a:t>]</a:t>
              </a:r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3500430" y="3500438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1604" y="4572008"/>
            <a:ext cx="7215238" cy="1757432"/>
            <a:chOff x="1571604" y="4572008"/>
            <a:chExt cx="7215238" cy="1757432"/>
          </a:xfrm>
        </p:grpSpPr>
        <p:sp>
          <p:nvSpPr>
            <p:cNvPr id="18" name="TextBox 17"/>
            <p:cNvSpPr txBox="1"/>
            <p:nvPr/>
          </p:nvSpPr>
          <p:spPr>
            <a:xfrm>
              <a:off x="1571604" y="592933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中只有一个顶点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000" i="1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4572008"/>
              <a:ext cx="3214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的最小边：</a:t>
              </a:r>
              <a:endParaRPr lang="en-US" altLang="zh-CN" sz="2200"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      (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g.edges[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])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52400" y="304800"/>
            <a:ext cx="8205814" cy="2988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min=INF;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(V-U)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中找出离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最近的顶点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[j]!=0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[j]&lt;min)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{	min=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k=j;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最近顶点编号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(%d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权为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d\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closest[k]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[k]=0;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标记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已经加入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73069" y="3643314"/>
            <a:ext cx="3313113" cy="1958427"/>
            <a:chOff x="473069" y="3643314"/>
            <a:chExt cx="3313113" cy="1958427"/>
          </a:xfrm>
        </p:grpSpPr>
        <p:sp>
          <p:nvSpPr>
            <p:cNvPr id="69645" name="Oval 1037"/>
            <p:cNvSpPr>
              <a:spLocks noChangeArrowheads="1"/>
            </p:cNvSpPr>
            <p:nvPr/>
          </p:nvSpPr>
          <p:spPr bwMode="auto">
            <a:xfrm>
              <a:off x="2633657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Oval 1035"/>
            <p:cNvSpPr>
              <a:spLocks noChangeArrowheads="1"/>
            </p:cNvSpPr>
            <p:nvPr/>
          </p:nvSpPr>
          <p:spPr bwMode="auto">
            <a:xfrm>
              <a:off x="299560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44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9647" name="Text Box 1039"/>
            <p:cNvSpPr txBox="1">
              <a:spLocks noChangeArrowheads="1"/>
            </p:cNvSpPr>
            <p:nvPr/>
          </p:nvSpPr>
          <p:spPr bwMode="auto">
            <a:xfrm>
              <a:off x="2706682" y="3643314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9649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9650" name="Text Box 1042"/>
            <p:cNvSpPr txBox="1">
              <a:spLocks noChangeArrowheads="1"/>
            </p:cNvSpPr>
            <p:nvPr/>
          </p:nvSpPr>
          <p:spPr bwMode="auto">
            <a:xfrm>
              <a:off x="1468432" y="4300539"/>
              <a:ext cx="122396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lowcost</a:t>
              </a:r>
              <a:r>
                <a:rPr lang="en-US" altLang="zh-CN" sz="1800" dirty="0"/>
                <a:t>[k]</a:t>
              </a:r>
            </a:p>
          </p:txBody>
        </p:sp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Text Box 1044"/>
            <p:cNvSpPr txBox="1">
              <a:spLocks noChangeArrowheads="1"/>
            </p:cNvSpPr>
            <p:nvPr/>
          </p:nvSpPr>
          <p:spPr bwMode="auto">
            <a:xfrm>
              <a:off x="1503339" y="5232409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closest[</a:t>
              </a:r>
              <a:r>
                <a:rPr lang="en-US" altLang="zh-CN" sz="1800" i="1" dirty="0"/>
                <a:t>k</a:t>
              </a:r>
              <a:r>
                <a:rPr lang="en-US" altLang="zh-CN" sz="1800" dirty="0"/>
                <a:t>]=</a:t>
              </a:r>
              <a:r>
                <a:rPr lang="en-US" altLang="zh-CN" sz="1800" i="1" dirty="0"/>
                <a:t>x</a:t>
              </a:r>
            </a:p>
          </p:txBody>
        </p:sp>
      </p:grpSp>
      <p:sp>
        <p:nvSpPr>
          <p:cNvPr id="16" name="Freeform 1040"/>
          <p:cNvSpPr>
            <a:spLocks/>
          </p:cNvSpPr>
          <p:nvPr/>
        </p:nvSpPr>
        <p:spPr bwMode="auto">
          <a:xfrm flipV="1">
            <a:off x="1214414" y="4643446"/>
            <a:ext cx="1776413" cy="76202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>
            <a:off x="4143372" y="4429132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Oval 1037"/>
          <p:cNvSpPr>
            <a:spLocks noChangeArrowheads="1"/>
          </p:cNvSpPr>
          <p:nvPr/>
        </p:nvSpPr>
        <p:spPr bwMode="auto">
          <a:xfrm>
            <a:off x="7562879" y="4002089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7924829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endParaRPr lang="en-US" altLang="zh-CN" sz="1800" i="1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Oval 1036"/>
          <p:cNvSpPr>
            <a:spLocks noChangeArrowheads="1"/>
          </p:cNvSpPr>
          <p:nvPr/>
        </p:nvSpPr>
        <p:spPr bwMode="auto">
          <a:xfrm>
            <a:off x="5402291" y="4075114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5640399" y="3643314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7635904" y="3633791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5" name="Oval 1041"/>
          <p:cNvSpPr>
            <a:spLocks noChangeArrowheads="1"/>
          </p:cNvSpPr>
          <p:nvPr/>
        </p:nvSpPr>
        <p:spPr bwMode="auto">
          <a:xfrm>
            <a:off x="5691216" y="42830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4678" y="557214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输出：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closest[k]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k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C -0.01007 0.0074 -0.02327 -0.00093 -0.06268 0.00625 C -0.10209 0.01342 -0.2 0.03518 -0.23611 0.0428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5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036"/>
          <p:cNvSpPr>
            <a:spLocks noChangeArrowheads="1"/>
          </p:cNvSpPr>
          <p:nvPr/>
        </p:nvSpPr>
        <p:spPr bwMode="auto">
          <a:xfrm>
            <a:off x="2857488" y="487337"/>
            <a:ext cx="1416060" cy="177325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910" y="2524149"/>
            <a:ext cx="6956442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修改数组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closest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lowcost[j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]!=0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[k][j]&lt;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lowcost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[k][j];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closest[j]=k;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13666" y="3167091"/>
            <a:ext cx="1214446" cy="132343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修改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V-U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之间的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候选边，即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调整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55618" y="3463940"/>
            <a:ext cx="3100383" cy="2465390"/>
            <a:chOff x="500034" y="1428736"/>
            <a:chExt cx="3100383" cy="2465390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643042" y="1428736"/>
              <a:ext cx="833454" cy="2108199"/>
            </a:xfrm>
            <a:custGeom>
              <a:avLst/>
              <a:gdLst/>
              <a:ahLst/>
              <a:cxnLst>
                <a:cxn ang="0">
                  <a:pos x="0" y="1216"/>
                </a:cxn>
                <a:cxn ang="0">
                  <a:pos x="488" y="0"/>
                </a:cxn>
              </a:cxnLst>
              <a:rect l="0" t="0" r="r" b="b"/>
              <a:pathLst>
                <a:path w="488" h="1216">
                  <a:moveTo>
                    <a:pt x="0" y="1216"/>
                  </a:moveTo>
                  <a:lnTo>
                    <a:pt x="488" y="0"/>
                  </a:lnTo>
                </a:path>
              </a:pathLst>
            </a:custGeom>
            <a:noFill/>
            <a:ln w="19050" cap="flat" cmpd="sng">
              <a:solidFill>
                <a:srgbClr val="DB0303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00034" y="3494016"/>
              <a:ext cx="310038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仅仅考虑</a:t>
              </a:r>
              <a:r>
                <a:rPr lang="en-US" altLang="zh-CN" sz="2000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V-U</a:t>
              </a:r>
              <a:r>
                <a:rPr lang="zh-CN" altLang="en-US" sz="2000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中的顶点</a:t>
              </a:r>
            </a:p>
          </p:txBody>
        </p:sp>
      </p:grpSp>
      <p:sp>
        <p:nvSpPr>
          <p:cNvPr id="18" name="右大括号 17"/>
          <p:cNvSpPr/>
          <p:nvPr/>
        </p:nvSpPr>
        <p:spPr>
          <a:xfrm>
            <a:off x="7670790" y="3519847"/>
            <a:ext cx="71438" cy="64294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1037"/>
          <p:cNvSpPr>
            <a:spLocks noChangeArrowheads="1"/>
          </p:cNvSpPr>
          <p:nvPr/>
        </p:nvSpPr>
        <p:spPr bwMode="auto">
          <a:xfrm>
            <a:off x="5705491" y="646088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3419493" y="7857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endParaRPr lang="en-US" altLang="zh-CN" sz="1800" i="1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 Box 1038"/>
          <p:cNvSpPr txBox="1">
            <a:spLocks noChangeArrowheads="1"/>
          </p:cNvSpPr>
          <p:nvPr/>
        </p:nvSpPr>
        <p:spPr bwMode="auto">
          <a:xfrm>
            <a:off x="3303583" y="80937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1" name="Text Box 1039"/>
          <p:cNvSpPr txBox="1">
            <a:spLocks noChangeArrowheads="1"/>
          </p:cNvSpPr>
          <p:nvPr/>
        </p:nvSpPr>
        <p:spPr bwMode="auto">
          <a:xfrm>
            <a:off x="5727716" y="214290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2" name="Oval 1041"/>
          <p:cNvSpPr>
            <a:spLocks noChangeArrowheads="1"/>
          </p:cNvSpPr>
          <p:nvPr/>
        </p:nvSpPr>
        <p:spPr bwMode="auto">
          <a:xfrm>
            <a:off x="3425838" y="16398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23" name="Oval 1041"/>
          <p:cNvSpPr>
            <a:spLocks noChangeArrowheads="1"/>
          </p:cNvSpPr>
          <p:nvPr/>
        </p:nvSpPr>
        <p:spPr bwMode="auto">
          <a:xfrm>
            <a:off x="5994433" y="10683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24" name="Oval 1036"/>
          <p:cNvSpPr>
            <a:spLocks noChangeArrowheads="1"/>
          </p:cNvSpPr>
          <p:nvPr/>
        </p:nvSpPr>
        <p:spPr bwMode="auto">
          <a:xfrm>
            <a:off x="3138478" y="642918"/>
            <a:ext cx="1000132" cy="84456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9050" algn="ctr">
            <a:solidFill>
              <a:srgbClr val="3333FF"/>
            </a:solidFill>
            <a:prstDash val="sys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" name="直接连接符 25"/>
          <p:cNvCxnSpPr>
            <a:stCxn id="24" idx="6"/>
            <a:endCxn id="23" idx="2"/>
          </p:cNvCxnSpPr>
          <p:nvPr/>
        </p:nvCxnSpPr>
        <p:spPr>
          <a:xfrm>
            <a:off x="4138610" y="1065199"/>
            <a:ext cx="1855823" cy="2190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74129">
            <a:off x="4434371" y="785794"/>
            <a:ext cx="12144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/>
              <a:t>lowcost[j]</a:t>
            </a:r>
            <a:endParaRPr lang="zh-CN" altLang="en-US" sz="2000"/>
          </a:p>
        </p:txBody>
      </p:sp>
      <p:cxnSp>
        <p:nvCxnSpPr>
          <p:cNvPr id="29" name="直接连接符 28"/>
          <p:cNvCxnSpPr>
            <a:stCxn id="22" idx="6"/>
            <a:endCxn id="23" idx="3"/>
          </p:cNvCxnSpPr>
          <p:nvPr/>
        </p:nvCxnSpPr>
        <p:spPr>
          <a:xfrm flipV="1">
            <a:off x="3857638" y="1436938"/>
            <a:ext cx="2200031" cy="41884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35007">
            <a:off x="4394196" y="1652975"/>
            <a:ext cx="13813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/>
              <a:t>g.edges[k][j]</a:t>
            </a:r>
            <a:endParaRPr lang="zh-CN" altLang="en-US" sz="200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16</a:t>
            </a:fld>
            <a:r>
              <a:rPr lang="en-US" altLang="zh-CN"/>
              <a:t>/19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2976" y="285728"/>
            <a:ext cx="173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中除了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外的全部顶点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5852" y="1500174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本次加入顶点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k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643174" y="785794"/>
            <a:ext cx="500066" cy="214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2"/>
          </p:cNvCxnSpPr>
          <p:nvPr/>
        </p:nvCxnSpPr>
        <p:spPr>
          <a:xfrm flipV="1">
            <a:off x="2571736" y="1855778"/>
            <a:ext cx="854102" cy="730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463554" y="1142984"/>
            <a:ext cx="46799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局部最优  </a:t>
            </a:r>
            <a:r>
              <a:rPr lang="en-US" altLang="zh-CN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+  </a:t>
            </a:r>
            <a:r>
              <a:rPr lang="zh-CN" altLang="en-US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调整  ＝  全局最优</a:t>
            </a:r>
            <a:endParaRPr lang="zh-CN" altLang="en-US" dirty="0">
              <a:solidFill>
                <a:srgbClr val="DB030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1992301" y="162559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200139" y="1889117"/>
            <a:ext cx="17287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贪心算法思想</a:t>
            </a:r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4113214" y="161289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3490914" y="1889117"/>
            <a:ext cx="122396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最优结果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357166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普里姆算法思路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4348" y="3786190"/>
            <a:ext cx="80645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算法中有两重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for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循环，所以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30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3071810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普里姆算法分析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000108"/>
            <a:ext cx="7429552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为什么说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算法更适合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稠密图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求最小生成树。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857232"/>
            <a:ext cx="7786742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由深度优先遍历得到的生成树称为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深度优先生成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8572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可以通过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遍历方法产生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生成树：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1147735" y="17859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711307" y="261461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571472" y="26511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1220760" y="337025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2155797" y="336709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2587597" y="25780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7948" y="214311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869393" y="3029345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1348024" y="2261789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931835" y="2830510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2071670" y="2793989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1890157" y="3111912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1581123" y="3582990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1508098" y="2001826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124470" y="1785926"/>
            <a:ext cx="2376488" cy="2016125"/>
            <a:chOff x="5124470" y="2341569"/>
            <a:chExt cx="2376488" cy="2016125"/>
          </a:xfrm>
        </p:grpSpPr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5700733" y="23415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6264305" y="317025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5124470" y="320675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5773758" y="392589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>
              <a:off x="6708795" y="392273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7140595" y="31337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360946" y="269875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8" name="直接连接符 27"/>
            <p:cNvCxnSpPr>
              <a:stCxn id="23" idx="5"/>
              <a:endCxn id="24" idx="1"/>
            </p:cNvCxnSpPr>
            <p:nvPr/>
          </p:nvCxnSpPr>
          <p:spPr>
            <a:xfrm rot="16200000" flipH="1">
              <a:off x="5422391" y="358498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6"/>
              <a:endCxn id="26" idx="2"/>
            </p:cNvCxnSpPr>
            <p:nvPr/>
          </p:nvCxnSpPr>
          <p:spPr>
            <a:xfrm flipV="1">
              <a:off x="6624668" y="3349632"/>
              <a:ext cx="515927" cy="3652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5"/>
              <a:endCxn id="25" idx="1"/>
            </p:cNvCxnSpPr>
            <p:nvPr/>
          </p:nvCxnSpPr>
          <p:spPr>
            <a:xfrm rot="16200000" flipH="1">
              <a:off x="6443155" y="366755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6"/>
              <a:endCxn id="25" idx="2"/>
            </p:cNvCxnSpPr>
            <p:nvPr/>
          </p:nvCxnSpPr>
          <p:spPr>
            <a:xfrm flipV="1">
              <a:off x="6134121" y="4138633"/>
              <a:ext cx="574674" cy="316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3143240" y="2301853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DFS</a:t>
              </a:r>
              <a:r>
                <a:rPr kumimoji="1"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生成树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7786742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广度优先遍历得到的生成树称为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广度优先生成树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1147735" y="14843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711307" y="231299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571472" y="23495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1220760" y="3068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2155797" y="306547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2587597" y="227647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7948" y="184150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869393" y="2727732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1348024" y="1960176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931835" y="2528897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2071670" y="2492376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1890157" y="2810299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1581123" y="3281377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1508098" y="1700213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4"/>
          <p:cNvGrpSpPr/>
          <p:nvPr/>
        </p:nvGrpSpPr>
        <p:grpSpPr>
          <a:xfrm>
            <a:off x="3143240" y="2000240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BFS</a:t>
              </a:r>
              <a:r>
                <a:rPr kumimoji="1"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生成树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组合 68"/>
          <p:cNvGrpSpPr/>
          <p:nvPr/>
        </p:nvGrpSpPr>
        <p:grpSpPr>
          <a:xfrm>
            <a:off x="5214942" y="1484313"/>
            <a:ext cx="2376488" cy="2016125"/>
            <a:chOff x="3124206" y="4127519"/>
            <a:chExt cx="2376488" cy="2016125"/>
          </a:xfrm>
        </p:grpSpPr>
        <p:sp>
          <p:nvSpPr>
            <p:cNvPr id="55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8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62" name="直接连接符 61"/>
            <p:cNvCxnSpPr>
              <a:stCxn id="57" idx="5"/>
              <a:endCxn id="58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5" idx="5"/>
              <a:endCxn id="56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6" idx="5"/>
              <a:endCxn id="59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5" idx="6"/>
              <a:endCxn id="60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357290" y="4000504"/>
            <a:ext cx="5786478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一个连通图的生成树不一定是唯一的！</a:t>
            </a:r>
            <a:endParaRPr lang="zh-CN" altLang="en-US">
              <a:solidFill>
                <a:srgbClr val="FF00FF"/>
              </a:solidFill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42910" y="1571612"/>
            <a:ext cx="8201052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带权连通图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G 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每条边上的权均为大于零的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实数），可能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有多棵不同生成树。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每棵生成树的所有边的权值之和可能不同。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其中权值之和最小的生成树称为图的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最小生成树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307183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最小生成树的概念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5720" y="1357298"/>
            <a:ext cx="8858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连通图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：仅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需调用遍历过程（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一次，从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图中任一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顶点出发，便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可以遍历图中的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各个顶点，产生相应的生成树。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71683" name="Text Box 3" descr="再生纸"/>
          <p:cNvSpPr txBox="1">
            <a:spLocks noChangeArrowheads="1"/>
          </p:cNvSpPr>
          <p:nvPr/>
        </p:nvSpPr>
        <p:spPr bwMode="auto">
          <a:xfrm>
            <a:off x="285720" y="500042"/>
            <a:ext cx="442915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8.4.2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非连通图和生成树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746244"/>
            <a:ext cx="8715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非连通图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多次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调用遍历过程。每个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连通分量中的顶点集和遍历时走过的边一起构成一棵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生成树。所有连通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分量的生成树组成非连通图的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生成森林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4929198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重点：</a:t>
            </a:r>
            <a:r>
              <a:rPr kumimoji="1"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求带权连通图的最小生成树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 descr="羊皮纸"/>
          <p:cNvSpPr txBox="1">
            <a:spLocks noChangeArrowheads="1"/>
          </p:cNvSpPr>
          <p:nvPr/>
        </p:nvSpPr>
        <p:spPr bwMode="auto">
          <a:xfrm>
            <a:off x="214282" y="142852"/>
            <a:ext cx="3240088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</a:rPr>
              <a:t>8.4.3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普里姆算法</a:t>
            </a:r>
            <a:endParaRPr lang="zh-CN" altLang="en-US" sz="2800" dirty="0">
              <a:ea typeface="隶书" pitchFamily="49" charset="-122"/>
            </a:endParaRPr>
          </a:p>
        </p:txBody>
      </p:sp>
      <p:pic>
        <p:nvPicPr>
          <p:cNvPr id="44036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14290"/>
            <a:ext cx="1500198" cy="188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1026367"/>
            <a:ext cx="657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普里姆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）算法是一种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构造性算法，用于构造最小生成树。过程如下：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285720" y="2184690"/>
            <a:ext cx="8569325" cy="22444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）初始化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U={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到其他顶点的所有边为候选边；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）重复以下步骤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次，使得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个顶点被加入到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中：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从候选边中挑选权值最小的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边输出，设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该边在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中的顶点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，将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中；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考察当前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中的所有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，修改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候选边：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的权值小于原来和顶点</a:t>
            </a:r>
            <a:r>
              <a:rPr kumimoji="1" lang="en-US" altLang="zh-CN" sz="20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关联的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候选边，则用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取代后者作为候选边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6804025" y="484507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6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148263" y="4918095"/>
            <a:ext cx="1008062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189038" y="5062558"/>
            <a:ext cx="1008062" cy="11525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771775" y="4918095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4763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205163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04938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749550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908175" y="5565795"/>
            <a:ext cx="129698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4211638" y="534989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437188" y="5637233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1659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365750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710363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849938" y="5567383"/>
            <a:ext cx="1316037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829" y="0"/>
              </a:cxn>
            </a:cxnLst>
            <a:rect l="0" t="0" r="r" b="b"/>
            <a:pathLst>
              <a:path w="829" h="147">
                <a:moveTo>
                  <a:pt x="0" y="147"/>
                </a:moveTo>
                <a:lnTo>
                  <a:pt x="829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35600" y="506097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2947" y="564357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最小边</a:t>
            </a:r>
          </a:p>
        </p:txBody>
      </p:sp>
      <p:cxnSp>
        <p:nvCxnSpPr>
          <p:cNvPr id="26" name="直接连接符 25"/>
          <p:cNvCxnSpPr>
            <a:stCxn id="23" idx="6"/>
            <a:endCxn id="19" idx="1"/>
          </p:cNvCxnSpPr>
          <p:nvPr/>
        </p:nvCxnSpPr>
        <p:spPr>
          <a:xfrm>
            <a:off x="5867400" y="5276870"/>
            <a:ext cx="1361811" cy="136261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000760" y="5357827"/>
            <a:ext cx="1285884" cy="1360710"/>
            <a:chOff x="6000760" y="5357827"/>
            <a:chExt cx="1285884" cy="1360710"/>
          </a:xfrm>
        </p:grpSpPr>
        <p:cxnSp>
          <p:nvCxnSpPr>
            <p:cNvPr id="27" name="直接连接符 26"/>
            <p:cNvCxnSpPr/>
            <p:nvPr/>
          </p:nvCxnSpPr>
          <p:spPr>
            <a:xfrm rot="16200000" flipH="1">
              <a:off x="5965041" y="5607860"/>
              <a:ext cx="785818" cy="28575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357950" y="5929330"/>
              <a:ext cx="428628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00760" y="607220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小的边</a:t>
              </a:r>
              <a:r>
                <a:rPr kumimoji="1" lang="zh-CN" altLang="en-US" sz="18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作为候选边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2" grpId="1" animBg="1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54" name="椭圆 53"/>
          <p:cNvSpPr/>
          <p:nvPr/>
        </p:nvSpPr>
        <p:spPr bwMode="auto">
          <a:xfrm>
            <a:off x="1357290" y="1142984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Dot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857224" y="1045633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5072066" y="3845486"/>
            <a:ext cx="1143008" cy="381474"/>
            <a:chOff x="5072066" y="3845486"/>
            <a:chExt cx="1143008" cy="381474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CC00CC"/>
                  </a:solidFill>
                </a:rPr>
                <a:t>U={ 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86446" y="3845486"/>
              <a:ext cx="4286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CC00CC"/>
                  </a:solidFill>
                </a:rPr>
                <a:t>}</a:t>
              </a:r>
              <a:endParaRPr lang="zh-CN" altLang="en-US" dirty="0"/>
            </a:p>
          </p:txBody>
        </p:sp>
      </p:grp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54" grpId="0" animBg="1"/>
      <p:bldP spid="55" grpId="0" animBg="1"/>
      <p:bldP spid="56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55" name="任意多边形 54"/>
          <p:cNvSpPr/>
          <p:nvPr/>
        </p:nvSpPr>
        <p:spPr>
          <a:xfrm>
            <a:off x="1185567" y="1045633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33358 w 3148008"/>
              <a:gd name="connsiteY0" fmla="*/ 1100667 h 2762250"/>
              <a:gd name="connsiteX1" fmla="*/ 1287458 w 3148008"/>
              <a:gd name="connsiteY1" fmla="*/ 1240367 h 2762250"/>
              <a:gd name="connsiteX2" fmla="*/ 1897058 w 3148008"/>
              <a:gd name="connsiteY2" fmla="*/ 211667 h 2762250"/>
              <a:gd name="connsiteX3" fmla="*/ 2366958 w 3148008"/>
              <a:gd name="connsiteY3" fmla="*/ 110067 h 2762250"/>
              <a:gd name="connsiteX4" fmla="*/ 2824158 w 3148008"/>
              <a:gd name="connsiteY4" fmla="*/ 872067 h 2762250"/>
              <a:gd name="connsiteX5" fmla="*/ 2989258 w 3148008"/>
              <a:gd name="connsiteY5" fmla="*/ 1735667 h 2762250"/>
              <a:gd name="connsiteX6" fmla="*/ 1871658 w 3148008"/>
              <a:gd name="connsiteY6" fmla="*/ 2637367 h 2762250"/>
              <a:gd name="connsiteX7" fmla="*/ 563558 w 3148008"/>
              <a:gd name="connsiteY7" fmla="*/ 2484967 h 2762250"/>
              <a:gd name="connsiteX8" fmla="*/ 55558 w 3148008"/>
              <a:gd name="connsiteY8" fmla="*/ 1735667 h 2762250"/>
              <a:gd name="connsiteX9" fmla="*/ 896906 w 3148008"/>
              <a:gd name="connsiteY9" fmla="*/ 1588009 h 2762250"/>
              <a:gd name="connsiteX0" fmla="*/ 0 w 2914650"/>
              <a:gd name="connsiteY0" fmla="*/ 1100667 h 2762250"/>
              <a:gd name="connsiteX1" fmla="*/ 1054100 w 2914650"/>
              <a:gd name="connsiteY1" fmla="*/ 1240367 h 2762250"/>
              <a:gd name="connsiteX2" fmla="*/ 1663700 w 2914650"/>
              <a:gd name="connsiteY2" fmla="*/ 211667 h 2762250"/>
              <a:gd name="connsiteX3" fmla="*/ 2133600 w 2914650"/>
              <a:gd name="connsiteY3" fmla="*/ 110067 h 2762250"/>
              <a:gd name="connsiteX4" fmla="*/ 2590800 w 2914650"/>
              <a:gd name="connsiteY4" fmla="*/ 872067 h 2762250"/>
              <a:gd name="connsiteX5" fmla="*/ 2755900 w 2914650"/>
              <a:gd name="connsiteY5" fmla="*/ 1735667 h 2762250"/>
              <a:gd name="connsiteX6" fmla="*/ 1638300 w 2914650"/>
              <a:gd name="connsiteY6" fmla="*/ 2637367 h 2762250"/>
              <a:gd name="connsiteX7" fmla="*/ 330200 w 2914650"/>
              <a:gd name="connsiteY7" fmla="*/ 2484967 h 2762250"/>
              <a:gd name="connsiteX8" fmla="*/ 179358 w 2914650"/>
              <a:gd name="connsiteY8" fmla="*/ 2092833 h 2762250"/>
              <a:gd name="connsiteX9" fmla="*/ 663548 w 2914650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1240367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433597 w 2827607"/>
              <a:gd name="connsiteY10" fmla="*/ 1588009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>
                <a:solidFill>
                  <a:srgbClr val="CC00CC"/>
                </a:solidFill>
              </a:rPr>
              <a:t>={ 0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5 </a:t>
            </a:r>
            <a:r>
              <a:rPr lang="en-US" altLang="zh-CN" dirty="0">
                <a:solidFill>
                  <a:srgbClr val="CC00CC"/>
                </a:solidFill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72067" y="1193800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55" grpId="0" animBg="1"/>
      <p:bldP spid="45121" grpId="0"/>
      <p:bldP spid="46" grpId="0" animBg="1"/>
      <p:bldP spid="47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/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5072066" y="3857628"/>
            <a:ext cx="29289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CC00CC"/>
                </a:solidFill>
              </a:rPr>
              <a:t>U</a:t>
            </a:r>
            <a:r>
              <a:rPr lang="en-US" altLang="zh-CN">
                <a:solidFill>
                  <a:srgbClr val="CC00CC"/>
                </a:solidFill>
              </a:rPr>
              <a:t>={ 0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5 </a:t>
            </a:r>
            <a:r>
              <a:rPr lang="zh-CN" altLang="en-US">
                <a:solidFill>
                  <a:srgbClr val="CC00CC"/>
                </a:solidFill>
              </a:rPr>
              <a:t>，</a:t>
            </a:r>
            <a:r>
              <a:rPr lang="en-US" altLang="zh-CN">
                <a:solidFill>
                  <a:srgbClr val="CC00CC"/>
                </a:solidFill>
              </a:rPr>
              <a:t>4 </a:t>
            </a:r>
            <a:r>
              <a:rPr lang="en-US" altLang="zh-CN" dirty="0">
                <a:solidFill>
                  <a:srgbClr val="CC00CC"/>
                </a:solidFill>
              </a:rPr>
              <a:t>}</a:t>
            </a: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0" y="1276351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20900" y="1107017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121" grpId="0"/>
      <p:bldP spid="47" grpId="0" animBg="1"/>
      <p:bldP spid="48" grpId="0" animBg="1"/>
      <p:bldP spid="50" grpId="0" animBg="1"/>
      <p:bldP spid="5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</TotalTime>
  <Words>1052</Words>
  <Application>Microsoft Office PowerPoint</Application>
  <PresentationFormat>全屏显示(4:3)</PresentationFormat>
  <Paragraphs>365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1172</cp:revision>
  <dcterms:created xsi:type="dcterms:W3CDTF">2004-10-20T02:22:59Z</dcterms:created>
  <dcterms:modified xsi:type="dcterms:W3CDTF">2018-10-15T02:22:47Z</dcterms:modified>
</cp:coreProperties>
</file>