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303" r:id="rId2"/>
    <p:sldId id="352" r:id="rId3"/>
    <p:sldId id="370" r:id="rId4"/>
    <p:sldId id="457" r:id="rId5"/>
    <p:sldId id="458" r:id="rId6"/>
    <p:sldId id="466" r:id="rId7"/>
    <p:sldId id="468" r:id="rId8"/>
    <p:sldId id="467" r:id="rId9"/>
    <p:sldId id="469" r:id="rId10"/>
    <p:sldId id="470" r:id="rId11"/>
    <p:sldId id="456" r:id="rId12"/>
    <p:sldId id="465" r:id="rId13"/>
    <p:sldId id="331" r:id="rId14"/>
    <p:sldId id="445" r:id="rId15"/>
    <p:sldId id="452" r:id="rId16"/>
    <p:sldId id="472" r:id="rId17"/>
    <p:sldId id="446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1000E4"/>
    <a:srgbClr val="3333FF"/>
    <a:srgbClr val="006600"/>
    <a:srgbClr val="6600CC"/>
    <a:srgbClr val="339933"/>
    <a:srgbClr val="FFFFCC"/>
    <a:srgbClr val="339966"/>
    <a:srgbClr val="DDDD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4685" autoAdjust="0"/>
  </p:normalViewPr>
  <p:slideViewPr>
    <p:cSldViewPr>
      <p:cViewPr varScale="1">
        <p:scale>
          <a:sx n="69" d="100"/>
          <a:sy n="69" d="100"/>
        </p:scale>
        <p:origin x="14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A41C4-3081-4696-90D5-B763D2A257CD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8190B-72A9-49B5-ACE9-FE6F9C5E9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8EE1-5537-4FCF-8D22-93EF4BEB8B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913-9D6D-423D-A162-368BA94F9E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BF42-FDB1-4562-A2E8-E6E8CF712C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23B8-1B14-4E3E-842D-AE83AA4C0C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6463-AEE0-47E1-BB58-16FEC30E25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D4-460E-472B-A0AD-81597DB6E3F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0C5E-8969-4562-8A58-0564B79EC6B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6479-A6FD-4891-94B6-9A81326C69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579A434-B909-4E1D-8AE8-70603324F228}" type="slidenum">
              <a:rPr lang="en-US" altLang="zh-CN" smtClean="0"/>
              <a:pPr/>
              <a:t>‹#›</a:t>
            </a:fld>
            <a:r>
              <a:rPr lang="en-US" altLang="zh-CN"/>
              <a:t>/17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9718-FD80-4922-8B44-24C4E3E2B1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9EEA-E8B3-4399-B4FB-F3C9E06B96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138B-A218-40E1-8032-9F12CDF697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95288" y="1474930"/>
            <a:ext cx="83820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问题描述：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对于一个各边权值均大于零的有向图，对每一对顶点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≠</a:t>
            </a:r>
            <a:r>
              <a:rPr kumimoji="1" lang="en-US" altLang="zh-CN" i="1" dirty="0" err="1">
                <a:ea typeface="+mn-ea"/>
                <a:cs typeface="Times New Roman" pitchFamily="18" charset="0"/>
              </a:rPr>
              <a:t>j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，求出顶点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与顶点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之间的最短路径和最短路径长度。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endParaRPr kumimoji="1"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071934" y="4286256"/>
            <a:ext cx="1512888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000" dirty="0">
                <a:cs typeface="Times New Roman" pitchFamily="18" charset="0"/>
              </a:rPr>
              <a:t>1936~2001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85852" y="2786058"/>
            <a:ext cx="504031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ea typeface="楷体" pitchFamily="49" charset="-122"/>
                <a:cs typeface="Times New Roman" pitchFamily="18" charset="0"/>
              </a:rPr>
              <a:t>多源最短路径问题：</a:t>
            </a:r>
            <a:r>
              <a:rPr kumimoji="1" lang="en-US" altLang="zh-CN" dirty="0">
                <a:solidFill>
                  <a:srgbClr val="0000FF"/>
                </a:solidFill>
              </a:rPr>
              <a:t> Floyd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算法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</a:t>
            </a:fld>
            <a:r>
              <a:rPr lang="en-US" altLang="zh-CN"/>
              <a:t>/17</a:t>
            </a:r>
          </a:p>
        </p:txBody>
      </p:sp>
      <p:sp>
        <p:nvSpPr>
          <p:cNvPr id="8" name="Text Box 3" descr="粉色面巾纸"/>
          <p:cNvSpPr txBox="1">
            <a:spLocks noChangeArrowheads="1"/>
          </p:cNvSpPr>
          <p:nvPr/>
        </p:nvSpPr>
        <p:spPr bwMode="auto">
          <a:xfrm>
            <a:off x="357158" y="714356"/>
            <a:ext cx="5214974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80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8.5.3  </a:t>
            </a:r>
            <a:r>
              <a:rPr kumimoji="1" lang="zh-CN" altLang="en-US" sz="280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每对顶点之间的最短路径</a:t>
            </a:r>
            <a:endParaRPr lang="zh-CN" altLang="en-US" sz="2800" dirty="0"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1026" name="图片 3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500438"/>
            <a:ext cx="198835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514738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Floyd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算法示例演示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285720" y="714356"/>
            <a:ext cx="2736850" cy="2165351"/>
            <a:chOff x="285720" y="714356"/>
            <a:chExt cx="2736850" cy="216535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987544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5</a:t>
              </a: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438245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A</a:t>
            </a:r>
            <a:r>
              <a:rPr lang="en-US" altLang="zh-CN" baseline="-25000"/>
              <a:t>3</a:t>
            </a:r>
            <a:endParaRPr lang="zh-CN" altLang="en-US" baseline="-25000"/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path</a:t>
            </a:r>
            <a:r>
              <a:rPr lang="en-US" altLang="zh-CN" baseline="-25000"/>
              <a:t>3</a:t>
            </a:r>
            <a:endParaRPr lang="zh-CN" altLang="en-US" baseline="-25000"/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3465535" y="668414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>
                <a:ea typeface="楷体" pitchFamily="49" charset="-122"/>
                <a:cs typeface="Times New Roman" pitchFamily="18" charset="0"/>
              </a:rPr>
              <a:t>考虑顶点</a:t>
            </a:r>
            <a:r>
              <a:rPr lang="en-US" altLang="zh-CN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4500562" y="3357562"/>
            <a:ext cx="285752" cy="35719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 Box 92"/>
          <p:cNvSpPr txBox="1">
            <a:spLocks noChangeArrowheads="1"/>
          </p:cNvSpPr>
          <p:nvPr/>
        </p:nvSpPr>
        <p:spPr bwMode="auto">
          <a:xfrm>
            <a:off x="3357555" y="1274964"/>
            <a:ext cx="5500726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0→2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：由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0→1 →2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0→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2 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，长度为</a:t>
            </a:r>
            <a:r>
              <a:rPr lang="en-US" altLang="zh-CN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path[0][2]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40" name="Text Box 93"/>
          <p:cNvSpPr txBox="1">
            <a:spLocks noChangeArrowheads="1"/>
          </p:cNvSpPr>
          <p:nvPr/>
        </p:nvSpPr>
        <p:spPr bwMode="auto">
          <a:xfrm>
            <a:off x="3357554" y="2624134"/>
            <a:ext cx="5286412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1→2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：由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1→2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1→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2 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，长度为</a:t>
            </a:r>
            <a:r>
              <a:rPr lang="en-US" altLang="zh-CN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path[1][2]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41" name="Text Box 94"/>
          <p:cNvSpPr txBox="1">
            <a:spLocks noChangeArrowheads="1"/>
          </p:cNvSpPr>
          <p:nvPr/>
        </p:nvSpPr>
        <p:spPr bwMode="auto">
          <a:xfrm>
            <a:off x="3357554" y="1928802"/>
            <a:ext cx="5786446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1→0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：由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1→2 →0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1→3 →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，长度为</a:t>
            </a:r>
            <a:r>
              <a:rPr lang="en-US" altLang="zh-CN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path[1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][0]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20922" y="4089404"/>
            <a:ext cx="468000" cy="3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8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720034" y="4097900"/>
            <a:ext cx="285752" cy="3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01714" y="4475170"/>
            <a:ext cx="468000" cy="3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6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00826" y="4470966"/>
            <a:ext cx="285752" cy="3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16160" y="4454532"/>
            <a:ext cx="468000" cy="3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15272" y="4475728"/>
            <a:ext cx="285752" cy="3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10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63" grpId="0" animBg="1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500165" y="78898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000100" y="3696962"/>
            <a:ext cx="707236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由</a:t>
            </a:r>
            <a:r>
              <a:rPr lang="en-US" altLang="zh-CN" sz="22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baseline="-25000" dirty="0" err="1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数组可以直接得到两个顶点之间的最短路径长度。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如</a:t>
            </a:r>
            <a:r>
              <a:rPr lang="en-US" altLang="zh-CN" sz="22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baseline="-25000" dirty="0" err="1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[1][0]=6</a:t>
            </a:r>
          </a:p>
          <a:p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说明顶点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的最短路径长度为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34" y="3143248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求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最短路径长度：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6049" y="21747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A</a:t>
            </a:r>
            <a:r>
              <a:rPr lang="en-US" altLang="zh-CN" baseline="-25000"/>
              <a:t>3</a:t>
            </a:r>
            <a:endParaRPr lang="zh-CN" altLang="en-US" baseline="-25000"/>
          </a:p>
        </p:txBody>
      </p:sp>
      <p:sp>
        <p:nvSpPr>
          <p:cNvPr id="14" name="TextBox 13"/>
          <p:cNvSpPr txBox="1"/>
          <p:nvPr/>
        </p:nvSpPr>
        <p:spPr>
          <a:xfrm>
            <a:off x="6215073" y="214290"/>
            <a:ext cx="10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path</a:t>
            </a:r>
            <a:r>
              <a:rPr lang="en-US" altLang="zh-CN" baseline="-25000"/>
              <a:t>3</a:t>
            </a:r>
            <a:endParaRPr lang="zh-CN" altLang="en-US" baseline="-2500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929190" y="785794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2105008" y="1436674"/>
            <a:ext cx="642942" cy="2824183"/>
            <a:chOff x="2105008" y="1436674"/>
            <a:chExt cx="642942" cy="2824183"/>
          </a:xfrm>
        </p:grpSpPr>
        <p:sp>
          <p:nvSpPr>
            <p:cNvPr id="9" name="椭圆 8"/>
            <p:cNvSpPr/>
            <p:nvPr/>
          </p:nvSpPr>
          <p:spPr>
            <a:xfrm>
              <a:off x="2105008" y="1436674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endCxn id="9" idx="4"/>
            </p:cNvCxnSpPr>
            <p:nvPr/>
          </p:nvCxnSpPr>
          <p:spPr>
            <a:xfrm rot="5400000" flipH="1" flipV="1">
              <a:off x="1294980" y="3129358"/>
              <a:ext cx="2252678" cy="1031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187874" y="1549400"/>
              <a:ext cx="468000" cy="32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4282" y="214290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求最终结果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11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5715007" y="78898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002" y="3643314"/>
            <a:ext cx="81439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求顶点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的最短路径：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200">
                <a:ea typeface="楷体" pitchFamily="49" charset="-122"/>
                <a:cs typeface="Times New Roman" pitchFamily="18" charset="0"/>
              </a:rPr>
              <a:t>    path</a:t>
            </a:r>
            <a:r>
              <a:rPr lang="en-US" altLang="zh-CN" sz="2200" baseline="-25000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2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  <a:p>
            <a:r>
              <a:rPr lang="en-US" altLang="zh-CN" sz="2200">
                <a:ea typeface="楷体" pitchFamily="49" charset="-122"/>
                <a:cs typeface="Times New Roman" pitchFamily="18" charset="0"/>
              </a:rPr>
              <a:t>    path</a:t>
            </a:r>
            <a:r>
              <a:rPr lang="en-US" altLang="zh-CN" sz="2200" baseline="-25000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2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</a:p>
          <a:p>
            <a:r>
              <a:rPr lang="en-US" altLang="zh-CN" sz="2200">
                <a:ea typeface="楷体" pitchFamily="49" charset="-122"/>
                <a:cs typeface="Times New Roman" pitchFamily="18" charset="0"/>
              </a:rPr>
              <a:t>    path</a:t>
            </a:r>
            <a:r>
              <a:rPr lang="en-US" altLang="zh-CN" sz="2200" baseline="-25000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</a:p>
          <a:p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顶点序列为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，则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>
                <a:ea typeface="楷体" pitchFamily="49" charset="-122"/>
                <a:cs typeface="Times New Roman" pitchFamily="18" charset="0"/>
                <a:sym typeface="Wingdings"/>
              </a:rPr>
              <a:t> 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的最短路径为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1→3→2→0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3000372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求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最短路径：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28926" y="21747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A</a:t>
            </a:r>
            <a:r>
              <a:rPr lang="en-US" altLang="zh-CN" baseline="-25000"/>
              <a:t>3</a:t>
            </a:r>
            <a:endParaRPr lang="zh-CN" altLang="en-US" baseline="-2500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428727" y="78898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000890" y="217478"/>
            <a:ext cx="10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path</a:t>
            </a:r>
            <a:r>
              <a:rPr lang="en-US" altLang="zh-CN" baseline="-25000"/>
              <a:t>3</a:t>
            </a:r>
            <a:endParaRPr lang="zh-CN" altLang="en-US" baseline="-25000"/>
          </a:p>
        </p:txBody>
      </p:sp>
      <p:grpSp>
        <p:nvGrpSpPr>
          <p:cNvPr id="32" name="组合 31"/>
          <p:cNvGrpSpPr/>
          <p:nvPr/>
        </p:nvGrpSpPr>
        <p:grpSpPr>
          <a:xfrm>
            <a:off x="2571736" y="1428736"/>
            <a:ext cx="5572164" cy="3357586"/>
            <a:chOff x="2571736" y="1428736"/>
            <a:chExt cx="5572164" cy="3357586"/>
          </a:xfrm>
        </p:grpSpPr>
        <p:sp>
          <p:nvSpPr>
            <p:cNvPr id="13" name="椭圆 12"/>
            <p:cNvSpPr/>
            <p:nvPr/>
          </p:nvSpPr>
          <p:spPr>
            <a:xfrm>
              <a:off x="7500958" y="14287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V="1">
              <a:off x="2571736" y="1928802"/>
              <a:ext cx="5072098" cy="28575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7702572" y="1525426"/>
              <a:ext cx="285752" cy="32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00298" y="1428736"/>
            <a:ext cx="4475194" cy="2857520"/>
            <a:chOff x="2500298" y="1428736"/>
            <a:chExt cx="4475194" cy="2857520"/>
          </a:xfrm>
        </p:grpSpPr>
        <p:sp>
          <p:nvSpPr>
            <p:cNvPr id="9" name="椭圆 8"/>
            <p:cNvSpPr/>
            <p:nvPr/>
          </p:nvSpPr>
          <p:spPr>
            <a:xfrm>
              <a:off x="6332550" y="14287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>
              <a:endCxn id="9" idx="3"/>
            </p:cNvCxnSpPr>
            <p:nvPr/>
          </p:nvCxnSpPr>
          <p:spPr>
            <a:xfrm flipV="1">
              <a:off x="2500298" y="1916545"/>
              <a:ext cx="3926409" cy="23697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6513526" y="1532496"/>
              <a:ext cx="285752" cy="32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428860" y="1416036"/>
            <a:ext cx="6357982" cy="3870352"/>
            <a:chOff x="2428860" y="1416036"/>
            <a:chExt cx="6357982" cy="3870352"/>
          </a:xfrm>
        </p:grpSpPr>
        <p:sp>
          <p:nvSpPr>
            <p:cNvPr id="14" name="椭圆 13"/>
            <p:cNvSpPr/>
            <p:nvPr/>
          </p:nvSpPr>
          <p:spPr>
            <a:xfrm>
              <a:off x="8143900" y="14160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>
              <a:endCxn id="14" idx="3"/>
            </p:cNvCxnSpPr>
            <p:nvPr/>
          </p:nvCxnSpPr>
          <p:spPr>
            <a:xfrm flipV="1">
              <a:off x="2428860" y="1903845"/>
              <a:ext cx="5809197" cy="33825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8337576" y="1524558"/>
              <a:ext cx="28575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12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42845" y="79355"/>
            <a:ext cx="3143272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弗洛伊德算法如下：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142844" y="636563"/>
            <a:ext cx="8035951" cy="55776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bIns="14400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Floyd(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MatGraph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g)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求每对顶点之间的最短路径</a:t>
            </a:r>
          </a:p>
          <a:p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A[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MAXVEX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MAXVEX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</a:t>
            </a:r>
          </a:p>
          <a:p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path[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MAXVEX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MAXVEX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</a:t>
            </a:r>
          </a:p>
          <a:p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j, k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 		</a:t>
            </a:r>
          </a:p>
          <a:p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nb-NO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(j=0;j&lt;g.n;j++) </a:t>
            </a:r>
          </a:p>
          <a:p>
            <a:r>
              <a:rPr lang="nb-NO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{       A[i][j]=g.edges[i][j];</a:t>
            </a:r>
          </a:p>
          <a:p>
            <a:r>
              <a:rPr lang="nb-NO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nb-NO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!=j &amp;&amp;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][j]&lt;INF)</a:t>
            </a:r>
          </a:p>
          <a:p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path[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顶点之间有一条边时</a:t>
            </a:r>
          </a:p>
          <a:p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　　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			 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顶点之间没有一条边时</a:t>
            </a:r>
          </a:p>
          <a:p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][j]=-1;</a:t>
            </a:r>
          </a:p>
          <a:p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}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63491" y="2443133"/>
            <a:ext cx="8572560" cy="3643338"/>
            <a:chOff x="571472" y="2714620"/>
            <a:chExt cx="8572560" cy="3643338"/>
          </a:xfrm>
        </p:grpSpPr>
        <p:sp>
          <p:nvSpPr>
            <p:cNvPr id="5" name="矩形 4"/>
            <p:cNvSpPr/>
            <p:nvPr/>
          </p:nvSpPr>
          <p:spPr>
            <a:xfrm>
              <a:off x="571472" y="2714620"/>
              <a:ext cx="6715172" cy="364333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43834" y="4168780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dirty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和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path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数组初始化</a:t>
              </a:r>
              <a:endParaRPr lang="zh-CN" altLang="en-US" sz="2000" i="1" dirty="0"/>
            </a:p>
          </p:txBody>
        </p:sp>
        <p:cxnSp>
          <p:nvCxnSpPr>
            <p:cNvPr id="7" name="直接连接符 6"/>
            <p:cNvCxnSpPr>
              <a:stCxn id="5" idx="3"/>
              <a:endCxn id="6" idx="1"/>
            </p:cNvCxnSpPr>
            <p:nvPr/>
          </p:nvCxnSpPr>
          <p:spPr>
            <a:xfrm flipV="1">
              <a:off x="7286644" y="4522723"/>
              <a:ext cx="357190" cy="13566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13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79388" y="333375"/>
            <a:ext cx="8785225" cy="405447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(k=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0;k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g.n;k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</a:t>
            </a:r>
          </a:p>
          <a:p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for (i=0;i&lt;g.n;i++)</a:t>
            </a:r>
          </a:p>
          <a:p>
            <a:r>
              <a:rPr lang="zh-CN" altLang="nb-NO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　    </a:t>
            </a:r>
            <a:r>
              <a:rPr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(j=0;j&lt;g.n;j++)</a:t>
            </a:r>
          </a:p>
          <a:p>
            <a:r>
              <a:rPr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nb-NO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 </a:t>
            </a:r>
            <a:r>
              <a:rPr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(A[i][j]&gt;A[i][k]+A[k][j])	</a:t>
            </a:r>
            <a:r>
              <a:rPr lang="nb-NO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nb-NO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找到更短路径</a:t>
            </a:r>
          </a:p>
          <a:p>
            <a:r>
              <a:rPr lang="zh-CN" altLang="nb-NO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　   </a:t>
            </a:r>
            <a:r>
              <a:rPr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nb-NO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 </a:t>
            </a:r>
            <a:r>
              <a:rPr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A[i][j]=</a:t>
            </a:r>
            <a:r>
              <a:rPr lang="nb-NO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A[i][k]+A[k][j]</a:t>
            </a:r>
            <a:r>
              <a:rPr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lang="nb-NO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nb-NO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修改路径长度</a:t>
            </a:r>
          </a:p>
          <a:p>
            <a:r>
              <a:rPr lang="zh-CN" altLang="nb-NO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　            </a:t>
            </a:r>
            <a:r>
              <a:rPr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path[i][j]=</a:t>
            </a:r>
            <a:r>
              <a:rPr lang="nb-NO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path[k][j]</a:t>
            </a:r>
            <a:r>
              <a:rPr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	</a:t>
            </a:r>
            <a:r>
              <a:rPr lang="nb-NO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nb-NO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修改最短路径为经过顶点</a:t>
            </a:r>
            <a:r>
              <a:rPr lang="nb-NO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</a:p>
          <a:p>
            <a:r>
              <a:rPr lang="zh-CN" altLang="nb-NO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　　    </a:t>
            </a:r>
            <a:r>
              <a:rPr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r>
              <a:rPr lang="zh-CN" altLang="nb-NO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</a:t>
            </a:r>
            <a:r>
              <a:rPr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r>
              <a:rPr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	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468313" y="4581525"/>
            <a:ext cx="669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ea typeface="楷体" pitchFamily="49" charset="-122"/>
                <a:cs typeface="Times New Roman" pitchFamily="18" charset="0"/>
              </a:rPr>
              <a:t>本算法的时间复杂度为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30000" dirty="0" err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85786" y="857232"/>
            <a:ext cx="8274108" cy="2643206"/>
            <a:chOff x="785786" y="857232"/>
            <a:chExt cx="8274108" cy="2643206"/>
          </a:xfrm>
        </p:grpSpPr>
        <p:sp>
          <p:nvSpPr>
            <p:cNvPr id="5" name="矩形 4"/>
            <p:cNvSpPr/>
            <p:nvPr/>
          </p:nvSpPr>
          <p:spPr>
            <a:xfrm>
              <a:off x="785786" y="857232"/>
              <a:ext cx="7286676" cy="264320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59828" y="1786914"/>
              <a:ext cx="50006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调</a:t>
              </a:r>
              <a:endParaRPr lang="en-US" altLang="zh-CN" sz="2000" dirty="0">
                <a:latin typeface="楷体" pitchFamily="49" charset="-122"/>
                <a:ea typeface="楷体" pitchFamily="49" charset="-122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整</a:t>
              </a:r>
            </a:p>
          </p:txBody>
        </p:sp>
        <p:cxnSp>
          <p:nvCxnSpPr>
            <p:cNvPr id="7" name="直接连接符 6"/>
            <p:cNvCxnSpPr>
              <a:stCxn id="5" idx="3"/>
              <a:endCxn id="6" idx="1"/>
            </p:cNvCxnSpPr>
            <p:nvPr/>
          </p:nvCxnSpPr>
          <p:spPr>
            <a:xfrm>
              <a:off x="8072462" y="2178835"/>
              <a:ext cx="487366" cy="494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14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2771774" y="908050"/>
            <a:ext cx="5872191" cy="3036729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</a:p>
          <a:p>
            <a:pPr>
              <a:lnSpc>
                <a:spcPts val="34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求所有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顶点之间的最短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路径可以对每个顶点调用一次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Dijkstra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算法，总共调用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次即可，其时间复杂度为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30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3400"/>
              </a:lnSpc>
            </a:pP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而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Floyd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算法的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时间复杂度也为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。两者有什么不同？</a:t>
            </a:r>
          </a:p>
        </p:txBody>
      </p:sp>
      <p:pic>
        <p:nvPicPr>
          <p:cNvPr id="263173" name="Picture 5" descr="u=3058855023,281186416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549275"/>
            <a:ext cx="2219325" cy="3333750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15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71472" y="571480"/>
            <a:ext cx="3786214" cy="46166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数据结构</a:t>
            </a: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经典算法的启示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28728" y="1785926"/>
            <a:ext cx="5830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用</a:t>
            </a:r>
            <a:r>
              <a:rPr lang="en-US" altLang="zh-CN" dirty="0" err="1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Dijkstra</a:t>
            </a:r>
            <a:r>
              <a:rPr lang="zh-CN" altLang="en-US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求所有顶点之间的最短路径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60528" y="3201976"/>
            <a:ext cx="1798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Floyd</a:t>
            </a:r>
            <a:r>
              <a:rPr lang="zh-CN" altLang="en-US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算法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940028" y="2506651"/>
            <a:ext cx="44894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共享前面路径比较所得到的信息</a:t>
            </a:r>
            <a:r>
              <a:rPr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endParaRPr lang="zh-CN" altLang="en-US" sz="2200" i="1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436790" y="2290751"/>
            <a:ext cx="215900" cy="8636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808000"/>
          </a:solidFill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16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17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357158" y="857248"/>
            <a:ext cx="8458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假设有向图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G=(V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邻接矩阵存储。设置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一个二维数组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用于存放当前顶点之间的最短路径长度，分量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表示当前顶点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的最短路径长度。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递推产生一个矩阵序列：</a:t>
            </a:r>
            <a:endParaRPr kumimoji="1" lang="en-US" altLang="zh-CN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    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baseline="-30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  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… 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 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 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… 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  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-30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baseline="-30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baseline="-30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357166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算法：迭代（</a:t>
            </a: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递推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）思路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992" y="3714752"/>
            <a:ext cx="8358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8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800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8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8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8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8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8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的路径上所经过的顶点编号不大于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的最短路径长度。</a:t>
            </a:r>
            <a:endParaRPr kumimoji="1" lang="zh-CN" altLang="en-US" b="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43108" y="4772046"/>
            <a:ext cx="4071966" cy="1657350"/>
            <a:chOff x="2143108" y="4772046"/>
            <a:chExt cx="4071966" cy="1657350"/>
          </a:xfrm>
        </p:grpSpPr>
        <p:sp>
          <p:nvSpPr>
            <p:cNvPr id="5" name="椭圆 4"/>
            <p:cNvSpPr/>
            <p:nvPr/>
          </p:nvSpPr>
          <p:spPr>
            <a:xfrm>
              <a:off x="2143108" y="5286388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675074" y="5286388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CN" altLang="en-US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3054355" y="4772046"/>
              <a:ext cx="2232025" cy="165735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rgbClr val="00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679700" y="5471583"/>
              <a:ext cx="3035300" cy="203200"/>
            </a:xfrm>
            <a:custGeom>
              <a:avLst/>
              <a:gdLst>
                <a:gd name="connsiteX0" fmla="*/ 0 w 3035300"/>
                <a:gd name="connsiteY0" fmla="*/ 116417 h 203200"/>
                <a:gd name="connsiteX1" fmla="*/ 254000 w 3035300"/>
                <a:gd name="connsiteY1" fmla="*/ 40217 h 203200"/>
                <a:gd name="connsiteX2" fmla="*/ 660400 w 3035300"/>
                <a:gd name="connsiteY2" fmla="*/ 129117 h 203200"/>
                <a:gd name="connsiteX3" fmla="*/ 1066800 w 3035300"/>
                <a:gd name="connsiteY3" fmla="*/ 52917 h 203200"/>
                <a:gd name="connsiteX4" fmla="*/ 1600200 w 3035300"/>
                <a:gd name="connsiteY4" fmla="*/ 167217 h 203200"/>
                <a:gd name="connsiteX5" fmla="*/ 2108200 w 3035300"/>
                <a:gd name="connsiteY5" fmla="*/ 2117 h 203200"/>
                <a:gd name="connsiteX6" fmla="*/ 2540000 w 3035300"/>
                <a:gd name="connsiteY6" fmla="*/ 179917 h 203200"/>
                <a:gd name="connsiteX7" fmla="*/ 3035300 w 3035300"/>
                <a:gd name="connsiteY7" fmla="*/ 141817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5300" h="203200">
                  <a:moveTo>
                    <a:pt x="0" y="116417"/>
                  </a:moveTo>
                  <a:cubicBezTo>
                    <a:pt x="71966" y="77258"/>
                    <a:pt x="143933" y="38100"/>
                    <a:pt x="254000" y="40217"/>
                  </a:cubicBezTo>
                  <a:cubicBezTo>
                    <a:pt x="364067" y="42334"/>
                    <a:pt x="524933" y="127000"/>
                    <a:pt x="660400" y="129117"/>
                  </a:cubicBezTo>
                  <a:cubicBezTo>
                    <a:pt x="795867" y="131234"/>
                    <a:pt x="910167" y="46567"/>
                    <a:pt x="1066800" y="52917"/>
                  </a:cubicBezTo>
                  <a:cubicBezTo>
                    <a:pt x="1223433" y="59267"/>
                    <a:pt x="1426633" y="175684"/>
                    <a:pt x="1600200" y="167217"/>
                  </a:cubicBezTo>
                  <a:cubicBezTo>
                    <a:pt x="1773767" y="158750"/>
                    <a:pt x="1951567" y="0"/>
                    <a:pt x="2108200" y="2117"/>
                  </a:cubicBezTo>
                  <a:cubicBezTo>
                    <a:pt x="2264833" y="4234"/>
                    <a:pt x="2385483" y="156634"/>
                    <a:pt x="2540000" y="179917"/>
                  </a:cubicBezTo>
                  <a:cubicBezTo>
                    <a:pt x="2694517" y="203200"/>
                    <a:pt x="2864908" y="172508"/>
                    <a:pt x="3035300" y="141817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8992" y="5715016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～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的顶点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2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0" y="301943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403350" y="4429132"/>
            <a:ext cx="6192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i="1" dirty="0" err="1">
                <a:solidFill>
                  <a:srgbClr val="0000FF"/>
                </a:solidFill>
              </a:rPr>
              <a:t>A</a:t>
            </a:r>
            <a:r>
              <a:rPr lang="en-US" altLang="zh-CN" i="1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en-US" altLang="zh-CN" i="1" dirty="0" err="1">
                <a:solidFill>
                  <a:srgbClr val="0000FF"/>
                </a:solidFill>
              </a:rPr>
              <a:t>i</a:t>
            </a:r>
            <a:r>
              <a:rPr lang="en-US" altLang="zh-CN" dirty="0" err="1">
                <a:solidFill>
                  <a:srgbClr val="0000FF"/>
                </a:solidFill>
              </a:rPr>
              <a:t>,</a:t>
            </a:r>
            <a:r>
              <a:rPr lang="en-US" altLang="zh-CN" i="1" dirty="0" err="1">
                <a:solidFill>
                  <a:srgbClr val="0000FF"/>
                </a:solidFill>
              </a:rPr>
              <a:t>j</a:t>
            </a:r>
            <a:r>
              <a:rPr lang="en-US" altLang="zh-CN" dirty="0">
                <a:solidFill>
                  <a:srgbClr val="0000FF"/>
                </a:solidFill>
              </a:rPr>
              <a:t>]=</a:t>
            </a:r>
            <a:r>
              <a:rPr lang="en-US" altLang="zh-CN" dirty="0">
                <a:solidFill>
                  <a:srgbClr val="DB0303"/>
                </a:solidFill>
              </a:rPr>
              <a:t>MIN</a:t>
            </a:r>
            <a:r>
              <a:rPr lang="en-US" altLang="zh-CN" dirty="0">
                <a:solidFill>
                  <a:srgbClr val="0000FF"/>
                </a:solidFill>
              </a:rPr>
              <a:t>{ </a:t>
            </a:r>
            <a:r>
              <a:rPr lang="en-US" altLang="zh-CN" i="1" dirty="0" err="1">
                <a:solidFill>
                  <a:srgbClr val="0000FF"/>
                </a:solidFill>
              </a:rPr>
              <a:t>A</a:t>
            </a:r>
            <a:r>
              <a:rPr lang="en-US" altLang="zh-CN" i="1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baseline="-25000" dirty="0">
                <a:solidFill>
                  <a:srgbClr val="0000FF"/>
                </a:solidFill>
              </a:rPr>
              <a:t>-1</a:t>
            </a: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en-US" altLang="zh-CN" i="1" dirty="0" err="1">
                <a:solidFill>
                  <a:srgbClr val="0000FF"/>
                </a:solidFill>
              </a:rPr>
              <a:t>i</a:t>
            </a:r>
            <a:r>
              <a:rPr lang="en-US" altLang="zh-CN" dirty="0" err="1">
                <a:solidFill>
                  <a:srgbClr val="0000FF"/>
                </a:solidFill>
              </a:rPr>
              <a:t>,</a:t>
            </a:r>
            <a:r>
              <a:rPr lang="en-US" altLang="zh-CN" i="1" dirty="0" err="1">
                <a:solidFill>
                  <a:srgbClr val="0000FF"/>
                </a:solidFill>
              </a:rPr>
              <a:t>j</a:t>
            </a:r>
            <a:r>
              <a:rPr lang="en-US" altLang="zh-CN" dirty="0">
                <a:solidFill>
                  <a:srgbClr val="0000FF"/>
                </a:solidFill>
              </a:rPr>
              <a:t>]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i="1" dirty="0" err="1">
                <a:solidFill>
                  <a:srgbClr val="0000FF"/>
                </a:solidFill>
              </a:rPr>
              <a:t>A</a:t>
            </a:r>
            <a:r>
              <a:rPr lang="en-US" altLang="zh-CN" i="1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baseline="-25000" dirty="0">
                <a:solidFill>
                  <a:srgbClr val="0000FF"/>
                </a:solidFill>
              </a:rPr>
              <a:t>-1</a:t>
            </a: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en-US" altLang="zh-CN" i="1" dirty="0" err="1">
                <a:solidFill>
                  <a:srgbClr val="0000FF"/>
                </a:solidFill>
              </a:rPr>
              <a:t>i</a:t>
            </a:r>
            <a:r>
              <a:rPr lang="en-US" altLang="zh-CN" dirty="0" err="1">
                <a:solidFill>
                  <a:srgbClr val="0000FF"/>
                </a:solidFill>
              </a:rPr>
              <a:t>,</a:t>
            </a:r>
            <a:r>
              <a:rPr lang="en-US" altLang="zh-CN" i="1" dirty="0" err="1">
                <a:solidFill>
                  <a:srgbClr val="0000FF"/>
                </a:solidFill>
              </a:rPr>
              <a:t>k</a:t>
            </a:r>
            <a:r>
              <a:rPr lang="en-US" altLang="zh-CN" dirty="0">
                <a:solidFill>
                  <a:srgbClr val="0000FF"/>
                </a:solidFill>
              </a:rPr>
              <a:t>]+</a:t>
            </a:r>
            <a:r>
              <a:rPr lang="en-US" altLang="zh-CN" i="1" dirty="0" err="1">
                <a:solidFill>
                  <a:srgbClr val="0000FF"/>
                </a:solidFill>
              </a:rPr>
              <a:t>A</a:t>
            </a:r>
            <a:r>
              <a:rPr lang="en-US" altLang="zh-CN" i="1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baseline="-25000" dirty="0">
                <a:solidFill>
                  <a:srgbClr val="0000FF"/>
                </a:solidFill>
              </a:rPr>
              <a:t>-1</a:t>
            </a: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en-US" altLang="zh-CN" i="1" dirty="0" err="1">
                <a:solidFill>
                  <a:srgbClr val="0000FF"/>
                </a:solidFill>
              </a:rPr>
              <a:t>k</a:t>
            </a:r>
            <a:r>
              <a:rPr lang="en-US" altLang="zh-CN" dirty="0" err="1">
                <a:solidFill>
                  <a:srgbClr val="0000FF"/>
                </a:solidFill>
              </a:rPr>
              <a:t>,</a:t>
            </a:r>
            <a:r>
              <a:rPr lang="en-US" altLang="zh-CN" i="1" dirty="0" err="1">
                <a:solidFill>
                  <a:srgbClr val="0000FF"/>
                </a:solidFill>
              </a:rPr>
              <a:t>j</a:t>
            </a:r>
            <a:r>
              <a:rPr lang="en-US" altLang="zh-CN" dirty="0">
                <a:solidFill>
                  <a:srgbClr val="0000FF"/>
                </a:solidFill>
              </a:rPr>
              <a:t>] }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643042" y="1428736"/>
            <a:ext cx="5391168" cy="2847369"/>
            <a:chOff x="1752600" y="1590687"/>
            <a:chExt cx="5457825" cy="2888779"/>
          </a:xfrm>
        </p:grpSpPr>
        <p:sp>
          <p:nvSpPr>
            <p:cNvPr id="144391" name="Oval 7"/>
            <p:cNvSpPr>
              <a:spLocks noChangeArrowheads="1"/>
            </p:cNvSpPr>
            <p:nvPr/>
          </p:nvSpPr>
          <p:spPr bwMode="auto">
            <a:xfrm>
              <a:off x="3995738" y="1590687"/>
              <a:ext cx="863600" cy="6477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en-US" altLang="zh-CN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392" name="Oval 8"/>
            <p:cNvSpPr>
              <a:spLocks noChangeArrowheads="1"/>
            </p:cNvSpPr>
            <p:nvPr/>
          </p:nvSpPr>
          <p:spPr bwMode="auto">
            <a:xfrm>
              <a:off x="2124075" y="3317887"/>
              <a:ext cx="719138" cy="5762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44393" name="Oval 9"/>
            <p:cNvSpPr>
              <a:spLocks noChangeArrowheads="1"/>
            </p:cNvSpPr>
            <p:nvPr/>
          </p:nvSpPr>
          <p:spPr bwMode="auto">
            <a:xfrm>
              <a:off x="6156325" y="3317887"/>
              <a:ext cx="719138" cy="5762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144394" name="Line 10"/>
            <p:cNvSpPr>
              <a:spLocks noChangeShapeType="1"/>
            </p:cNvSpPr>
            <p:nvPr/>
          </p:nvSpPr>
          <p:spPr bwMode="auto">
            <a:xfrm flipV="1">
              <a:off x="2700338" y="3021024"/>
              <a:ext cx="358775" cy="3603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95" name="Text Box 11"/>
            <p:cNvSpPr txBox="1">
              <a:spLocks noChangeArrowheads="1"/>
            </p:cNvSpPr>
            <p:nvPr/>
          </p:nvSpPr>
          <p:spPr bwMode="auto">
            <a:xfrm rot="8100000">
              <a:off x="2987675" y="2598749"/>
              <a:ext cx="647700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宋体" pitchFamily="2" charset="-122"/>
                  <a:ea typeface="宋体" pitchFamily="2" charset="-122"/>
                </a:rPr>
                <a:t>…</a:t>
              </a:r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3543300" y="2095512"/>
              <a:ext cx="523875" cy="520700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330" y="0"/>
                </a:cxn>
              </a:cxnLst>
              <a:rect l="0" t="0" r="r" b="b"/>
              <a:pathLst>
                <a:path w="330" h="328">
                  <a:moveTo>
                    <a:pt x="0" y="328"/>
                  </a:moveTo>
                  <a:lnTo>
                    <a:pt x="330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397" name="AutoShape 13"/>
            <p:cNvSpPr>
              <a:spLocks/>
            </p:cNvSpPr>
            <p:nvPr/>
          </p:nvSpPr>
          <p:spPr bwMode="auto">
            <a:xfrm rot="2820000">
              <a:off x="2959100" y="1112849"/>
              <a:ext cx="179388" cy="2592388"/>
            </a:xfrm>
            <a:prstGeom prst="leftBrace">
              <a:avLst>
                <a:gd name="adj1" fmla="val 12042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 rot="19146275">
              <a:off x="2195513" y="1802060"/>
              <a:ext cx="1295400" cy="4059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 i="1" dirty="0" err="1"/>
                <a:t>A</a:t>
              </a:r>
              <a:r>
                <a:rPr lang="en-US" altLang="zh-CN" sz="2000" i="1" baseline="-25000" dirty="0" err="1"/>
                <a:t>k</a:t>
              </a:r>
              <a:r>
                <a:rPr lang="en-US" altLang="zh-CN" sz="2000" baseline="-25000" dirty="0"/>
                <a:t>-1</a:t>
              </a:r>
              <a:r>
                <a:rPr lang="en-US" altLang="zh-CN" sz="2000" dirty="0"/>
                <a:t>[</a:t>
              </a:r>
              <a:r>
                <a:rPr lang="en-US" altLang="zh-CN" sz="2000" i="1" dirty="0" err="1"/>
                <a:t>i</a:t>
              </a:r>
              <a:r>
                <a:rPr lang="en-US" altLang="zh-CN" sz="2000" dirty="0" err="1"/>
                <a:t>,</a:t>
              </a:r>
              <a:r>
                <a:rPr lang="en-US" altLang="zh-CN" sz="2000" i="1" dirty="0" err="1"/>
                <a:t>k</a:t>
              </a:r>
              <a:r>
                <a:rPr lang="en-US" altLang="zh-CN" sz="2000" dirty="0"/>
                <a:t>]</a:t>
              </a:r>
            </a:p>
          </p:txBody>
        </p:sp>
        <p:sp>
          <p:nvSpPr>
            <p:cNvPr id="144399" name="Line 15"/>
            <p:cNvSpPr>
              <a:spLocks noChangeShapeType="1"/>
            </p:cNvSpPr>
            <p:nvPr/>
          </p:nvSpPr>
          <p:spPr bwMode="auto">
            <a:xfrm>
              <a:off x="4808538" y="2073287"/>
              <a:ext cx="433387" cy="36036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00" name="Line 16"/>
            <p:cNvSpPr>
              <a:spLocks noChangeShapeType="1"/>
            </p:cNvSpPr>
            <p:nvPr/>
          </p:nvSpPr>
          <p:spPr bwMode="auto">
            <a:xfrm>
              <a:off x="5811838" y="3017849"/>
              <a:ext cx="433387" cy="3603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 rot="2147976">
              <a:off x="5207000" y="2459049"/>
              <a:ext cx="647700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latin typeface="宋体" pitchFamily="2" charset="-122"/>
                  <a:ea typeface="宋体" pitchFamily="2" charset="-122"/>
                </a:rPr>
                <a:t>…</a:t>
              </a:r>
            </a:p>
          </p:txBody>
        </p:sp>
        <p:sp>
          <p:nvSpPr>
            <p:cNvPr id="144402" name="AutoShape 18"/>
            <p:cNvSpPr>
              <a:spLocks/>
            </p:cNvSpPr>
            <p:nvPr/>
          </p:nvSpPr>
          <p:spPr bwMode="auto">
            <a:xfrm rot="7800000">
              <a:off x="5824538" y="1049349"/>
              <a:ext cx="179388" cy="2592387"/>
            </a:xfrm>
            <a:prstGeom prst="leftBrace">
              <a:avLst>
                <a:gd name="adj1" fmla="val 12042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 rot="2474130">
              <a:off x="5645150" y="1929060"/>
              <a:ext cx="1295400" cy="4059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 i="1" dirty="0" err="1"/>
                <a:t>A</a:t>
              </a:r>
              <a:r>
                <a:rPr lang="en-US" altLang="zh-CN" sz="2000" i="1" baseline="-25000" dirty="0" err="1"/>
                <a:t>k</a:t>
              </a:r>
              <a:r>
                <a:rPr lang="en-US" altLang="zh-CN" sz="2000" baseline="-25000" dirty="0"/>
                <a:t>-1</a:t>
              </a:r>
              <a:r>
                <a:rPr lang="en-US" altLang="zh-CN" sz="2000" dirty="0"/>
                <a:t>[</a:t>
              </a:r>
              <a:r>
                <a:rPr lang="en-US" altLang="zh-CN" sz="2000" i="1" dirty="0" err="1"/>
                <a:t>k</a:t>
              </a:r>
              <a:r>
                <a:rPr lang="en-US" altLang="zh-CN" sz="2000" dirty="0" err="1"/>
                <a:t>,</a:t>
              </a:r>
              <a:r>
                <a:rPr lang="en-US" altLang="zh-CN" sz="2000" i="1" dirty="0" err="1"/>
                <a:t>j</a:t>
              </a:r>
              <a:r>
                <a:rPr lang="en-US" altLang="zh-CN" sz="2000" dirty="0"/>
                <a:t>]</a:t>
              </a:r>
            </a:p>
          </p:txBody>
        </p:sp>
        <p:sp>
          <p:nvSpPr>
            <p:cNvPr id="144404" name="Line 20"/>
            <p:cNvSpPr>
              <a:spLocks noChangeShapeType="1"/>
            </p:cNvSpPr>
            <p:nvPr/>
          </p:nvSpPr>
          <p:spPr bwMode="auto">
            <a:xfrm>
              <a:off x="2843213" y="3606812"/>
              <a:ext cx="93662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05" name="Text Box 21"/>
            <p:cNvSpPr txBox="1">
              <a:spLocks noChangeArrowheads="1"/>
            </p:cNvSpPr>
            <p:nvPr/>
          </p:nvSpPr>
          <p:spPr bwMode="auto">
            <a:xfrm>
              <a:off x="3851275" y="3317887"/>
              <a:ext cx="1296988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cs typeface="Times New Roman" pitchFamily="18" charset="0"/>
                </a:rPr>
                <a:t>……</a:t>
              </a:r>
            </a:p>
          </p:txBody>
        </p:sp>
        <p:sp>
          <p:nvSpPr>
            <p:cNvPr id="144406" name="Line 22"/>
            <p:cNvSpPr>
              <a:spLocks noChangeShapeType="1"/>
            </p:cNvSpPr>
            <p:nvPr/>
          </p:nvSpPr>
          <p:spPr bwMode="auto">
            <a:xfrm>
              <a:off x="5003800" y="3606812"/>
              <a:ext cx="115252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07" name="AutoShape 23"/>
            <p:cNvSpPr>
              <a:spLocks/>
            </p:cNvSpPr>
            <p:nvPr/>
          </p:nvSpPr>
          <p:spPr bwMode="auto">
            <a:xfrm rot="5400000">
              <a:off x="4463256" y="2274106"/>
              <a:ext cx="73025" cy="3455988"/>
            </a:xfrm>
            <a:prstGeom prst="rightBrace">
              <a:avLst>
                <a:gd name="adj1" fmla="val 394384"/>
                <a:gd name="adj2" fmla="val 50000"/>
              </a:avLst>
            </a:prstGeom>
            <a:noFill/>
            <a:ln w="28575">
              <a:solidFill>
                <a:srgbClr val="DB0303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08" name="Text Box 24"/>
            <p:cNvSpPr txBox="1">
              <a:spLocks noChangeArrowheads="1"/>
            </p:cNvSpPr>
            <p:nvPr/>
          </p:nvSpPr>
          <p:spPr bwMode="auto">
            <a:xfrm>
              <a:off x="3852863" y="4073537"/>
              <a:ext cx="1439862" cy="4059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000" i="1" dirty="0" err="1"/>
                <a:t>A</a:t>
              </a:r>
              <a:r>
                <a:rPr lang="en-US" altLang="zh-CN" sz="2000" i="1" baseline="-25000" dirty="0" err="1"/>
                <a:t>k</a:t>
              </a:r>
              <a:r>
                <a:rPr lang="en-US" altLang="zh-CN" sz="2000" baseline="-25000" dirty="0"/>
                <a:t>-1</a:t>
              </a:r>
              <a:r>
                <a:rPr lang="en-US" altLang="zh-CN" sz="2000" dirty="0"/>
                <a:t>[</a:t>
              </a:r>
              <a:r>
                <a:rPr lang="en-US" altLang="zh-CN" sz="2000" i="1" dirty="0" err="1"/>
                <a:t>i</a:t>
              </a:r>
              <a:r>
                <a:rPr lang="en-US" altLang="zh-CN" sz="2000" dirty="0" err="1"/>
                <a:t>,</a:t>
              </a:r>
              <a:r>
                <a:rPr lang="en-US" altLang="zh-CN" sz="2000" i="1" dirty="0" err="1"/>
                <a:t>j</a:t>
              </a:r>
              <a:r>
                <a:rPr lang="en-US" altLang="zh-CN" sz="2000" dirty="0"/>
                <a:t>]</a:t>
              </a:r>
            </a:p>
          </p:txBody>
        </p:sp>
      </p:grp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642910" y="200014"/>
            <a:ext cx="7775575" cy="92333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初始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时，有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30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]=</a:t>
            </a:r>
            <a:r>
              <a:rPr lang="nb-NO" altLang="zh-CN" dirty="0"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考虑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的最短路径经过编号为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的情况：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左弧形箭头 23"/>
          <p:cNvSpPr/>
          <p:nvPr/>
        </p:nvSpPr>
        <p:spPr>
          <a:xfrm>
            <a:off x="1500166" y="4929198"/>
            <a:ext cx="357190" cy="714380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57356" y="5214950"/>
            <a:ext cx="6643734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30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g.edges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</a:p>
          <a:p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]=MIN{ </a:t>
            </a:r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]+</a:t>
            </a:r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 }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 </a:t>
            </a:r>
            <a:r>
              <a:rPr kumimoji="1" lang="en-US" altLang="zh-CN" sz="2000" dirty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 dirty="0" err="1">
                <a:solidFill>
                  <a:srgbClr val="3333FF"/>
                </a:solidFill>
                <a:latin typeface="+mn-ea"/>
                <a:cs typeface="Times New Roman" pitchFamily="18" charset="0"/>
              </a:rPr>
              <a:t>≤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dirty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3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435004" y="1412875"/>
            <a:ext cx="610395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）用二维数组</a:t>
            </a:r>
            <a:r>
              <a:rPr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存储最短路径长度：</a:t>
            </a: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792194" y="2071678"/>
            <a:ext cx="6923078" cy="107721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表示考虑顶点</a:t>
            </a:r>
            <a:r>
              <a:rPr lang="en-US" altLang="zh-CN" sz="2000" dirty="0" err="1">
                <a:ea typeface="楷体" pitchFamily="49" charset="-122"/>
                <a:cs typeface="Times New Roman" pitchFamily="18" charset="0"/>
              </a:rPr>
              <a:t>0~</a:t>
            </a:r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后得出的</a:t>
            </a:r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的最短路径长度。</a:t>
            </a:r>
          </a:p>
          <a:p>
            <a:pPr marL="457200" indent="-45720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dirty="0"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表示最终的</a:t>
            </a:r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的最短路径长度。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28596" y="357166"/>
            <a:ext cx="4105274" cy="514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72000" rIns="0" bIns="7200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算法设计（解决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个问题）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5004" y="3572481"/>
            <a:ext cx="5708632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）用二维数组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存放最短路径：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92194" y="4148744"/>
            <a:ext cx="6994516" cy="107721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000" dirty="0" err="1">
                <a:ea typeface="楷体" pitchFamily="49" charset="-122"/>
                <a:cs typeface="Times New Roman" pitchFamily="18" charset="0"/>
              </a:rPr>
              <a:t>path</a:t>
            </a:r>
            <a:r>
              <a:rPr lang="en-US" altLang="zh-CN" sz="2000" i="1" baseline="-25000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表示考虑顶点</a:t>
            </a:r>
            <a:r>
              <a:rPr lang="en-US" altLang="zh-CN" sz="2000" dirty="0" err="1">
                <a:ea typeface="楷体" pitchFamily="49" charset="-122"/>
                <a:cs typeface="Times New Roman" pitchFamily="18" charset="0"/>
              </a:rPr>
              <a:t>0~</a:t>
            </a:r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后得出的</a:t>
            </a:r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的最短路径。</a:t>
            </a:r>
          </a:p>
          <a:p>
            <a:pPr marL="457200" indent="-45720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000" dirty="0" err="1">
                <a:ea typeface="楷体" pitchFamily="49" charset="-122"/>
                <a:cs typeface="Times New Roman" pitchFamily="18" charset="0"/>
              </a:rPr>
              <a:t>path</a:t>
            </a:r>
            <a:r>
              <a:rPr lang="en-US" altLang="zh-CN" sz="2000" i="1" baseline="-25000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dirty="0"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表示最终</a:t>
            </a:r>
            <a:r>
              <a:rPr lang="en-US" altLang="zh-CN" sz="20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的最短路径。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4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8" name="Oval 6"/>
          <p:cNvSpPr>
            <a:spLocks noChangeArrowheads="1"/>
          </p:cNvSpPr>
          <p:nvPr/>
        </p:nvSpPr>
        <p:spPr bwMode="auto">
          <a:xfrm>
            <a:off x="4514836" y="1712229"/>
            <a:ext cx="863600" cy="6477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9319" name="Oval 7"/>
          <p:cNvSpPr>
            <a:spLocks noChangeArrowheads="1"/>
          </p:cNvSpPr>
          <p:nvPr/>
        </p:nvSpPr>
        <p:spPr bwMode="auto">
          <a:xfrm>
            <a:off x="2643174" y="3439429"/>
            <a:ext cx="719137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2000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9320" name="Oval 8"/>
          <p:cNvSpPr>
            <a:spLocks noChangeArrowheads="1"/>
          </p:cNvSpPr>
          <p:nvPr/>
        </p:nvSpPr>
        <p:spPr bwMode="auto">
          <a:xfrm>
            <a:off x="6675424" y="3477529"/>
            <a:ext cx="719137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69321" name="Line 9"/>
          <p:cNvSpPr>
            <a:spLocks noChangeShapeType="1"/>
          </p:cNvSpPr>
          <p:nvPr/>
        </p:nvSpPr>
        <p:spPr bwMode="auto">
          <a:xfrm flipV="1">
            <a:off x="3219436" y="3142567"/>
            <a:ext cx="358775" cy="36036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9322" name="Text Box 10"/>
          <p:cNvSpPr txBox="1">
            <a:spLocks noChangeArrowheads="1"/>
          </p:cNvSpPr>
          <p:nvPr/>
        </p:nvSpPr>
        <p:spPr bwMode="auto">
          <a:xfrm rot="8100000">
            <a:off x="3506774" y="2720292"/>
            <a:ext cx="6477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sp>
        <p:nvSpPr>
          <p:cNvPr id="269323" name="Freeform 11"/>
          <p:cNvSpPr>
            <a:spLocks/>
          </p:cNvSpPr>
          <p:nvPr/>
        </p:nvSpPr>
        <p:spPr bwMode="auto">
          <a:xfrm>
            <a:off x="4062399" y="2217054"/>
            <a:ext cx="523875" cy="520700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330" y="0"/>
              </a:cxn>
            </a:cxnLst>
            <a:rect l="0" t="0" r="r" b="b"/>
            <a:pathLst>
              <a:path w="330" h="328">
                <a:moveTo>
                  <a:pt x="0" y="328"/>
                </a:moveTo>
                <a:lnTo>
                  <a:pt x="330" y="0"/>
                </a:ln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9326" name="Freeform 14"/>
          <p:cNvSpPr>
            <a:spLocks/>
          </p:cNvSpPr>
          <p:nvPr/>
        </p:nvSpPr>
        <p:spPr bwMode="auto">
          <a:xfrm>
            <a:off x="5327636" y="2194829"/>
            <a:ext cx="285750" cy="220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0" y="139"/>
              </a:cxn>
            </a:cxnLst>
            <a:rect l="0" t="0" r="r" b="b"/>
            <a:pathLst>
              <a:path w="180" h="139">
                <a:moveTo>
                  <a:pt x="0" y="0"/>
                </a:moveTo>
                <a:lnTo>
                  <a:pt x="180" y="139"/>
                </a:lnTo>
              </a:path>
            </a:pathLst>
          </a:custGeom>
          <a:noFill/>
          <a:ln w="28575" cmpd="sng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9327" name="Freeform 15"/>
          <p:cNvSpPr>
            <a:spLocks/>
          </p:cNvSpPr>
          <p:nvPr/>
        </p:nvSpPr>
        <p:spPr bwMode="auto">
          <a:xfrm>
            <a:off x="6578586" y="3304492"/>
            <a:ext cx="2540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0" y="144"/>
              </a:cxn>
            </a:cxnLst>
            <a:rect l="0" t="0" r="r" b="b"/>
            <a:pathLst>
              <a:path w="160" h="144">
                <a:moveTo>
                  <a:pt x="0" y="0"/>
                </a:moveTo>
                <a:lnTo>
                  <a:pt x="160" y="144"/>
                </a:lnTo>
              </a:path>
            </a:pathLst>
          </a:custGeom>
          <a:noFill/>
          <a:ln w="28575" cmpd="sng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9328" name="Text Box 16"/>
          <p:cNvSpPr txBox="1">
            <a:spLocks noChangeArrowheads="1"/>
          </p:cNvSpPr>
          <p:nvPr/>
        </p:nvSpPr>
        <p:spPr bwMode="auto">
          <a:xfrm rot="2147976">
            <a:off x="5440349" y="2271029"/>
            <a:ext cx="6477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sp>
        <p:nvSpPr>
          <p:cNvPr id="269331" name="Freeform 19"/>
          <p:cNvSpPr>
            <a:spLocks/>
          </p:cNvSpPr>
          <p:nvPr/>
        </p:nvSpPr>
        <p:spPr bwMode="auto">
          <a:xfrm>
            <a:off x="3362311" y="3728354"/>
            <a:ext cx="587375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0" y="5"/>
              </a:cxn>
            </a:cxnLst>
            <a:rect l="0" t="0" r="r" b="b"/>
            <a:pathLst>
              <a:path w="370" h="5">
                <a:moveTo>
                  <a:pt x="0" y="0"/>
                </a:moveTo>
                <a:lnTo>
                  <a:pt x="370" y="5"/>
                </a:lnTo>
              </a:path>
            </a:pathLst>
          </a:custGeom>
          <a:noFill/>
          <a:ln w="28575" cmpd="sng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3925874" y="3439429"/>
            <a:ext cx="1296987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>
                <a:cs typeface="Times New Roman" pitchFamily="18" charset="0"/>
              </a:rPr>
              <a:t>……</a:t>
            </a:r>
          </a:p>
        </p:txBody>
      </p:sp>
      <p:sp>
        <p:nvSpPr>
          <p:cNvPr id="269333" name="Freeform 21"/>
          <p:cNvSpPr>
            <a:spLocks/>
          </p:cNvSpPr>
          <p:nvPr/>
        </p:nvSpPr>
        <p:spPr bwMode="auto">
          <a:xfrm>
            <a:off x="6222986" y="3723592"/>
            <a:ext cx="45243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5" y="4"/>
              </a:cxn>
            </a:cxnLst>
            <a:rect l="0" t="0" r="r" b="b"/>
            <a:pathLst>
              <a:path w="285" h="4">
                <a:moveTo>
                  <a:pt x="0" y="0"/>
                </a:moveTo>
                <a:lnTo>
                  <a:pt x="285" y="4"/>
                </a:lnTo>
              </a:path>
            </a:pathLst>
          </a:custGeom>
          <a:noFill/>
          <a:ln w="28575" cmpd="sng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9336" name="Oval 24"/>
          <p:cNvSpPr>
            <a:spLocks noChangeArrowheads="1"/>
          </p:cNvSpPr>
          <p:nvPr/>
        </p:nvSpPr>
        <p:spPr bwMode="auto">
          <a:xfrm>
            <a:off x="5968986" y="2829829"/>
            <a:ext cx="719138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9337" name="Oval 25"/>
          <p:cNvSpPr>
            <a:spLocks noChangeArrowheads="1"/>
          </p:cNvSpPr>
          <p:nvPr/>
        </p:nvSpPr>
        <p:spPr bwMode="auto">
          <a:xfrm>
            <a:off x="5511786" y="3441017"/>
            <a:ext cx="719138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69338" name="Freeform 26"/>
          <p:cNvSpPr>
            <a:spLocks/>
          </p:cNvSpPr>
          <p:nvPr/>
        </p:nvSpPr>
        <p:spPr bwMode="auto">
          <a:xfrm>
            <a:off x="5059349" y="3760104"/>
            <a:ext cx="45243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5" y="4"/>
              </a:cxn>
            </a:cxnLst>
            <a:rect l="0" t="0" r="r" b="b"/>
            <a:pathLst>
              <a:path w="285" h="4">
                <a:moveTo>
                  <a:pt x="0" y="0"/>
                </a:moveTo>
                <a:lnTo>
                  <a:pt x="285" y="4"/>
                </a:lnTo>
              </a:path>
            </a:pathLst>
          </a:custGeom>
          <a:noFill/>
          <a:ln w="28575" cmpd="sng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9339" name="Freeform 27"/>
          <p:cNvSpPr>
            <a:spLocks/>
          </p:cNvSpPr>
          <p:nvPr/>
        </p:nvSpPr>
        <p:spPr bwMode="auto">
          <a:xfrm>
            <a:off x="5918186" y="2648854"/>
            <a:ext cx="2540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0" y="144"/>
              </a:cxn>
            </a:cxnLst>
            <a:rect l="0" t="0" r="r" b="b"/>
            <a:pathLst>
              <a:path w="160" h="144">
                <a:moveTo>
                  <a:pt x="0" y="0"/>
                </a:moveTo>
                <a:lnTo>
                  <a:pt x="160" y="144"/>
                </a:lnTo>
              </a:path>
            </a:pathLst>
          </a:custGeom>
          <a:noFill/>
          <a:ln w="28575" cmpd="sng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9340" name="Text Box 28"/>
          <p:cNvSpPr txBox="1">
            <a:spLocks noChangeArrowheads="1"/>
          </p:cNvSpPr>
          <p:nvPr/>
        </p:nvSpPr>
        <p:spPr bwMode="auto">
          <a:xfrm>
            <a:off x="857224" y="5137864"/>
            <a:ext cx="7500990" cy="89768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nb-NO" sz="2200">
                <a:ea typeface="楷体" pitchFamily="49" charset="-122"/>
                <a:cs typeface="Times New Roman" pitchFamily="18" charset="0"/>
              </a:rPr>
              <a:t>若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经过顶点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的路径更短： </a:t>
            </a:r>
            <a:r>
              <a:rPr lang="zh-CN" altLang="en-US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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  </a:t>
            </a:r>
            <a:r>
              <a:rPr lang="nb-NO" altLang="zh-CN" sz="2200" dirty="0">
                <a:ea typeface="楷体" pitchFamily="49" charset="-122"/>
                <a:cs typeface="Times New Roman" pitchFamily="18" charset="0"/>
              </a:rPr>
              <a:t>path</a:t>
            </a:r>
            <a:r>
              <a:rPr lang="nb-NO" altLang="zh-CN" sz="2200" i="1" baseline="-25000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nb-NO" altLang="zh-CN" sz="2200" dirty="0">
                <a:ea typeface="楷体" pitchFamily="49" charset="-122"/>
                <a:cs typeface="Times New Roman" pitchFamily="18" charset="0"/>
              </a:rPr>
              <a:t>[</a:t>
            </a:r>
            <a:r>
              <a:rPr lang="nb-NO" altLang="zh-CN" sz="2200" i="1" dirty="0">
                <a:ea typeface="楷体" pitchFamily="49" charset="-122"/>
                <a:cs typeface="Times New Roman" pitchFamily="18" charset="0"/>
              </a:rPr>
              <a:t>i</a:t>
            </a:r>
            <a:r>
              <a:rPr lang="nb-NO" altLang="zh-CN" sz="2200" dirty="0">
                <a:ea typeface="楷体" pitchFamily="49" charset="-122"/>
                <a:cs typeface="Times New Roman" pitchFamily="18" charset="0"/>
              </a:rPr>
              <a:t>][</a:t>
            </a:r>
            <a:r>
              <a:rPr lang="nb-NO" altLang="zh-CN" sz="2200" i="1">
                <a:ea typeface="楷体" pitchFamily="49" charset="-122"/>
                <a:cs typeface="Times New Roman" pitchFamily="18" charset="0"/>
              </a:rPr>
              <a:t>j</a:t>
            </a:r>
            <a:r>
              <a:rPr lang="nb-NO" altLang="zh-CN" sz="2200">
                <a:ea typeface="楷体" pitchFamily="49" charset="-122"/>
                <a:cs typeface="Times New Roman" pitchFamily="18" charset="0"/>
              </a:rPr>
              <a:t>] = </a:t>
            </a:r>
            <a:r>
              <a:rPr lang="nb-NO" altLang="zh-CN" sz="2200" i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 </a:t>
            </a:r>
            <a:r>
              <a:rPr lang="nb-NO" altLang="zh-CN" sz="2200">
                <a:ea typeface="楷体" pitchFamily="49" charset="-122"/>
                <a:cs typeface="Times New Roman" pitchFamily="18" charset="0"/>
              </a:rPr>
              <a:t>= path</a:t>
            </a:r>
            <a:r>
              <a:rPr lang="nb-NO" altLang="zh-CN" sz="2200" i="1" baseline="-25000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baseline="-25000" dirty="0">
                <a:ea typeface="楷体" pitchFamily="49" charset="-122"/>
                <a:cs typeface="Times New Roman" pitchFamily="18" charset="0"/>
              </a:rPr>
              <a:t>-1</a:t>
            </a:r>
            <a:r>
              <a:rPr lang="nb-NO" altLang="zh-CN" sz="2200" dirty="0">
                <a:ea typeface="楷体" pitchFamily="49" charset="-122"/>
                <a:cs typeface="Times New Roman" pitchFamily="18" charset="0"/>
              </a:rPr>
              <a:t>[</a:t>
            </a:r>
            <a:r>
              <a:rPr lang="nb-NO" altLang="zh-CN" sz="2200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nb-NO" altLang="zh-CN" sz="2200" dirty="0">
                <a:ea typeface="楷体" pitchFamily="49" charset="-122"/>
                <a:cs typeface="Times New Roman" pitchFamily="18" charset="0"/>
              </a:rPr>
              <a:t>][</a:t>
            </a:r>
            <a:r>
              <a:rPr lang="nb-NO" altLang="zh-CN" sz="2200" i="1">
                <a:ea typeface="楷体" pitchFamily="49" charset="-122"/>
                <a:cs typeface="Times New Roman" pitchFamily="18" charset="0"/>
              </a:rPr>
              <a:t>j</a:t>
            </a:r>
            <a:r>
              <a:rPr lang="nb-NO" altLang="zh-CN" sz="2200">
                <a:ea typeface="楷体" pitchFamily="49" charset="-122"/>
                <a:cs typeface="Times New Roman" pitchFamily="18" charset="0"/>
              </a:rPr>
              <a:t>]</a:t>
            </a:r>
            <a:endParaRPr lang="en-US" altLang="zh-CN" sz="220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否则： 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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  </a:t>
            </a:r>
            <a:r>
              <a:rPr lang="nb-NO" altLang="zh-CN" sz="2200">
                <a:ea typeface="楷体" pitchFamily="49" charset="-122"/>
                <a:cs typeface="Times New Roman" pitchFamily="18" charset="0"/>
              </a:rPr>
              <a:t>path</a:t>
            </a:r>
            <a:r>
              <a:rPr lang="nb-NO" altLang="zh-CN" sz="2200" i="1" baseline="-25000">
                <a:ea typeface="楷体" pitchFamily="49" charset="-122"/>
                <a:cs typeface="Times New Roman" pitchFamily="18" charset="0"/>
              </a:rPr>
              <a:t>k</a:t>
            </a:r>
            <a:r>
              <a:rPr lang="nb-NO" altLang="zh-CN" sz="2200">
                <a:ea typeface="楷体" pitchFamily="49" charset="-122"/>
                <a:cs typeface="Times New Roman" pitchFamily="18" charset="0"/>
              </a:rPr>
              <a:t>[</a:t>
            </a:r>
            <a:r>
              <a:rPr lang="nb-NO" altLang="zh-CN" sz="2200" i="1">
                <a:ea typeface="楷体" pitchFamily="49" charset="-122"/>
                <a:cs typeface="Times New Roman" pitchFamily="18" charset="0"/>
              </a:rPr>
              <a:t>i</a:t>
            </a:r>
            <a:r>
              <a:rPr lang="nb-NO" altLang="zh-CN" sz="2200">
                <a:ea typeface="楷体" pitchFamily="49" charset="-122"/>
                <a:cs typeface="Times New Roman" pitchFamily="18" charset="0"/>
              </a:rPr>
              <a:t>][</a:t>
            </a:r>
            <a:r>
              <a:rPr lang="nb-NO" altLang="zh-CN" sz="2200" i="1">
                <a:ea typeface="楷体" pitchFamily="49" charset="-122"/>
                <a:cs typeface="Times New Roman" pitchFamily="18" charset="0"/>
              </a:rPr>
              <a:t>j</a:t>
            </a:r>
            <a:r>
              <a:rPr lang="nb-NO" altLang="zh-CN" sz="2200">
                <a:ea typeface="楷体" pitchFamily="49" charset="-122"/>
                <a:cs typeface="Times New Roman" pitchFamily="18" charset="0"/>
              </a:rPr>
              <a:t>] = </a:t>
            </a:r>
            <a:r>
              <a:rPr lang="en-US" altLang="zh-CN" sz="2200" i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b </a:t>
            </a:r>
            <a:r>
              <a:rPr lang="nb-NO" altLang="zh-CN" sz="2200">
                <a:ea typeface="楷体" pitchFamily="49" charset="-122"/>
                <a:cs typeface="Times New Roman" pitchFamily="18" charset="0"/>
              </a:rPr>
              <a:t>= path</a:t>
            </a:r>
            <a:r>
              <a:rPr lang="nb-NO" altLang="zh-CN" sz="2200" i="1" baseline="-25000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baseline="-25000">
                <a:ea typeface="楷体" pitchFamily="49" charset="-122"/>
                <a:cs typeface="Times New Roman" pitchFamily="18" charset="0"/>
              </a:rPr>
              <a:t>-1</a:t>
            </a:r>
            <a:r>
              <a:rPr lang="nb-NO" altLang="zh-CN" sz="2200">
                <a:ea typeface="楷体" pitchFamily="49" charset="-122"/>
                <a:cs typeface="Times New Roman" pitchFamily="18" charset="0"/>
              </a:rPr>
              <a:t>[</a:t>
            </a:r>
            <a:r>
              <a:rPr lang="nb-NO" altLang="zh-CN" sz="2200" i="1">
                <a:ea typeface="楷体" pitchFamily="49" charset="-122"/>
                <a:cs typeface="Times New Roman" pitchFamily="18" charset="0"/>
              </a:rPr>
              <a:t>i</a:t>
            </a:r>
            <a:r>
              <a:rPr lang="nb-NO" altLang="zh-CN" sz="2200">
                <a:ea typeface="楷体" pitchFamily="49" charset="-122"/>
                <a:cs typeface="Times New Roman" pitchFamily="18" charset="0"/>
              </a:rPr>
              <a:t>][</a:t>
            </a:r>
            <a:r>
              <a:rPr lang="nb-NO" altLang="zh-CN" sz="2200" i="1">
                <a:ea typeface="楷体" pitchFamily="49" charset="-122"/>
                <a:cs typeface="Times New Roman" pitchFamily="18" charset="0"/>
              </a:rPr>
              <a:t>j</a:t>
            </a:r>
            <a:r>
              <a:rPr lang="nb-NO" altLang="zh-CN" sz="2200">
                <a:ea typeface="楷体" pitchFamily="49" charset="-122"/>
                <a:cs typeface="Times New Roman" pitchFamily="18" charset="0"/>
              </a:rPr>
              <a:t>]  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不改变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9341" name="Text Box 29"/>
          <p:cNvSpPr txBox="1">
            <a:spLocks noChangeArrowheads="1"/>
          </p:cNvSpPr>
          <p:nvPr/>
        </p:nvSpPr>
        <p:spPr bwMode="auto">
          <a:xfrm>
            <a:off x="357158" y="785794"/>
            <a:ext cx="8572560" cy="67710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2200">
                <a:ea typeface="楷体" pitchFamily="49" charset="-122"/>
                <a:cs typeface="Times New Roman" pitchFamily="18" charset="0"/>
              </a:rPr>
              <a:t>       path</a:t>
            </a:r>
            <a:r>
              <a:rPr lang="en-US" altLang="zh-CN" sz="2200" i="1" baseline="-25000"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表示考虑过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的顶点得到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i </a:t>
            </a:r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 i="1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的最短路径，该路径上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的前一个顶点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182895" y="4087145"/>
            <a:ext cx="3643338" cy="658517"/>
            <a:chOff x="2074846" y="3303586"/>
            <a:chExt cx="3643338" cy="658517"/>
          </a:xfrm>
        </p:grpSpPr>
        <p:sp>
          <p:nvSpPr>
            <p:cNvPr id="22" name="TextBox 21"/>
            <p:cNvSpPr txBox="1"/>
            <p:nvPr/>
          </p:nvSpPr>
          <p:spPr>
            <a:xfrm>
              <a:off x="3286116" y="3500438"/>
              <a:ext cx="1785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2000" dirty="0">
                  <a:cs typeface="Times New Roman" pitchFamily="18" charset="0"/>
                </a:rPr>
                <a:t>path</a:t>
              </a:r>
              <a:r>
                <a:rPr lang="nb-NO" altLang="zh-CN" sz="2000" i="1" baseline="-25000" dirty="0">
                  <a:cs typeface="Times New Roman" pitchFamily="18" charset="0"/>
                </a:rPr>
                <a:t>k</a:t>
              </a:r>
              <a:r>
                <a:rPr lang="en-US" altLang="zh-CN" sz="2000" baseline="-25000" dirty="0">
                  <a:cs typeface="Times New Roman" pitchFamily="18" charset="0"/>
                </a:rPr>
                <a:t>-1</a:t>
              </a:r>
              <a:r>
                <a:rPr lang="nb-NO" altLang="zh-CN" sz="2000" dirty="0">
                  <a:cs typeface="Times New Roman" pitchFamily="18" charset="0"/>
                </a:rPr>
                <a:t>[</a:t>
              </a:r>
              <a:r>
                <a:rPr lang="nb-NO" altLang="zh-CN" sz="2000" i="1" dirty="0">
                  <a:cs typeface="Times New Roman" pitchFamily="18" charset="0"/>
                </a:rPr>
                <a:t>i</a:t>
              </a:r>
              <a:r>
                <a:rPr lang="nb-NO" altLang="zh-CN" sz="2000" dirty="0">
                  <a:cs typeface="Times New Roman" pitchFamily="18" charset="0"/>
                </a:rPr>
                <a:t>][</a:t>
              </a:r>
              <a:r>
                <a:rPr lang="nb-NO" altLang="zh-CN" sz="2000" i="1" dirty="0">
                  <a:cs typeface="Times New Roman" pitchFamily="18" charset="0"/>
                </a:rPr>
                <a:t>j</a:t>
              </a:r>
              <a:r>
                <a:rPr lang="nb-NO" altLang="zh-CN" sz="2000" dirty="0">
                  <a:cs typeface="Times New Roman" pitchFamily="18" charset="0"/>
                </a:rPr>
                <a:t>]=</a:t>
              </a:r>
              <a:r>
                <a:rPr lang="nb-NO" altLang="zh-CN" i="1" dirty="0">
                  <a:solidFill>
                    <a:srgbClr val="FF0000"/>
                  </a:solidFill>
                  <a:cs typeface="Times New Roman" pitchFamily="18" charset="0"/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右大括号 23"/>
            <p:cNvSpPr/>
            <p:nvPr/>
          </p:nvSpPr>
          <p:spPr>
            <a:xfrm rot="5400000">
              <a:off x="3770515" y="1607917"/>
              <a:ext cx="252000" cy="3643338"/>
            </a:xfrm>
            <a:prstGeom prst="rightBrace">
              <a:avLst/>
            </a:prstGeom>
            <a:ln w="28575">
              <a:solidFill>
                <a:srgbClr val="6600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016730" y="2072011"/>
            <a:ext cx="2816456" cy="615463"/>
            <a:chOff x="3908681" y="1288452"/>
            <a:chExt cx="2816456" cy="615463"/>
          </a:xfrm>
        </p:grpSpPr>
        <p:sp>
          <p:nvSpPr>
            <p:cNvPr id="23" name="TextBox 22"/>
            <p:cNvSpPr txBox="1"/>
            <p:nvPr/>
          </p:nvSpPr>
          <p:spPr>
            <a:xfrm rot="2640977">
              <a:off x="4749252" y="1288452"/>
              <a:ext cx="19463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altLang="zh-CN" sz="2000" dirty="0">
                  <a:cs typeface="Times New Roman" pitchFamily="18" charset="0"/>
                </a:rPr>
                <a:t>path</a:t>
              </a:r>
              <a:r>
                <a:rPr lang="nb-NO" altLang="zh-CN" sz="2000" i="1" baseline="-25000" dirty="0">
                  <a:cs typeface="Times New Roman" pitchFamily="18" charset="0"/>
                </a:rPr>
                <a:t>k</a:t>
              </a:r>
              <a:r>
                <a:rPr lang="nb-NO" altLang="zh-CN" sz="2000" baseline="-25000" dirty="0">
                  <a:cs typeface="Times New Roman" pitchFamily="18" charset="0"/>
                </a:rPr>
                <a:t>-1</a:t>
              </a:r>
              <a:r>
                <a:rPr lang="nb-NO" altLang="zh-CN" sz="2000" dirty="0">
                  <a:cs typeface="Times New Roman" pitchFamily="18" charset="0"/>
                </a:rPr>
                <a:t>[</a:t>
              </a:r>
              <a:r>
                <a:rPr lang="nb-NO" altLang="zh-CN" sz="2000" i="1" dirty="0">
                  <a:cs typeface="Times New Roman" pitchFamily="18" charset="0"/>
                </a:rPr>
                <a:t>k</a:t>
              </a:r>
              <a:r>
                <a:rPr lang="nb-NO" altLang="zh-CN" sz="2000" dirty="0">
                  <a:cs typeface="Times New Roman" pitchFamily="18" charset="0"/>
                </a:rPr>
                <a:t>][</a:t>
              </a:r>
              <a:r>
                <a:rPr lang="nb-NO" altLang="zh-CN" sz="2000" i="1" dirty="0">
                  <a:cs typeface="Times New Roman" pitchFamily="18" charset="0"/>
                </a:rPr>
                <a:t>j</a:t>
              </a:r>
              <a:r>
                <a:rPr lang="nb-NO" altLang="zh-CN" sz="2000" dirty="0">
                  <a:cs typeface="Times New Roman" pitchFamily="18" charset="0"/>
                </a:rPr>
                <a:t>]=</a:t>
              </a:r>
              <a:r>
                <a:rPr lang="nb-NO" altLang="zh-CN" i="1" dirty="0">
                  <a:solidFill>
                    <a:srgbClr val="FF0000"/>
                  </a:solidFill>
                  <a:cs typeface="Times New Roman" pitchFamily="18" charset="0"/>
                </a:rPr>
                <a:t>a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右大括号 26"/>
            <p:cNvSpPr/>
            <p:nvPr/>
          </p:nvSpPr>
          <p:spPr>
            <a:xfrm rot="18702633">
              <a:off x="5172909" y="351687"/>
              <a:ext cx="288000" cy="2816456"/>
            </a:xfrm>
            <a:prstGeom prst="rightBrace">
              <a:avLst/>
            </a:prstGeom>
            <a:ln w="28575">
              <a:solidFill>
                <a:srgbClr val="6600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5</a:t>
            </a:fld>
            <a:r>
              <a:rPr lang="en-US" altLang="zh-CN"/>
              <a:t>/17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5720" y="214290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如何用</a:t>
            </a:r>
            <a:r>
              <a:rPr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path</a:t>
            </a:r>
            <a:r>
              <a:rPr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存放最短路径？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4282" y="1571612"/>
            <a:ext cx="2928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   已经考虑过</a:t>
            </a:r>
            <a:r>
              <a:rPr lang="en-US" altLang="zh-CN" sz="2200">
                <a:ea typeface="楷体" pitchFamily="49" charset="-122"/>
                <a:cs typeface="Times New Roman" pitchFamily="18" charset="0"/>
                <a:sym typeface="Wingdings"/>
              </a:rPr>
              <a:t>0</a:t>
            </a:r>
            <a:r>
              <a:rPr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～</a:t>
            </a:r>
            <a:r>
              <a:rPr lang="en-US" altLang="zh-CN" sz="2200" i="1">
                <a:ea typeface="楷体" pitchFamily="49" charset="-122"/>
                <a:cs typeface="Times New Roman" pitchFamily="18" charset="0"/>
                <a:sym typeface="Wingdings"/>
              </a:rPr>
              <a:t>k</a:t>
            </a:r>
            <a:r>
              <a:rPr lang="en-US" altLang="zh-CN" sz="2200">
                <a:latin typeface="+mj-ea"/>
                <a:ea typeface="+mj-ea"/>
                <a:cs typeface="Times New Roman" pitchFamily="18" charset="0"/>
                <a:sym typeface="Wingdings"/>
              </a:rPr>
              <a:t>-</a:t>
            </a:r>
            <a:r>
              <a:rPr lang="en-US" altLang="zh-CN" sz="2200"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顶点的情况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282" y="4643446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ea typeface="楷体" pitchFamily="49" charset="-122"/>
                <a:cs typeface="Times New Roman" pitchFamily="18" charset="0"/>
                <a:sym typeface="Wingdings"/>
              </a:rPr>
              <a:t>  现在考虑顶点</a:t>
            </a:r>
            <a:r>
              <a:rPr lang="en-US" altLang="zh-CN" sz="2200" i="1">
                <a:ea typeface="楷体" pitchFamily="49" charset="-122"/>
                <a:cs typeface="Times New Roman" pitchFamily="18" charset="0"/>
                <a:sym typeface="Wingdings"/>
              </a:rPr>
              <a:t>k</a:t>
            </a:r>
            <a:endParaRPr lang="zh-CN" altLang="en-US" sz="2200" i="1"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8" grpId="0" animBg="1"/>
      <p:bldP spid="269318" grpId="1" animBg="1"/>
      <p:bldP spid="269319" grpId="0" animBg="1"/>
      <p:bldP spid="269320" grpId="0" animBg="1"/>
      <p:bldP spid="269321" grpId="0" animBg="1"/>
      <p:bldP spid="269322" grpId="0"/>
      <p:bldP spid="269323" grpId="0" animBg="1"/>
      <p:bldP spid="269326" grpId="0" animBg="1"/>
      <p:bldP spid="269327" grpId="0" animBg="1"/>
      <p:bldP spid="269328" grpId="0"/>
      <p:bldP spid="269331" grpId="0" animBg="1"/>
      <p:bldP spid="269332" grpId="0"/>
      <p:bldP spid="269333" grpId="0" animBg="1"/>
      <p:bldP spid="269336" grpId="0" animBg="1"/>
      <p:bldP spid="269337" grpId="0" animBg="1"/>
      <p:bldP spid="269338" grpId="0" animBg="1"/>
      <p:bldP spid="269339" grpId="0" animBg="1"/>
      <p:bldP spid="269340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8" name="AutoShape 6"/>
          <p:cNvSpPr>
            <a:spLocks noChangeArrowheads="1"/>
          </p:cNvSpPr>
          <p:nvPr/>
        </p:nvSpPr>
        <p:spPr bwMode="auto">
          <a:xfrm>
            <a:off x="4000496" y="1571612"/>
            <a:ext cx="792162" cy="288925"/>
          </a:xfrm>
          <a:prstGeom prst="rightArrow">
            <a:avLst>
              <a:gd name="adj1" fmla="val 50000"/>
              <a:gd name="adj2" fmla="val 68544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4213" name="Text Box 21"/>
          <p:cNvSpPr txBox="1">
            <a:spLocks noChangeArrowheads="1"/>
          </p:cNvSpPr>
          <p:nvPr/>
        </p:nvSpPr>
        <p:spPr bwMode="auto">
          <a:xfrm>
            <a:off x="1987544" y="714356"/>
            <a:ext cx="431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514738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Floyd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算法示例演示</a:t>
            </a:r>
          </a:p>
        </p:txBody>
      </p:sp>
      <p:grpSp>
        <p:nvGrpSpPr>
          <p:cNvPr id="5" name="组合 119"/>
          <p:cNvGrpSpPr/>
          <p:nvPr/>
        </p:nvGrpSpPr>
        <p:grpSpPr>
          <a:xfrm>
            <a:off x="5161430" y="928670"/>
            <a:ext cx="2504166" cy="1752612"/>
            <a:chOff x="5161430" y="928670"/>
            <a:chExt cx="2504166" cy="1752612"/>
          </a:xfrm>
        </p:grpSpPr>
        <p:cxnSp>
          <p:nvCxnSpPr>
            <p:cNvPr id="97" name="直接连接符 96"/>
            <p:cNvCxnSpPr/>
            <p:nvPr/>
          </p:nvCxnSpPr>
          <p:spPr>
            <a:xfrm rot="5400000">
              <a:off x="4304968" y="1785132"/>
              <a:ext cx="1714512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5163018" y="941370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5163018" y="2654294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5429256" y="972706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/>
                <a:t>0</a:t>
              </a:r>
              <a:endParaRPr lang="zh-CN" altLang="en-US" sz="220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20274" y="972706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/>
                <a:t>5</a:t>
              </a:r>
              <a:endParaRPr lang="zh-CN" altLang="en-US" sz="220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163282" y="972706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/>
                <a:t>7</a:t>
              </a:r>
              <a:endParaRPr lang="zh-CN" altLang="en-US" sz="220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72264" y="954070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>
                  <a:latin typeface="+mn-ea"/>
                  <a:ea typeface="+mn-ea"/>
                </a:rPr>
                <a:t>∞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429256" y="1401334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>
                  <a:latin typeface="+mn-ea"/>
                </a:rPr>
                <a:t>∞</a:t>
              </a:r>
              <a:endParaRPr lang="zh-CN" altLang="en-US" sz="220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20274" y="1401334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/>
                <a:t>0</a:t>
              </a:r>
              <a:endParaRPr lang="zh-CN" altLang="en-US" sz="220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163282" y="1401334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>
                  <a:cs typeface="Times New Roman" pitchFamily="18" charset="0"/>
                </a:rPr>
                <a:t>2</a:t>
              </a:r>
              <a:endParaRPr lang="zh-CN" altLang="en-US" sz="2200">
                <a:cs typeface="Times New Roman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572264" y="1382698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>
                  <a:ea typeface="+mn-ea"/>
                  <a:cs typeface="Times New Roman" pitchFamily="18" charset="0"/>
                  <a:sym typeface="Symbol"/>
                </a:rPr>
                <a:t>4</a:t>
              </a:r>
              <a:endParaRPr lang="zh-CN" altLang="en-US" sz="2200">
                <a:ea typeface="+mn-ea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429256" y="2263352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>
                  <a:latin typeface="+mn-ea"/>
                </a:rPr>
                <a:t>∞ </a:t>
              </a:r>
              <a:endParaRPr lang="zh-CN" altLang="en-US" sz="22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020274" y="2263352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200">
                  <a:latin typeface="+mn-ea"/>
                </a:rPr>
                <a:t>∞</a:t>
              </a:r>
              <a:endParaRPr lang="zh-CN" altLang="en-US" sz="220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163282" y="226335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/>
                <a:t>0</a:t>
              </a:r>
              <a:endParaRPr lang="zh-CN" altLang="en-US" sz="220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572264" y="2244716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>
                  <a:ea typeface="+mn-ea"/>
                  <a:cs typeface="Times New Roman" pitchFamily="18" charset="0"/>
                  <a:sym typeface="Symbol"/>
                </a:rPr>
                <a:t>1</a:t>
              </a:r>
              <a:endParaRPr lang="zh-CN" altLang="en-US" sz="2200"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>
            <a:xfrm rot="5400000">
              <a:off x="6793722" y="1810532"/>
              <a:ext cx="1714512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7521596" y="966770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7521596" y="2679694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5429256" y="180456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/>
                <a:t>3</a:t>
              </a:r>
              <a:endParaRPr lang="zh-CN" altLang="en-US" sz="220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020274" y="180456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/>
                <a:t>3</a:t>
              </a:r>
              <a:endParaRPr lang="zh-CN" altLang="en-US" sz="220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63282" y="1804562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/>
                <a:t>2</a:t>
              </a:r>
              <a:endParaRPr lang="zh-CN" altLang="en-US" sz="220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572264" y="1785926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>
                  <a:latin typeface="+mn-ea"/>
                  <a:ea typeface="+mn-ea"/>
                </a:rPr>
                <a:t>0</a:t>
              </a:r>
              <a:endParaRPr lang="zh-CN" altLang="en-US" sz="2200">
                <a:latin typeface="+mn-ea"/>
                <a:ea typeface="+mn-ea"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285720" y="936606"/>
            <a:ext cx="2736850" cy="1943101"/>
            <a:chOff x="906456" y="936606"/>
            <a:chExt cx="2736850" cy="194310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1122356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3067044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1122356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3138481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1482719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1266819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1462081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3282944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906456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3211506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627181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2562219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2058981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2058981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1385881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1450968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1501768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1362068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1438268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A</a:t>
            </a:r>
            <a:r>
              <a:rPr lang="en-US" altLang="zh-CN" baseline="-25000"/>
              <a:t>-1</a:t>
            </a:r>
            <a:endParaRPr lang="zh-CN" altLang="en-US" baseline="-25000"/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path</a:t>
            </a:r>
            <a:r>
              <a:rPr lang="en-US" altLang="zh-CN" baseline="-25000"/>
              <a:t>-1</a:t>
            </a:r>
            <a:endParaRPr lang="zh-CN" altLang="en-US" baseline="-25000"/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" name="右箭头 154"/>
          <p:cNvSpPr/>
          <p:nvPr/>
        </p:nvSpPr>
        <p:spPr>
          <a:xfrm>
            <a:off x="3857620" y="4714884"/>
            <a:ext cx="1643074" cy="28575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3786182" y="4286256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ea typeface="楷体" pitchFamily="49" charset="-122"/>
                <a:cs typeface="Times New Roman" pitchFamily="18" charset="0"/>
              </a:rPr>
              <a:t>∞和</a:t>
            </a:r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000" i="1">
                <a:ea typeface="楷体" pitchFamily="49" charset="-122"/>
                <a:cs typeface="Times New Roman" pitchFamily="18" charset="0"/>
                <a:sym typeface="Wingdings"/>
              </a:rPr>
              <a:t>i</a:t>
            </a:r>
            <a:r>
              <a:rPr lang="zh-CN" altLang="en-US" sz="2000">
                <a:ea typeface="楷体" pitchFamily="49" charset="-122"/>
                <a:cs typeface="Times New Roman" pitchFamily="18" charset="0"/>
                <a:sym typeface="Wingdings"/>
              </a:rPr>
              <a:t>：</a:t>
            </a:r>
            <a:r>
              <a:rPr lang="en-US" altLang="zh-CN" sz="2000">
                <a:latin typeface="+mj-ea"/>
                <a:ea typeface="+mj-ea"/>
                <a:cs typeface="Times New Roman" pitchFamily="18" charset="0"/>
                <a:sym typeface="Wingdings"/>
              </a:rPr>
              <a:t>-</a:t>
            </a:r>
            <a:r>
              <a:rPr lang="en-US" altLang="zh-CN" sz="2000"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786182" y="5029154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有边：</a:t>
            </a:r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i</a:t>
            </a:r>
            <a:endParaRPr lang="zh-CN" altLang="en-US" sz="2000" i="1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8" name="下箭头 157"/>
          <p:cNvSpPr/>
          <p:nvPr/>
        </p:nvSpPr>
        <p:spPr>
          <a:xfrm rot="2700000">
            <a:off x="4297454" y="2654388"/>
            <a:ext cx="214314" cy="92869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3929058" y="3786190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ea typeface="楷体" pitchFamily="49" charset="-122"/>
                <a:cs typeface="Times New Roman" pitchFamily="18" charset="0"/>
              </a:rPr>
              <a:t>求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path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6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8" grpId="0" animBg="1"/>
      <p:bldP spid="124" grpId="0"/>
      <p:bldP spid="126" grpId="0"/>
      <p:bldP spid="155" grpId="0" animBg="1"/>
      <p:bldP spid="156" grpId="0"/>
      <p:bldP spid="157" grpId="0"/>
      <p:bldP spid="158" grpId="0" animBg="1"/>
      <p:bldP spid="1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13" name="Text Box 21"/>
          <p:cNvSpPr txBox="1">
            <a:spLocks noChangeArrowheads="1"/>
          </p:cNvSpPr>
          <p:nvPr/>
        </p:nvSpPr>
        <p:spPr bwMode="auto">
          <a:xfrm>
            <a:off x="1987544" y="714356"/>
            <a:ext cx="431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514738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Floyd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算法示例演示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357158" y="936606"/>
            <a:ext cx="2736850" cy="1943101"/>
            <a:chOff x="357158" y="936606"/>
            <a:chExt cx="2736850" cy="194310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7305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517746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73058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89183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933421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717521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912783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733646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357158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662208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77883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2012921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509683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509683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823883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901670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952470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812770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88970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A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path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4286248" y="742874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>
                <a:ea typeface="楷体" pitchFamily="49" charset="-122"/>
                <a:cs typeface="Times New Roman" pitchFamily="18" charset="0"/>
              </a:rPr>
              <a:t>考虑顶点</a:t>
            </a:r>
            <a:r>
              <a:rPr lang="en-US" altLang="zh-CN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43438" y="1314378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没有任何路径修改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57686" y="2071678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A</a:t>
            </a:r>
            <a:r>
              <a:rPr lang="en-US" altLang="zh-CN" baseline="-25000"/>
              <a:t>0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en-US" altLang="zh-CN" baseline="-25000"/>
              <a:t>-1</a:t>
            </a:r>
            <a:r>
              <a:rPr lang="zh-CN" altLang="en-US"/>
              <a:t>，</a:t>
            </a:r>
            <a:r>
              <a:rPr lang="en-US" altLang="zh-CN"/>
              <a:t>path</a:t>
            </a:r>
            <a:r>
              <a:rPr lang="en-US" altLang="zh-CN" baseline="-25000"/>
              <a:t>0</a:t>
            </a:r>
            <a:r>
              <a:rPr lang="en-US" altLang="zh-CN"/>
              <a:t>=path</a:t>
            </a:r>
            <a:r>
              <a:rPr lang="en-US" altLang="zh-CN" baseline="-25000"/>
              <a:t>-1</a:t>
            </a:r>
            <a:endParaRPr lang="zh-CN" altLang="en-US" baseline="-25000"/>
          </a:p>
        </p:txBody>
      </p:sp>
      <p:sp>
        <p:nvSpPr>
          <p:cNvPr id="59" name="下箭头 58"/>
          <p:cNvSpPr/>
          <p:nvPr/>
        </p:nvSpPr>
        <p:spPr>
          <a:xfrm>
            <a:off x="4429124" y="2857496"/>
            <a:ext cx="214314" cy="57150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7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57" grpId="0"/>
      <p:bldP spid="58" grpId="0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514738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Floyd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算法示例演示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285720" y="714356"/>
            <a:ext cx="2736850" cy="2165351"/>
            <a:chOff x="285720" y="714356"/>
            <a:chExt cx="2736850" cy="216535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987544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5</a:t>
              </a: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438245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zh-CN" altLang="en-US" baseline="-25000"/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path</a:t>
            </a:r>
            <a:r>
              <a:rPr lang="en-US" altLang="zh-CN" baseline="-25000"/>
              <a:t>1</a:t>
            </a:r>
            <a:endParaRPr lang="zh-CN" altLang="en-US" baseline="-25000"/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3465535" y="793417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>
                <a:ea typeface="楷体" pitchFamily="49" charset="-122"/>
                <a:cs typeface="Times New Roman" pitchFamily="18" charset="0"/>
              </a:rPr>
              <a:t>考虑顶点</a:t>
            </a:r>
            <a:r>
              <a:rPr lang="en-US" altLang="zh-CN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0" name="Text Box 90"/>
          <p:cNvSpPr txBox="1">
            <a:spLocks noChangeArrowheads="1"/>
          </p:cNvSpPr>
          <p:nvPr/>
        </p:nvSpPr>
        <p:spPr bwMode="auto">
          <a:xfrm>
            <a:off x="3598862" y="1428736"/>
            <a:ext cx="5045104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0→2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：由无路径改为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0→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，长度为</a:t>
            </a:r>
            <a:r>
              <a:rPr lang="en-US" altLang="zh-CN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path[0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][2]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16160" y="4102405"/>
            <a:ext cx="468000" cy="324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9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715272" y="4115105"/>
            <a:ext cx="285752" cy="324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4714876" y="2357430"/>
            <a:ext cx="214314" cy="64294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8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60" grpId="0"/>
      <p:bldP spid="61" grpId="0" animBg="1"/>
      <p:bldP spid="62" grpId="0" animBg="1"/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357158" y="142852"/>
            <a:ext cx="3319456" cy="514738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Floyd</a:t>
            </a: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算法示例演示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85720" y="714356"/>
            <a:ext cx="2736850" cy="2165351"/>
            <a:chOff x="285720" y="714356"/>
            <a:chExt cx="2736850" cy="216535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987544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5</a:t>
              </a: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438245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785918" y="314324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A</a:t>
            </a:r>
            <a:r>
              <a:rPr lang="en-US" altLang="zh-CN" baseline="-25000"/>
              <a:t>2</a:t>
            </a:r>
            <a:endParaRPr lang="zh-CN" altLang="en-US" baseline="-25000"/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500034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000890" y="3143248"/>
            <a:ext cx="10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path</a:t>
            </a:r>
            <a:r>
              <a:rPr lang="en-US" altLang="zh-CN" baseline="-25000"/>
              <a:t>2</a:t>
            </a:r>
            <a:endParaRPr lang="zh-CN" altLang="en-US" baseline="-25000"/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715007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3465535" y="668414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en-US">
                <a:ea typeface="楷体" pitchFamily="49" charset="-122"/>
                <a:cs typeface="Times New Roman" pitchFamily="18" charset="0"/>
              </a:rPr>
              <a:t>考虑顶点</a:t>
            </a:r>
            <a:r>
              <a:rPr lang="en-US" altLang="zh-CN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14414" y="4467232"/>
            <a:ext cx="468000" cy="3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7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513526" y="4475728"/>
            <a:ext cx="285752" cy="3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4500562" y="3357562"/>
            <a:ext cx="285752" cy="35719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 Box 93"/>
          <p:cNvSpPr txBox="1">
            <a:spLocks noChangeArrowheads="1"/>
          </p:cNvSpPr>
          <p:nvPr/>
        </p:nvSpPr>
        <p:spPr bwMode="auto">
          <a:xfrm>
            <a:off x="3456019" y="1241811"/>
            <a:ext cx="5545137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1→0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：由无路径改为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1→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，长度为</a:t>
            </a:r>
            <a:r>
              <a:rPr lang="en-US" altLang="zh-CN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path[1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][0]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33" name="Text Box 94"/>
          <p:cNvSpPr txBox="1">
            <a:spLocks noChangeArrowheads="1"/>
          </p:cNvSpPr>
          <p:nvPr/>
        </p:nvSpPr>
        <p:spPr bwMode="auto">
          <a:xfrm>
            <a:off x="3456019" y="2571744"/>
            <a:ext cx="5545137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3→1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：由无路径改为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3→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，长度为</a:t>
            </a:r>
            <a:r>
              <a:rPr lang="en-US" altLang="zh-CN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path[3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][1]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34" name="Text Box 95"/>
          <p:cNvSpPr txBox="1">
            <a:spLocks noChangeArrowheads="1"/>
          </p:cNvSpPr>
          <p:nvPr/>
        </p:nvSpPr>
        <p:spPr bwMode="auto">
          <a:xfrm>
            <a:off x="3456019" y="1884753"/>
            <a:ext cx="5545137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3→0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：由无路径改为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3→</a:t>
            </a:r>
            <a:r>
              <a:rPr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，长度为</a:t>
            </a:r>
            <a:r>
              <a:rPr lang="en-US" altLang="zh-CN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， 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path[3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][0]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14414" y="5215508"/>
            <a:ext cx="468000" cy="3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4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513526" y="5211304"/>
            <a:ext cx="285752" cy="3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77980" y="5211216"/>
            <a:ext cx="468000" cy="3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4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77092" y="5207012"/>
            <a:ext cx="285752" cy="3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434-B909-4E1D-8AE8-70603324F228}" type="slidenum">
              <a:rPr lang="en-US" altLang="zh-CN" smtClean="0"/>
              <a:pPr/>
              <a:t>9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61" grpId="0" animBg="1"/>
      <p:bldP spid="62" grpId="0" animBg="1"/>
      <p:bldP spid="63" grpId="0" animBg="1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3485</TotalTime>
  <Words>1442</Words>
  <Application>Microsoft Office PowerPoint</Application>
  <PresentationFormat>全屏显示(4:3)</PresentationFormat>
  <Paragraphs>576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 Unicode MS</vt:lpstr>
      <vt:lpstr>黑体</vt:lpstr>
      <vt:lpstr>楷体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1250</cp:revision>
  <dcterms:created xsi:type="dcterms:W3CDTF">2004-10-20T02:22:59Z</dcterms:created>
  <dcterms:modified xsi:type="dcterms:W3CDTF">2018-10-15T02:21:58Z</dcterms:modified>
</cp:coreProperties>
</file>