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96" r:id="rId2"/>
    <p:sldId id="422" r:id="rId3"/>
    <p:sldId id="361" r:id="rId4"/>
    <p:sldId id="299" r:id="rId5"/>
    <p:sldId id="373" r:id="rId6"/>
    <p:sldId id="416" r:id="rId7"/>
    <p:sldId id="362" r:id="rId8"/>
    <p:sldId id="375" r:id="rId9"/>
    <p:sldId id="417" r:id="rId10"/>
    <p:sldId id="363" r:id="rId11"/>
    <p:sldId id="418" r:id="rId12"/>
    <p:sldId id="377" r:id="rId13"/>
    <p:sldId id="419" r:id="rId14"/>
    <p:sldId id="368" r:id="rId15"/>
    <p:sldId id="378" r:id="rId16"/>
    <p:sldId id="370" r:id="rId17"/>
    <p:sldId id="420" r:id="rId18"/>
    <p:sldId id="304" r:id="rId19"/>
    <p:sldId id="305" r:id="rId20"/>
    <p:sldId id="408" r:id="rId21"/>
    <p:sldId id="409" r:id="rId22"/>
    <p:sldId id="410" r:id="rId23"/>
    <p:sldId id="411" r:id="rId24"/>
    <p:sldId id="336" r:id="rId25"/>
    <p:sldId id="337" r:id="rId26"/>
    <p:sldId id="338" r:id="rId27"/>
    <p:sldId id="421" r:id="rId28"/>
    <p:sldId id="423" r:id="rId29"/>
    <p:sldId id="407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9900FF"/>
    <a:srgbClr val="FF0000"/>
    <a:srgbClr val="CC00CC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936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0825" y="187771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若一棵二叉树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中每个结点的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左、右子树的高度至多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相差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称此二叉树为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平衡二叉树（</a:t>
            </a:r>
            <a:r>
              <a:rPr lang="en-US" altLang="zh-CN" sz="2400" b="1" dirty="0" err="1"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　</a:t>
            </a:r>
          </a:p>
        </p:txBody>
      </p:sp>
      <p:sp>
        <p:nvSpPr>
          <p:cNvPr id="35843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46246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9.3.2  </a:t>
            </a:r>
            <a:r>
              <a:rPr lang="zh-CN" altLang="en-US" b="1" dirty="0">
                <a:ea typeface="隶书" pitchFamily="49" charset="-122"/>
              </a:rPr>
              <a:t>平衡二叉树（</a:t>
            </a:r>
            <a:r>
              <a:rPr lang="en-US" altLang="zh-CN" b="1" dirty="0" err="1">
                <a:ea typeface="隶书" pitchFamily="49" charset="-122"/>
              </a:rPr>
              <a:t>AVL</a:t>
            </a:r>
            <a:r>
              <a:rPr lang="zh-CN" altLang="en-US" b="1" dirty="0">
                <a:ea typeface="隶书" pitchFamily="49" charset="-122"/>
              </a:rPr>
              <a:t>）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2627" y="1214422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什么是平衡二叉树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 平衡因子</a:t>
            </a:r>
            <a:r>
              <a:rPr lang="zh-CN" altLang="en-US" sz="2400" b="1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该结点左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子树的高度减去右子树的高度。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104979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若一棵二叉树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中所有结点的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平衡因子的绝对值小于或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，该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二叉树称为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平衡二叉树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3929058" y="3462037"/>
            <a:ext cx="35719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 rot="2832040">
            <a:off x="5192249" y="1771678"/>
            <a:ext cx="3021423" cy="1071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28" name="Oval 3"/>
          <p:cNvSpPr>
            <a:spLocks noChangeArrowheads="1"/>
          </p:cNvSpPr>
          <p:nvPr/>
        </p:nvSpPr>
        <p:spPr bwMode="auto">
          <a:xfrm>
            <a:off x="976282" y="1662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29" name="Oval 4"/>
          <p:cNvSpPr>
            <a:spLocks noChangeArrowheads="1"/>
          </p:cNvSpPr>
          <p:nvPr/>
        </p:nvSpPr>
        <p:spPr bwMode="auto">
          <a:xfrm>
            <a:off x="214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0" name="Line 5"/>
          <p:cNvSpPr>
            <a:spLocks noChangeShapeType="1"/>
          </p:cNvSpPr>
          <p:nvPr/>
        </p:nvSpPr>
        <p:spPr bwMode="auto">
          <a:xfrm flipH="1">
            <a:off x="595282" y="2043114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Line 6"/>
          <p:cNvSpPr>
            <a:spLocks noChangeShapeType="1"/>
          </p:cNvSpPr>
          <p:nvPr/>
        </p:nvSpPr>
        <p:spPr bwMode="auto">
          <a:xfrm>
            <a:off x="1357282" y="2043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Line 7"/>
          <p:cNvSpPr>
            <a:spLocks noChangeShapeType="1"/>
          </p:cNvSpPr>
          <p:nvPr/>
        </p:nvSpPr>
        <p:spPr bwMode="auto">
          <a:xfrm>
            <a:off x="2085975" y="914400"/>
            <a:ext cx="457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3" name="Oval 8"/>
          <p:cNvSpPr>
            <a:spLocks noChangeArrowheads="1"/>
          </p:cNvSpPr>
          <p:nvPr/>
        </p:nvSpPr>
        <p:spPr bwMode="auto">
          <a:xfrm>
            <a:off x="1738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4" name="Oval 9"/>
          <p:cNvSpPr>
            <a:spLocks noChangeArrowheads="1"/>
          </p:cNvSpPr>
          <p:nvPr/>
        </p:nvSpPr>
        <p:spPr bwMode="auto">
          <a:xfrm>
            <a:off x="976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 flipH="1">
            <a:off x="1357282" y="2805114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Line 11"/>
          <p:cNvSpPr>
            <a:spLocks noChangeShapeType="1"/>
          </p:cNvSpPr>
          <p:nvPr/>
        </p:nvSpPr>
        <p:spPr bwMode="auto">
          <a:xfrm>
            <a:off x="2119282" y="2805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Oval 12"/>
          <p:cNvSpPr>
            <a:spLocks noChangeArrowheads="1"/>
          </p:cNvSpPr>
          <p:nvPr/>
        </p:nvSpPr>
        <p:spPr bwMode="auto">
          <a:xfrm>
            <a:off x="2500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57554" y="1989138"/>
            <a:ext cx="1231881" cy="503237"/>
            <a:chOff x="3357554" y="1989138"/>
            <a:chExt cx="1231881" cy="503237"/>
          </a:xfrm>
        </p:grpSpPr>
        <p:sp>
          <p:nvSpPr>
            <p:cNvPr id="43014" name="Line 41"/>
            <p:cNvSpPr>
              <a:spLocks noChangeShapeType="1"/>
            </p:cNvSpPr>
            <p:nvPr/>
          </p:nvSpPr>
          <p:spPr bwMode="auto">
            <a:xfrm>
              <a:off x="3357554" y="2492375"/>
              <a:ext cx="10795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15" name="Text Box 42"/>
            <p:cNvSpPr txBox="1">
              <a:spLocks noChangeArrowheads="1"/>
            </p:cNvSpPr>
            <p:nvPr/>
          </p:nvSpPr>
          <p:spPr bwMode="auto">
            <a:xfrm>
              <a:off x="3509935" y="1989138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 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28596" y="231796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857752" y="1312846"/>
            <a:ext cx="3470306" cy="2743200"/>
            <a:chOff x="4857752" y="1312846"/>
            <a:chExt cx="3470306" cy="2743200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5619752" y="1312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4857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H="1">
              <a:off x="5238752" y="1693846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6000752" y="1693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6381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5619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6000752" y="2455846"/>
              <a:ext cx="4572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762752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143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7870858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7524752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6283327" y="150175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cs typeface="Times New Roman" pitchFamily="18" charset="0"/>
              </a:rPr>
              <a:t>R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02465" y="235900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cs typeface="Times New Roman" pitchFamily="18" charset="0"/>
              </a:rPr>
              <a:t>R</a:t>
            </a: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8285190" y="3357562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578727" y="2725721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6859590" y="2000234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994402" y="1142984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71868" y="378619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调整完毕</a:t>
            </a: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690926" y="1312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928926" y="2074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H="1">
            <a:off x="3309926" y="1693846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071926" y="1693846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690926" y="2836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4071926" y="2455846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4452926" y="2074846"/>
            <a:ext cx="1946306" cy="1981200"/>
            <a:chOff x="4452926" y="2074846"/>
            <a:chExt cx="1946306" cy="1981200"/>
          </a:xfrm>
        </p:grpSpPr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52926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4833926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5214926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5942032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5595926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4079872" y="89057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6 -7.40741E-7 C 0.0224 -0.06319 0.025 -0.13634 0.02327 -0.17338 C 0.02153 -0.21042 0.01111 -0.2125 0.00799 -0.2229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741 C -0.00018 -0.00602 -0.00139 0.00139 0.00972 -0.01481 C 0.02083 -0.03102 0.0552 -0.08565 0.06718 -0.104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rot="16200000" flipH="1">
            <a:off x="2863090" y="3217478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38338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 err="1"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型调整</a:t>
            </a:r>
          </a:p>
        </p:txBody>
      </p:sp>
      <p:sp>
        <p:nvSpPr>
          <p:cNvPr id="8" name="矩形 7"/>
          <p:cNvSpPr/>
          <p:nvPr/>
        </p:nvSpPr>
        <p:spPr>
          <a:xfrm>
            <a:off x="1276372" y="2786058"/>
            <a:ext cx="357190" cy="136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α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87458" y="2832096"/>
            <a:ext cx="108000" cy="1314094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3264099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5000" y="178592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0818" y="107154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9512" y="1928802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δ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0598" y="1974840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95530" y="2406843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>
            <a:stCxn id="14" idx="3"/>
            <a:endCxn id="8" idx="0"/>
          </p:cNvCxnSpPr>
          <p:nvPr/>
        </p:nvCxnSpPr>
        <p:spPr>
          <a:xfrm rot="5400000">
            <a:off x="1365670" y="2363032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5"/>
          </p:cNvCxnSpPr>
          <p:nvPr/>
        </p:nvCxnSpPr>
        <p:spPr>
          <a:xfrm rot="16200000" flipH="1">
            <a:off x="2174950" y="2291594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>
            <a:off x="3026603" y="1500174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4" idx="7"/>
          </p:cNvCxnSpPr>
          <p:nvPr/>
        </p:nvCxnSpPr>
        <p:spPr>
          <a:xfrm rot="5400000">
            <a:off x="2169791" y="1510494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5066" y="10001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9248" y="169246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631412" y="44878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57686" y="2143116"/>
            <a:ext cx="642942" cy="1428760"/>
            <a:chOff x="3857620" y="1000108"/>
            <a:chExt cx="642942" cy="1428760"/>
          </a:xfrm>
        </p:grpSpPr>
        <p:sp>
          <p:nvSpPr>
            <p:cNvPr id="46" name="右箭头 45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000232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β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8728" y="419279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678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γ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3025764" y="376079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3174" y="419279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28860" y="271462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直接连接符 56"/>
          <p:cNvCxnSpPr>
            <a:stCxn id="56" idx="3"/>
            <a:endCxn id="51" idx="0"/>
          </p:cNvCxnSpPr>
          <p:nvPr/>
        </p:nvCxnSpPr>
        <p:spPr>
          <a:xfrm rot="5400000">
            <a:off x="2089530" y="3291726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824018" y="378338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5214942" y="714356"/>
            <a:ext cx="3205230" cy="3786214"/>
            <a:chOff x="5214942" y="714356"/>
            <a:chExt cx="3205230" cy="3786214"/>
          </a:xfrm>
        </p:grpSpPr>
        <p:cxnSp>
          <p:nvCxnSpPr>
            <p:cNvPr id="62" name="直接连接符 61"/>
            <p:cNvCxnSpPr/>
            <p:nvPr/>
          </p:nvCxnSpPr>
          <p:spPr>
            <a:xfrm rot="16200000" flipH="1">
              <a:off x="7506560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919842" y="242886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5730928" y="247490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290690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48470" y="142873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134288" y="71435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62982" y="1571612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7874068" y="1617650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39000" y="2049653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6009140" y="2005842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5"/>
            </p:cNvCxnSpPr>
            <p:nvPr/>
          </p:nvCxnSpPr>
          <p:spPr>
            <a:xfrm rot="16200000" flipH="1">
              <a:off x="6818420" y="1934404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8" idx="0"/>
            </p:cNvCxnSpPr>
            <p:nvPr/>
          </p:nvCxnSpPr>
          <p:spPr>
            <a:xfrm>
              <a:off x="7670073" y="1142984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7"/>
            </p:cNvCxnSpPr>
            <p:nvPr/>
          </p:nvCxnSpPr>
          <p:spPr>
            <a:xfrm rot="5400000">
              <a:off x="6813261" y="1153304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643702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72198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5814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7669234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8664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072330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直接连接符 82"/>
            <p:cNvCxnSpPr>
              <a:stCxn id="82" idx="3"/>
              <a:endCxn id="77" idx="0"/>
            </p:cNvCxnSpPr>
            <p:nvPr/>
          </p:nvCxnSpPr>
          <p:spPr>
            <a:xfrm rot="5400000">
              <a:off x="6733000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左大括号 83"/>
            <p:cNvSpPr/>
            <p:nvPr/>
          </p:nvSpPr>
          <p:spPr>
            <a:xfrm>
              <a:off x="6467488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702440" y="1062221"/>
            <a:ext cx="415928" cy="1320609"/>
            <a:chOff x="6656402" y="1036821"/>
            <a:chExt cx="415928" cy="1320609"/>
          </a:xfrm>
        </p:grpSpPr>
        <p:sp>
          <p:nvSpPr>
            <p:cNvPr id="87" name="TextBox 86"/>
            <p:cNvSpPr txBox="1"/>
            <p:nvPr/>
          </p:nvSpPr>
          <p:spPr>
            <a:xfrm>
              <a:off x="6656402" y="103682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15140" y="204965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062718" y="642918"/>
            <a:ext cx="1143008" cy="2143140"/>
            <a:chOff x="6062718" y="642918"/>
            <a:chExt cx="1143008" cy="2143140"/>
          </a:xfrm>
        </p:grpSpPr>
        <p:sp>
          <p:nvSpPr>
            <p:cNvPr id="75" name="TextBox 74"/>
            <p:cNvSpPr txBox="1"/>
            <p:nvPr/>
          </p:nvSpPr>
          <p:spPr>
            <a:xfrm>
              <a:off x="6848536" y="64291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62718" y="133527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1514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071670" y="269259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1470" y="288131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rot="16200000" flipH="1">
            <a:off x="3220280" y="351312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848008" y="136718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76702" y="2224444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δ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3587788" y="2270482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152720" y="2702485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928662" y="2081568"/>
            <a:ext cx="1705032" cy="2360264"/>
            <a:chOff x="2795530" y="1938692"/>
            <a:chExt cx="1705032" cy="2360264"/>
          </a:xfrm>
        </p:grpSpPr>
        <p:sp>
          <p:nvSpPr>
            <p:cNvPr id="63" name="矩形 62"/>
            <p:cNvSpPr/>
            <p:nvPr/>
          </p:nvSpPr>
          <p:spPr>
            <a:xfrm>
              <a:off x="3500430" y="2938824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311516" y="2984862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95530" y="3416865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9058" y="1938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3589728" y="251579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/>
        </p:nvCxnSpPr>
        <p:spPr>
          <a:xfrm rot="16200000" flipH="1">
            <a:off x="2532140" y="258723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8" idx="0"/>
          </p:cNvCxnSpPr>
          <p:nvPr/>
        </p:nvCxnSpPr>
        <p:spPr>
          <a:xfrm>
            <a:off x="3383793" y="1795816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>
            <a:off x="2526981" y="1806136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3000364" y="4010394"/>
            <a:ext cx="928694" cy="1143008"/>
            <a:chOff x="4867232" y="3867518"/>
            <a:chExt cx="928694" cy="1143008"/>
          </a:xfrm>
        </p:grpSpPr>
        <p:sp>
          <p:nvSpPr>
            <p:cNvPr id="79" name="矩形 78"/>
            <p:cNvSpPr/>
            <p:nvPr/>
          </p:nvSpPr>
          <p:spPr>
            <a:xfrm>
              <a:off x="5438736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5249822" y="391355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67232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2" name="椭圆 81"/>
          <p:cNvSpPr/>
          <p:nvPr/>
        </p:nvSpPr>
        <p:spPr>
          <a:xfrm>
            <a:off x="2786050" y="301026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连接符 82"/>
          <p:cNvCxnSpPr>
            <a:stCxn id="82" idx="3"/>
          </p:cNvCxnSpPr>
          <p:nvPr/>
        </p:nvCxnSpPr>
        <p:spPr>
          <a:xfrm rot="5400000">
            <a:off x="2446720" y="358736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785918" y="4010394"/>
            <a:ext cx="928694" cy="1490308"/>
            <a:chOff x="3652786" y="3867518"/>
            <a:chExt cx="928694" cy="1490308"/>
          </a:xfrm>
        </p:grpSpPr>
        <p:sp>
          <p:nvSpPr>
            <p:cNvPr id="44" name="椭圆 43"/>
            <p:cNvSpPr/>
            <p:nvPr/>
          </p:nvSpPr>
          <p:spPr>
            <a:xfrm>
              <a:off x="4212000" y="499782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224290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2786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4" name="左大括号 83"/>
            <p:cNvSpPr/>
            <p:nvPr/>
          </p:nvSpPr>
          <p:spPr>
            <a:xfrm>
              <a:off x="4048076" y="393614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19182" y="428604"/>
            <a:ext cx="2857520" cy="1093595"/>
            <a:chOff x="2786050" y="285728"/>
            <a:chExt cx="2857520" cy="1093595"/>
          </a:xfrm>
        </p:grpSpPr>
        <p:sp>
          <p:nvSpPr>
            <p:cNvPr id="75" name="TextBox 74"/>
            <p:cNvSpPr txBox="1"/>
            <p:nvPr/>
          </p:nvSpPr>
          <p:spPr>
            <a:xfrm>
              <a:off x="4500562" y="28572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86380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90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705000" y="1064051"/>
            <a:ext cx="1252546" cy="436126"/>
            <a:chOff x="3571868" y="921175"/>
            <a:chExt cx="1252546" cy="43612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4357686" y="928670"/>
              <a:ext cx="466728" cy="3567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3550039" y="943004"/>
              <a:ext cx="436126" cy="39246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580824" y="1857364"/>
            <a:ext cx="409930" cy="35719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04934" y="396746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调整后的结果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/29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0628" y="1571612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结点穿过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结点上升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的左孩子，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的右孩子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原来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结点的左子树</a:t>
            </a:r>
            <a:r>
              <a:rPr lang="el-GR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β 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的右子树；原来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结点的右子树</a:t>
            </a:r>
            <a:r>
              <a:rPr lang="el-GR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γ 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的左子树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857752" y="928670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-0.00711 -0.03264 -0.01406 -0.06481 -0.02204 -0.09815 C -0.02986 -0.13125 -0.03593 -0.15833 -0.04687 -0.2 C -0.05781 -0.24166 -0.07882 -0.31759 -0.08732 -0.3486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-1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03866 C -0.0375 -0.05023 -0.08056 -0.09375 -0.09479 -0.108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-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-0.06504 C 0.02622 -0.0743 0.03438 -0.09444 0.01927 -0.125 C 0.00417 -0.15555 -0.04566 -0.22268 -0.06267 -0.248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2592 C -0.00921 -0.01759 -0.01632 -0.00972 -0.03334 -0.04815 C -0.05035 -0.08657 -0.08802 -0.21319 -0.10243 -0.25648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-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540501" y="1471613"/>
            <a:ext cx="2135188" cy="2173287"/>
            <a:chOff x="6540501" y="1471613"/>
            <a:chExt cx="2135188" cy="2173287"/>
          </a:xfrm>
        </p:grpSpPr>
        <p:sp>
          <p:nvSpPr>
            <p:cNvPr id="45082" name="Freeform 10"/>
            <p:cNvSpPr>
              <a:spLocks/>
            </p:cNvSpPr>
            <p:nvPr/>
          </p:nvSpPr>
          <p:spPr bwMode="auto">
            <a:xfrm>
              <a:off x="7821614" y="2271713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11"/>
            <p:cNvSpPr>
              <a:spLocks/>
            </p:cNvSpPr>
            <p:nvPr/>
          </p:nvSpPr>
          <p:spPr bwMode="auto">
            <a:xfrm>
              <a:off x="6910389" y="230028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Oval 12"/>
            <p:cNvSpPr>
              <a:spLocks noChangeArrowheads="1"/>
            </p:cNvSpPr>
            <p:nvPr/>
          </p:nvSpPr>
          <p:spPr bwMode="auto">
            <a:xfrm>
              <a:off x="7312026" y="1838325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5085" name="Oval 14"/>
            <p:cNvSpPr>
              <a:spLocks noChangeArrowheads="1"/>
            </p:cNvSpPr>
            <p:nvPr/>
          </p:nvSpPr>
          <p:spPr bwMode="auto">
            <a:xfrm>
              <a:off x="6540501" y="274161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86" name="Oval 15"/>
            <p:cNvSpPr>
              <a:spLocks noChangeArrowheads="1"/>
            </p:cNvSpPr>
            <p:nvPr/>
          </p:nvSpPr>
          <p:spPr bwMode="auto">
            <a:xfrm>
              <a:off x="8099426" y="2670175"/>
              <a:ext cx="566738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7380289" y="1471613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6659564" y="327183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8243889" y="327818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5060" name="Freeform 30"/>
          <p:cNvSpPr>
            <a:spLocks/>
          </p:cNvSpPr>
          <p:nvPr/>
        </p:nvSpPr>
        <p:spPr bwMode="auto">
          <a:xfrm>
            <a:off x="669925" y="2235200"/>
            <a:ext cx="520700" cy="6048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Oval 31"/>
          <p:cNvSpPr>
            <a:spLocks noChangeArrowheads="1"/>
          </p:cNvSpPr>
          <p:nvPr/>
        </p:nvSpPr>
        <p:spPr bwMode="auto">
          <a:xfrm>
            <a:off x="1071563" y="1773238"/>
            <a:ext cx="571479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5062" name="Oval 32"/>
          <p:cNvSpPr>
            <a:spLocks noChangeArrowheads="1"/>
          </p:cNvSpPr>
          <p:nvPr/>
        </p:nvSpPr>
        <p:spPr bwMode="auto">
          <a:xfrm>
            <a:off x="300038" y="2676525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468688" y="1700213"/>
            <a:ext cx="1416049" cy="2227263"/>
            <a:chOff x="3468688" y="1700213"/>
            <a:chExt cx="1416049" cy="2227263"/>
          </a:xfrm>
        </p:grpSpPr>
        <p:sp>
          <p:nvSpPr>
            <p:cNvPr id="45066" name="Freeform 3"/>
            <p:cNvSpPr>
              <a:spLocks/>
            </p:cNvSpPr>
            <p:nvPr/>
          </p:nvSpPr>
          <p:spPr bwMode="auto">
            <a:xfrm>
              <a:off x="3843338" y="3006726"/>
              <a:ext cx="557212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Freeform 4"/>
            <p:cNvSpPr>
              <a:spLocks/>
            </p:cNvSpPr>
            <p:nvPr/>
          </p:nvSpPr>
          <p:spPr bwMode="auto">
            <a:xfrm>
              <a:off x="3838575" y="2162176"/>
              <a:ext cx="520700" cy="6048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Oval 5"/>
            <p:cNvSpPr>
              <a:spLocks noChangeArrowheads="1"/>
            </p:cNvSpPr>
            <p:nvPr/>
          </p:nvSpPr>
          <p:spPr bwMode="auto">
            <a:xfrm>
              <a:off x="4240213" y="1700213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5069" name="Oval 7"/>
            <p:cNvSpPr>
              <a:spLocks noChangeArrowheads="1"/>
            </p:cNvSpPr>
            <p:nvPr/>
          </p:nvSpPr>
          <p:spPr bwMode="auto">
            <a:xfrm>
              <a:off x="3468688" y="2603501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70" name="Oval 8"/>
            <p:cNvSpPr>
              <a:spLocks noChangeArrowheads="1"/>
            </p:cNvSpPr>
            <p:nvPr/>
          </p:nvSpPr>
          <p:spPr bwMode="auto">
            <a:xfrm>
              <a:off x="4318000" y="3392488"/>
              <a:ext cx="566737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</p:grpSp>
      <p:sp>
        <p:nvSpPr>
          <p:cNvPr id="45072" name="Text Box 19"/>
          <p:cNvSpPr txBox="1">
            <a:spLocks noChangeArrowheads="1"/>
          </p:cNvSpPr>
          <p:nvPr/>
        </p:nvSpPr>
        <p:spPr bwMode="auto">
          <a:xfrm>
            <a:off x="4067175" y="2917826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Verdana" pitchFamily="34" charset="0"/>
              </a:rPr>
              <a:t>R</a:t>
            </a:r>
          </a:p>
        </p:txBody>
      </p:sp>
      <p:sp>
        <p:nvSpPr>
          <p:cNvPr id="45073" name="Text Box 20"/>
          <p:cNvSpPr txBox="1">
            <a:spLocks noChangeArrowheads="1"/>
          </p:cNvSpPr>
          <p:nvPr/>
        </p:nvSpPr>
        <p:spPr bwMode="auto">
          <a:xfrm>
            <a:off x="3852863" y="2052638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Verdana" pitchFamily="34" charset="0"/>
              </a:rPr>
              <a:t>L</a:t>
            </a:r>
          </a:p>
        </p:txBody>
      </p:sp>
      <p:sp>
        <p:nvSpPr>
          <p:cNvPr id="45074" name="Text Box 21"/>
          <p:cNvSpPr txBox="1">
            <a:spLocks noChangeArrowheads="1"/>
          </p:cNvSpPr>
          <p:nvPr/>
        </p:nvSpPr>
        <p:spPr bwMode="auto">
          <a:xfrm>
            <a:off x="4860925" y="3427413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4860925" y="1700213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3132138" y="2700338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31913" y="2420938"/>
            <a:ext cx="1655762" cy="503238"/>
            <a:chOff x="1331913" y="2420938"/>
            <a:chExt cx="1655762" cy="503238"/>
          </a:xfrm>
        </p:grpSpPr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1763713" y="2420938"/>
              <a:ext cx="936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5078" name="Line 40"/>
            <p:cNvSpPr>
              <a:spLocks noChangeShapeType="1"/>
            </p:cNvSpPr>
            <p:nvPr/>
          </p:nvSpPr>
          <p:spPr bwMode="auto">
            <a:xfrm>
              <a:off x="1331913" y="2924176"/>
              <a:ext cx="1655762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79" name="Text Box 43"/>
          <p:cNvSpPr txBox="1">
            <a:spLocks noChangeArrowheads="1"/>
          </p:cNvSpPr>
          <p:nvPr/>
        </p:nvSpPr>
        <p:spPr bwMode="auto">
          <a:xfrm>
            <a:off x="3071802" y="4357694"/>
            <a:ext cx="259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的结果</a:t>
            </a:r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6948488" y="407670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调整完毕</a:t>
            </a:r>
          </a:p>
        </p:txBody>
      </p:sp>
      <p:sp>
        <p:nvSpPr>
          <p:cNvPr id="143406" name="Freeform 46"/>
          <p:cNvSpPr>
            <a:spLocks/>
          </p:cNvSpPr>
          <p:nvPr/>
        </p:nvSpPr>
        <p:spPr bwMode="auto">
          <a:xfrm>
            <a:off x="3492500" y="1638300"/>
            <a:ext cx="1092200" cy="1765300"/>
          </a:xfrm>
          <a:custGeom>
            <a:avLst/>
            <a:gdLst>
              <a:gd name="T0" fmla="*/ 688 w 688"/>
              <a:gd name="T1" fmla="*/ 1112 h 1112"/>
              <a:gd name="T2" fmla="*/ 600 w 688"/>
              <a:gd name="T3" fmla="*/ 632 h 1112"/>
              <a:gd name="T4" fmla="*/ 160 w 688"/>
              <a:gd name="T5" fmla="*/ 376 h 1112"/>
              <a:gd name="T6" fmla="*/ 0 w 68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112"/>
              <a:gd name="T14" fmla="*/ 688 w 68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112">
                <a:moveTo>
                  <a:pt x="688" y="1112"/>
                </a:moveTo>
                <a:cubicBezTo>
                  <a:pt x="673" y="1033"/>
                  <a:pt x="688" y="755"/>
                  <a:pt x="600" y="632"/>
                </a:cubicBezTo>
                <a:cubicBezTo>
                  <a:pt x="498" y="514"/>
                  <a:pt x="260" y="481"/>
                  <a:pt x="160" y="376"/>
                </a:cubicBezTo>
                <a:cubicBezTo>
                  <a:pt x="60" y="271"/>
                  <a:pt x="33" y="78"/>
                  <a:pt x="0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</a:p>
        </p:txBody>
      </p:sp>
      <p:sp>
        <p:nvSpPr>
          <p:cNvPr id="36" name="右箭头 35"/>
          <p:cNvSpPr/>
          <p:nvPr/>
        </p:nvSpPr>
        <p:spPr>
          <a:xfrm>
            <a:off x="5429256" y="2714620"/>
            <a:ext cx="642942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45076" grpId="0"/>
      <p:bldP spid="45079" grpId="0"/>
      <p:bldP spid="143405" grpId="0"/>
      <p:bldP spid="143406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38338" y="2709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 err="1">
                <a:ea typeface="楷体" pitchFamily="49" charset="-122"/>
                <a:cs typeface="Times New Roman" pitchFamily="18" charset="0"/>
              </a:rPr>
              <a:t>RL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型调整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43372" y="1643050"/>
            <a:ext cx="642942" cy="1428760"/>
            <a:chOff x="3857620" y="1000108"/>
            <a:chExt cx="642942" cy="1428760"/>
          </a:xfrm>
        </p:grpSpPr>
        <p:sp>
          <p:nvSpPr>
            <p:cNvPr id="23" name="右箭头 22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42844" y="785794"/>
            <a:ext cx="3748114" cy="3786214"/>
            <a:chOff x="142844" y="785794"/>
            <a:chExt cx="3748114" cy="3786214"/>
          </a:xfrm>
        </p:grpSpPr>
        <p:cxnSp>
          <p:nvCxnSpPr>
            <p:cNvPr id="7" name="直接连接符 6"/>
            <p:cNvCxnSpPr/>
            <p:nvPr/>
          </p:nvCxnSpPr>
          <p:spPr>
            <a:xfrm rot="16200000" flipH="1">
              <a:off x="2291586" y="293172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47744" y="1726746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658830" y="1772784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44" y="220478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43174" y="157161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3562" y="85723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3768" y="2497496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344854" y="2543534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9786" y="297553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 rot="10800000" flipV="1">
              <a:off x="1026340" y="1273602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</p:cNvCxnSpPr>
            <p:nvPr/>
          </p:nvCxnSpPr>
          <p:spPr>
            <a:xfrm rot="5400000">
              <a:off x="2303096" y="2037990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3" idx="0"/>
            </p:cNvCxnSpPr>
            <p:nvPr/>
          </p:nvCxnSpPr>
          <p:spPr>
            <a:xfrm>
              <a:off x="3140859" y="2068868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1"/>
            </p:cNvCxnSpPr>
            <p:nvPr/>
          </p:nvCxnSpPr>
          <p:spPr>
            <a:xfrm>
              <a:off x="2205066" y="1269984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47810" y="78579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147814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28728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7224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3174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2454260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1670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857356" y="242886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5" idx="0"/>
            </p:cNvCxnSpPr>
            <p:nvPr/>
          </p:nvCxnSpPr>
          <p:spPr>
            <a:xfrm rot="5400000">
              <a:off x="1518026" y="300597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>
              <a:off x="1252514" y="349762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143504" y="785794"/>
            <a:ext cx="3748114" cy="3714776"/>
            <a:chOff x="5143504" y="785794"/>
            <a:chExt cx="3748114" cy="3714776"/>
          </a:xfrm>
        </p:grpSpPr>
        <p:cxnSp>
          <p:nvCxnSpPr>
            <p:cNvPr id="72" name="直接连接符 71"/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左大括号 73"/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43504" y="213334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左大括号 78"/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10446" y="290409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1" name="直接连接符 80"/>
            <p:cNvCxnSpPr>
              <a:endCxn id="7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5788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左大括号 89"/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72330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直接连接符 92"/>
            <p:cNvCxnSpPr>
              <a:stCxn id="92" idx="3"/>
              <a:endCxn id="87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左大括号 93"/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86512" y="620893"/>
            <a:ext cx="2286016" cy="1901438"/>
            <a:chOff x="6286512" y="620893"/>
            <a:chExt cx="2286016" cy="1901438"/>
          </a:xfrm>
        </p:grpSpPr>
        <p:sp>
          <p:nvSpPr>
            <p:cNvPr id="85" name="TextBox 84"/>
            <p:cNvSpPr txBox="1"/>
            <p:nvPr/>
          </p:nvSpPr>
          <p:spPr>
            <a:xfrm>
              <a:off x="6643702" y="221455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86512" y="62089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-2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15338" y="150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643834" y="44624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143768" y="1071546"/>
            <a:ext cx="714380" cy="1143008"/>
            <a:chOff x="7143768" y="1071546"/>
            <a:chExt cx="714380" cy="1143008"/>
          </a:xfrm>
        </p:grpSpPr>
        <p:sp>
          <p:nvSpPr>
            <p:cNvPr id="98" name="TextBox 97"/>
            <p:cNvSpPr txBox="1"/>
            <p:nvPr/>
          </p:nvSpPr>
          <p:spPr>
            <a:xfrm>
              <a:off x="7500958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43768" y="190677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>
          <a:xfrm rot="5400000" flipH="1" flipV="1">
            <a:off x="6536545" y="1107265"/>
            <a:ext cx="1785950" cy="571504"/>
          </a:xfrm>
          <a:prstGeom prst="straightConnector1">
            <a:avLst/>
          </a:prstGeom>
          <a:ln w="57150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6813546" y="41497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7029446" y="33575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1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7893046" y="22066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1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6740521" y="10541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213346" y="1368438"/>
            <a:ext cx="3236926" cy="3906834"/>
            <a:chOff x="5213346" y="1368438"/>
            <a:chExt cx="3236926" cy="3906834"/>
          </a:xfrm>
        </p:grpSpPr>
        <p:sp>
          <p:nvSpPr>
            <p:cNvPr id="47106" name="Freeform 2"/>
            <p:cNvSpPr>
              <a:spLocks/>
            </p:cNvSpPr>
            <p:nvPr/>
          </p:nvSpPr>
          <p:spPr bwMode="auto">
            <a:xfrm>
              <a:off x="6783383" y="1801825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" name="Freeform 3"/>
            <p:cNvSpPr>
              <a:spLocks/>
            </p:cNvSpPr>
            <p:nvPr/>
          </p:nvSpPr>
          <p:spPr bwMode="auto">
            <a:xfrm>
              <a:off x="5645146" y="1728800"/>
              <a:ext cx="649287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6273796" y="1368438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5213346" y="20891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7258046" y="2187588"/>
              <a:ext cx="566737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6853233" y="265113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483346" y="30924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 flipH="1">
              <a:off x="7697783" y="2665425"/>
              <a:ext cx="266700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7824783" y="3097225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7115" name="Freeform 12"/>
            <p:cNvSpPr>
              <a:spLocks/>
            </p:cNvSpPr>
            <p:nvPr/>
          </p:nvSpPr>
          <p:spPr bwMode="auto">
            <a:xfrm>
              <a:off x="6596058" y="3654438"/>
              <a:ext cx="146050" cy="423862"/>
            </a:xfrm>
            <a:custGeom>
              <a:avLst/>
              <a:gdLst>
                <a:gd name="T0" fmla="*/ 92 w 92"/>
                <a:gd name="T1" fmla="*/ 0 h 267"/>
                <a:gd name="T2" fmla="*/ 0 w 92"/>
                <a:gd name="T3" fmla="*/ 267 h 267"/>
                <a:gd name="T4" fmla="*/ 0 60000 65536"/>
                <a:gd name="T5" fmla="*/ 0 60000 65536"/>
                <a:gd name="T6" fmla="*/ 0 w 92"/>
                <a:gd name="T7" fmla="*/ 0 h 267"/>
                <a:gd name="T8" fmla="*/ 92 w 92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" h="267">
                  <a:moveTo>
                    <a:pt x="92" y="0"/>
                  </a:moveTo>
                  <a:lnTo>
                    <a:pt x="0" y="267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Oval 13"/>
            <p:cNvSpPr>
              <a:spLocks noChangeArrowheads="1"/>
            </p:cNvSpPr>
            <p:nvPr/>
          </p:nvSpPr>
          <p:spPr bwMode="auto">
            <a:xfrm>
              <a:off x="6237283" y="407830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7129" name="Text Box 44"/>
            <p:cNvSpPr txBox="1">
              <a:spLocks noChangeArrowheads="1"/>
            </p:cNvSpPr>
            <p:nvPr/>
          </p:nvSpPr>
          <p:spPr bwMode="auto">
            <a:xfrm>
              <a:off x="5929322" y="4786322"/>
              <a:ext cx="252095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插入关键字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8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的结果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28992" y="2190763"/>
            <a:ext cx="1079500" cy="576262"/>
            <a:chOff x="3428992" y="2190763"/>
            <a:chExt cx="1079500" cy="576262"/>
          </a:xfrm>
        </p:grpSpPr>
        <p:sp>
          <p:nvSpPr>
            <p:cNvPr id="47130" name="Line 46"/>
            <p:cNvSpPr>
              <a:spLocks noChangeShapeType="1"/>
            </p:cNvSpPr>
            <p:nvPr/>
          </p:nvSpPr>
          <p:spPr bwMode="auto">
            <a:xfrm>
              <a:off x="3428992" y="2767025"/>
              <a:ext cx="107950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1" name="Text Box 47"/>
            <p:cNvSpPr txBox="1">
              <a:spLocks noChangeArrowheads="1"/>
            </p:cNvSpPr>
            <p:nvPr/>
          </p:nvSpPr>
          <p:spPr bwMode="auto">
            <a:xfrm>
              <a:off x="3428992" y="2190763"/>
              <a:ext cx="86360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</a:p>
        </p:txBody>
      </p:sp>
      <p:sp>
        <p:nvSpPr>
          <p:cNvPr id="48" name="Freeform 2"/>
          <p:cNvSpPr>
            <a:spLocks/>
          </p:cNvSpPr>
          <p:nvPr/>
        </p:nvSpPr>
        <p:spPr bwMode="auto">
          <a:xfrm>
            <a:off x="1855757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3"/>
          <p:cNvSpPr>
            <a:spLocks/>
          </p:cNvSpPr>
          <p:nvPr/>
        </p:nvSpPr>
        <p:spPr bwMode="auto">
          <a:xfrm>
            <a:off x="717520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346170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285720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2330420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1925607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55720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 flipH="1">
            <a:off x="2770157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2897157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6269061" y="1369998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7253311" y="2201848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491311" y="3094023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069157" y="16430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itchFamily="18" charset="0"/>
              </a:rPr>
              <a:t>R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6926282" y="25066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itchFamily="18" charset="0"/>
              </a:rPr>
              <a:t>L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2" grpId="0"/>
      <p:bldP spid="47124" grpId="0"/>
      <p:bldP spid="47126" grpId="0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/>
          <p:cNvSpPr>
            <a:spLocks/>
          </p:cNvSpPr>
          <p:nvPr/>
        </p:nvSpPr>
        <p:spPr bwMode="auto">
          <a:xfrm>
            <a:off x="2100258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962021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590671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0221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574921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7111" name="Freeform 7"/>
          <p:cNvSpPr>
            <a:spLocks/>
          </p:cNvSpPr>
          <p:nvPr/>
        </p:nvSpPr>
        <p:spPr bwMode="auto">
          <a:xfrm>
            <a:off x="2170108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800221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 flipH="1">
            <a:off x="3014658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141658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47115" name="Freeform 12"/>
          <p:cNvSpPr>
            <a:spLocks/>
          </p:cNvSpPr>
          <p:nvPr/>
        </p:nvSpPr>
        <p:spPr bwMode="auto">
          <a:xfrm>
            <a:off x="1912933" y="3743309"/>
            <a:ext cx="146050" cy="423862"/>
          </a:xfrm>
          <a:custGeom>
            <a:avLst/>
            <a:gdLst>
              <a:gd name="T0" fmla="*/ 92 w 92"/>
              <a:gd name="T1" fmla="*/ 0 h 267"/>
              <a:gd name="T2" fmla="*/ 0 w 92"/>
              <a:gd name="T3" fmla="*/ 267 h 267"/>
              <a:gd name="T4" fmla="*/ 0 60000 65536"/>
              <a:gd name="T5" fmla="*/ 0 60000 65536"/>
              <a:gd name="T6" fmla="*/ 0 w 92"/>
              <a:gd name="T7" fmla="*/ 0 h 267"/>
              <a:gd name="T8" fmla="*/ 92 w 92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" h="267">
                <a:moveTo>
                  <a:pt x="92" y="0"/>
                </a:moveTo>
                <a:lnTo>
                  <a:pt x="0" y="267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554158" y="4167171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2344733" y="17906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cs typeface="Times New Roman" pitchFamily="18" charset="0"/>
              </a:rPr>
              <a:t>R</a:t>
            </a:r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2201858" y="26542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itchFamily="18" charset="0"/>
              </a:rPr>
              <a:t>L</a:t>
            </a:r>
          </a:p>
        </p:txBody>
      </p:sp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2130421" y="4238609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2346321" y="3446446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1</a:t>
            </a:r>
          </a:p>
        </p:txBody>
      </p:sp>
      <p:sp>
        <p:nvSpPr>
          <p:cNvPr id="47123" name="Text Box 33"/>
          <p:cNvSpPr txBox="1">
            <a:spLocks noChangeArrowheads="1"/>
          </p:cNvSpPr>
          <p:nvPr/>
        </p:nvSpPr>
        <p:spPr bwMode="auto">
          <a:xfrm>
            <a:off x="3713158" y="3230546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3209921" y="2295509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1</a:t>
            </a:r>
          </a:p>
        </p:txBody>
      </p:sp>
      <p:sp>
        <p:nvSpPr>
          <p:cNvPr id="47125" name="Text Box 35"/>
          <p:cNvSpPr txBox="1">
            <a:spLocks noChangeArrowheads="1"/>
          </p:cNvSpPr>
          <p:nvPr/>
        </p:nvSpPr>
        <p:spPr bwMode="auto">
          <a:xfrm>
            <a:off x="617533" y="2727309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2057396" y="1142984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-2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000628" y="1571612"/>
            <a:ext cx="3092451" cy="2595563"/>
            <a:chOff x="5000628" y="1571612"/>
            <a:chExt cx="3092451" cy="2595563"/>
          </a:xfrm>
        </p:grpSpPr>
        <p:sp>
          <p:nvSpPr>
            <p:cNvPr id="47134" name="Freeform 15"/>
            <p:cNvSpPr>
              <a:spLocks/>
            </p:cNvSpPr>
            <p:nvPr/>
          </p:nvSpPr>
          <p:spPr bwMode="auto">
            <a:xfrm>
              <a:off x="5859466" y="2824150"/>
              <a:ext cx="419100" cy="673100"/>
            </a:xfrm>
            <a:custGeom>
              <a:avLst/>
              <a:gdLst>
                <a:gd name="T0" fmla="*/ 0 w 264"/>
                <a:gd name="T1" fmla="*/ 0 h 424"/>
                <a:gd name="T2" fmla="*/ 264 w 264"/>
                <a:gd name="T3" fmla="*/ 424 h 424"/>
                <a:gd name="T4" fmla="*/ 0 60000 65536"/>
                <a:gd name="T5" fmla="*/ 0 60000 65536"/>
                <a:gd name="T6" fmla="*/ 0 w 264"/>
                <a:gd name="T7" fmla="*/ 0 h 424"/>
                <a:gd name="T8" fmla="*/ 264 w 264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424">
                  <a:moveTo>
                    <a:pt x="0" y="0"/>
                  </a:moveTo>
                  <a:lnTo>
                    <a:pt x="264" y="42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Freeform 16"/>
            <p:cNvSpPr>
              <a:spLocks/>
            </p:cNvSpPr>
            <p:nvPr/>
          </p:nvSpPr>
          <p:spPr bwMode="auto">
            <a:xfrm>
              <a:off x="5359403" y="2849550"/>
              <a:ext cx="266700" cy="609600"/>
            </a:xfrm>
            <a:custGeom>
              <a:avLst/>
              <a:gdLst>
                <a:gd name="T0" fmla="*/ 168 w 168"/>
                <a:gd name="T1" fmla="*/ 0 h 384"/>
                <a:gd name="T2" fmla="*/ 0 w 168"/>
                <a:gd name="T3" fmla="*/ 384 h 384"/>
                <a:gd name="T4" fmla="*/ 0 60000 65536"/>
                <a:gd name="T5" fmla="*/ 0 60000 65536"/>
                <a:gd name="T6" fmla="*/ 0 w 168"/>
                <a:gd name="T7" fmla="*/ 0 h 384"/>
                <a:gd name="T8" fmla="*/ 168 w 16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84">
                  <a:moveTo>
                    <a:pt x="168" y="0"/>
                  </a:moveTo>
                  <a:lnTo>
                    <a:pt x="0" y="38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Oval 17"/>
            <p:cNvSpPr>
              <a:spLocks noChangeArrowheads="1"/>
            </p:cNvSpPr>
            <p:nvPr/>
          </p:nvSpPr>
          <p:spPr bwMode="auto">
            <a:xfrm>
              <a:off x="6003928" y="3473437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7137" name="Oval 18"/>
            <p:cNvSpPr>
              <a:spLocks noChangeArrowheads="1"/>
            </p:cNvSpPr>
            <p:nvPr/>
          </p:nvSpPr>
          <p:spPr bwMode="auto">
            <a:xfrm>
              <a:off x="5000628" y="34734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138" name="Oval 19"/>
            <p:cNvSpPr>
              <a:spLocks noChangeArrowheads="1"/>
            </p:cNvSpPr>
            <p:nvPr/>
          </p:nvSpPr>
          <p:spPr bwMode="auto">
            <a:xfrm>
              <a:off x="6124578" y="1571612"/>
              <a:ext cx="566738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139" name="Freeform 20"/>
            <p:cNvSpPr>
              <a:spLocks/>
            </p:cNvSpPr>
            <p:nvPr/>
          </p:nvSpPr>
          <p:spPr bwMode="auto">
            <a:xfrm>
              <a:off x="5834066" y="2036750"/>
              <a:ext cx="363538" cy="488950"/>
            </a:xfrm>
            <a:custGeom>
              <a:avLst/>
              <a:gdLst>
                <a:gd name="T0" fmla="*/ 229 w 229"/>
                <a:gd name="T1" fmla="*/ 0 h 308"/>
                <a:gd name="T2" fmla="*/ 0 w 229"/>
                <a:gd name="T3" fmla="*/ 308 h 308"/>
                <a:gd name="T4" fmla="*/ 0 60000 65536"/>
                <a:gd name="T5" fmla="*/ 0 60000 65536"/>
                <a:gd name="T6" fmla="*/ 0 w 229"/>
                <a:gd name="T7" fmla="*/ 0 h 308"/>
                <a:gd name="T8" fmla="*/ 229 w 229"/>
                <a:gd name="T9" fmla="*/ 308 h 3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" h="308">
                  <a:moveTo>
                    <a:pt x="229" y="0"/>
                  </a:moveTo>
                  <a:lnTo>
                    <a:pt x="0" y="308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Oval 21"/>
            <p:cNvSpPr>
              <a:spLocks noChangeArrowheads="1"/>
            </p:cNvSpPr>
            <p:nvPr/>
          </p:nvSpPr>
          <p:spPr bwMode="auto">
            <a:xfrm>
              <a:off x="5464178" y="236218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141" name="Freeform 22"/>
            <p:cNvSpPr>
              <a:spLocks/>
            </p:cNvSpPr>
            <p:nvPr/>
          </p:nvSpPr>
          <p:spPr bwMode="auto">
            <a:xfrm>
              <a:off x="6629403" y="2024050"/>
              <a:ext cx="330200" cy="381000"/>
            </a:xfrm>
            <a:custGeom>
              <a:avLst/>
              <a:gdLst>
                <a:gd name="T0" fmla="*/ 0 w 208"/>
                <a:gd name="T1" fmla="*/ 0 h 240"/>
                <a:gd name="T2" fmla="*/ 208 w 208"/>
                <a:gd name="T3" fmla="*/ 240 h 240"/>
                <a:gd name="T4" fmla="*/ 0 60000 65536"/>
                <a:gd name="T5" fmla="*/ 0 60000 65536"/>
                <a:gd name="T6" fmla="*/ 0 w 208"/>
                <a:gd name="T7" fmla="*/ 0 h 240"/>
                <a:gd name="T8" fmla="*/ 208 w 208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40">
                  <a:moveTo>
                    <a:pt x="0" y="0"/>
                  </a:moveTo>
                  <a:lnTo>
                    <a:pt x="208" y="240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Oval 23"/>
            <p:cNvSpPr>
              <a:spLocks noChangeArrowheads="1"/>
            </p:cNvSpPr>
            <p:nvPr/>
          </p:nvSpPr>
          <p:spPr bwMode="auto">
            <a:xfrm>
              <a:off x="6805616" y="236695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7143" name="Freeform 24"/>
            <p:cNvSpPr>
              <a:spLocks/>
            </p:cNvSpPr>
            <p:nvPr/>
          </p:nvSpPr>
          <p:spPr bwMode="auto">
            <a:xfrm>
              <a:off x="7183441" y="2870187"/>
              <a:ext cx="373063" cy="639763"/>
            </a:xfrm>
            <a:custGeom>
              <a:avLst/>
              <a:gdLst>
                <a:gd name="T0" fmla="*/ 0 w 235"/>
                <a:gd name="T1" fmla="*/ 0 h 403"/>
                <a:gd name="T2" fmla="*/ 235 w 235"/>
                <a:gd name="T3" fmla="*/ 403 h 403"/>
                <a:gd name="T4" fmla="*/ 0 60000 65536"/>
                <a:gd name="T5" fmla="*/ 0 60000 65536"/>
                <a:gd name="T6" fmla="*/ 0 w 235"/>
                <a:gd name="T7" fmla="*/ 0 h 403"/>
                <a:gd name="T8" fmla="*/ 235 w 235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03">
                  <a:moveTo>
                    <a:pt x="0" y="0"/>
                  </a:moveTo>
                  <a:lnTo>
                    <a:pt x="235" y="40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Oval 25"/>
            <p:cNvSpPr>
              <a:spLocks noChangeArrowheads="1"/>
            </p:cNvSpPr>
            <p:nvPr/>
          </p:nvSpPr>
          <p:spPr bwMode="auto">
            <a:xfrm>
              <a:off x="7304091" y="34861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7145" name="Text Box 37"/>
            <p:cNvSpPr txBox="1">
              <a:spLocks noChangeArrowheads="1"/>
            </p:cNvSpPr>
            <p:nvPr/>
          </p:nvSpPr>
          <p:spPr bwMode="auto">
            <a:xfrm>
              <a:off x="5427666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6" name="Text Box 38"/>
            <p:cNvSpPr txBox="1">
              <a:spLocks noChangeArrowheads="1"/>
            </p:cNvSpPr>
            <p:nvPr/>
          </p:nvSpPr>
          <p:spPr bwMode="auto">
            <a:xfrm>
              <a:off x="6508753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7" name="Text Box 39"/>
            <p:cNvSpPr txBox="1">
              <a:spLocks noChangeArrowheads="1"/>
            </p:cNvSpPr>
            <p:nvPr/>
          </p:nvSpPr>
          <p:spPr bwMode="auto">
            <a:xfrm>
              <a:off x="7805741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8" name="Text Box 40"/>
            <p:cNvSpPr txBox="1">
              <a:spLocks noChangeArrowheads="1"/>
            </p:cNvSpPr>
            <p:nvPr/>
          </p:nvSpPr>
          <p:spPr bwMode="auto">
            <a:xfrm>
              <a:off x="6651628" y="1574787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9" name="Text Box 41"/>
            <p:cNvSpPr txBox="1">
              <a:spLocks noChangeArrowheads="1"/>
            </p:cNvSpPr>
            <p:nvPr/>
          </p:nvSpPr>
          <p:spPr bwMode="auto">
            <a:xfrm>
              <a:off x="5427666" y="20716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50" name="Text Box 42"/>
            <p:cNvSpPr txBox="1">
              <a:spLocks noChangeArrowheads="1"/>
            </p:cNvSpPr>
            <p:nvPr/>
          </p:nvSpPr>
          <p:spPr bwMode="auto">
            <a:xfrm>
              <a:off x="7445378" y="2287575"/>
              <a:ext cx="5032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4429124" y="4714884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调整完毕</a:t>
            </a:r>
          </a:p>
        </p:txBody>
      </p:sp>
      <p:sp>
        <p:nvSpPr>
          <p:cNvPr id="145457" name="Freeform 49"/>
          <p:cNvSpPr>
            <a:spLocks/>
          </p:cNvSpPr>
          <p:nvPr/>
        </p:nvSpPr>
        <p:spPr bwMode="auto">
          <a:xfrm>
            <a:off x="1976433" y="1344596"/>
            <a:ext cx="869950" cy="1830388"/>
          </a:xfrm>
          <a:custGeom>
            <a:avLst/>
            <a:gdLst>
              <a:gd name="T0" fmla="*/ 33 w 548"/>
              <a:gd name="T1" fmla="*/ 1153 h 1153"/>
              <a:gd name="T2" fmla="*/ 52 w 548"/>
              <a:gd name="T3" fmla="*/ 840 h 1153"/>
              <a:gd name="T4" fmla="*/ 348 w 548"/>
              <a:gd name="T5" fmla="*/ 576 h 1153"/>
              <a:gd name="T6" fmla="*/ 468 w 548"/>
              <a:gd name="T7" fmla="*/ 352 h 1153"/>
              <a:gd name="T8" fmla="*/ 548 w 548"/>
              <a:gd name="T9" fmla="*/ 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153"/>
              <a:gd name="T17" fmla="*/ 548 w 548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153">
                <a:moveTo>
                  <a:pt x="33" y="1153"/>
                </a:moveTo>
                <a:cubicBezTo>
                  <a:pt x="36" y="1101"/>
                  <a:pt x="0" y="936"/>
                  <a:pt x="52" y="840"/>
                </a:cubicBezTo>
                <a:cubicBezTo>
                  <a:pt x="94" y="737"/>
                  <a:pt x="279" y="657"/>
                  <a:pt x="348" y="576"/>
                </a:cubicBezTo>
                <a:cubicBezTo>
                  <a:pt x="417" y="495"/>
                  <a:pt x="435" y="448"/>
                  <a:pt x="468" y="352"/>
                </a:cubicBezTo>
                <a:cubicBezTo>
                  <a:pt x="533" y="220"/>
                  <a:pt x="531" y="73"/>
                  <a:pt x="548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071934" y="2500306"/>
            <a:ext cx="85725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929058" y="214311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RL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54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6" grpId="0"/>
      <p:bldP spid="145457" grpId="0" animBg="1"/>
      <p:bldP spid="145457" grpId="1" animBg="1"/>
      <p:bldP spid="46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7"/>
          <p:cNvSpPr txBox="1">
            <a:spLocks noChangeArrowheads="1"/>
          </p:cNvSpPr>
          <p:nvPr/>
        </p:nvSpPr>
        <p:spPr bwMode="auto">
          <a:xfrm>
            <a:off x="214282" y="642918"/>
            <a:ext cx="8458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b="1"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ea typeface="楷体" pitchFamily="49" charset="-122"/>
                <a:cs typeface="Times New Roman" pitchFamily="18" charset="0"/>
              </a:rPr>
              <a:t>9-5】</a:t>
            </a:r>
            <a:r>
              <a:rPr lang="en-US" altLang="zh-CN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输入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关键字序列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(16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15)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出构造一棵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树的步骤。</a:t>
            </a:r>
          </a:p>
        </p:txBody>
      </p:sp>
      <p:sp>
        <p:nvSpPr>
          <p:cNvPr id="48131" name="Oval 38"/>
          <p:cNvSpPr>
            <a:spLocks noChangeAspect="1" noChangeArrowheads="1"/>
          </p:cNvSpPr>
          <p:nvPr/>
        </p:nvSpPr>
        <p:spPr bwMode="auto">
          <a:xfrm>
            <a:off x="2628900" y="2779713"/>
            <a:ext cx="468313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8132" name="Line 39"/>
          <p:cNvSpPr>
            <a:spLocks noChangeShapeType="1"/>
          </p:cNvSpPr>
          <p:nvPr/>
        </p:nvSpPr>
        <p:spPr bwMode="auto">
          <a:xfrm>
            <a:off x="1403350" y="3068638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Text Box 40"/>
          <p:cNvSpPr txBox="1">
            <a:spLocks noChangeArrowheads="1"/>
          </p:cNvSpPr>
          <p:nvPr/>
        </p:nvSpPr>
        <p:spPr bwMode="auto">
          <a:xfrm>
            <a:off x="1474788" y="256381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8134" name="Text Box 41"/>
          <p:cNvSpPr txBox="1">
            <a:spLocks noChangeArrowheads="1"/>
          </p:cNvSpPr>
          <p:nvPr/>
        </p:nvSpPr>
        <p:spPr bwMode="auto">
          <a:xfrm>
            <a:off x="2700338" y="234791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492500" y="2276475"/>
            <a:ext cx="2663825" cy="1404938"/>
            <a:chOff x="2200" y="1253"/>
            <a:chExt cx="1678" cy="885"/>
          </a:xfrm>
        </p:grpSpPr>
        <p:sp>
          <p:nvSpPr>
            <p:cNvPr id="48159" name="Line 43"/>
            <p:cNvSpPr>
              <a:spLocks noChangeShapeType="1"/>
            </p:cNvSpPr>
            <p:nvPr/>
          </p:nvSpPr>
          <p:spPr bwMode="auto">
            <a:xfrm>
              <a:off x="2200" y="175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0" name="Text Box 44"/>
            <p:cNvSpPr txBox="1">
              <a:spLocks noChangeArrowheads="1"/>
            </p:cNvSpPr>
            <p:nvPr/>
          </p:nvSpPr>
          <p:spPr bwMode="auto">
            <a:xfrm>
              <a:off x="2245" y="143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61" name="Oval 45"/>
            <p:cNvSpPr>
              <a:spLocks noChangeAspect="1" noChangeArrowheads="1"/>
            </p:cNvSpPr>
            <p:nvPr/>
          </p:nvSpPr>
          <p:spPr bwMode="auto">
            <a:xfrm>
              <a:off x="3382" y="134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8162" name="Oval 46"/>
            <p:cNvSpPr>
              <a:spLocks noChangeAspect="1" noChangeArrowheads="1"/>
            </p:cNvSpPr>
            <p:nvPr/>
          </p:nvSpPr>
          <p:spPr bwMode="auto">
            <a:xfrm>
              <a:off x="3107" y="184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63" name="Text Box 47"/>
            <p:cNvSpPr txBox="1">
              <a:spLocks noChangeArrowheads="1"/>
            </p:cNvSpPr>
            <p:nvPr/>
          </p:nvSpPr>
          <p:spPr bwMode="auto">
            <a:xfrm>
              <a:off x="3152" y="16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164" name="Text Box 48"/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65" name="Freeform 49"/>
            <p:cNvSpPr>
              <a:spLocks/>
            </p:cNvSpPr>
            <p:nvPr/>
          </p:nvSpPr>
          <p:spPr bwMode="auto">
            <a:xfrm>
              <a:off x="3296" y="1608"/>
              <a:ext cx="152" cy="236"/>
            </a:xfrm>
            <a:custGeom>
              <a:avLst/>
              <a:gdLst>
                <a:gd name="T0" fmla="*/ 152 w 152"/>
                <a:gd name="T1" fmla="*/ 0 h 236"/>
                <a:gd name="T2" fmla="*/ 0 w 152"/>
                <a:gd name="T3" fmla="*/ 236 h 236"/>
                <a:gd name="T4" fmla="*/ 0 60000 65536"/>
                <a:gd name="T5" fmla="*/ 0 60000 65536"/>
                <a:gd name="T6" fmla="*/ 0 w 152"/>
                <a:gd name="T7" fmla="*/ 0 h 236"/>
                <a:gd name="T8" fmla="*/ 152 w 152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236">
                  <a:moveTo>
                    <a:pt x="152" y="0"/>
                  </a:moveTo>
                  <a:lnTo>
                    <a:pt x="0" y="23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331913" y="3963988"/>
            <a:ext cx="2701925" cy="2057400"/>
            <a:chOff x="839" y="2316"/>
            <a:chExt cx="1702" cy="1296"/>
          </a:xfrm>
        </p:grpSpPr>
        <p:sp>
          <p:nvSpPr>
            <p:cNvPr id="48149" name="Line 51"/>
            <p:cNvSpPr>
              <a:spLocks noChangeShapeType="1"/>
            </p:cNvSpPr>
            <p:nvPr/>
          </p:nvSpPr>
          <p:spPr bwMode="auto">
            <a:xfrm>
              <a:off x="839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0" name="Text Box 52"/>
            <p:cNvSpPr txBox="1">
              <a:spLocks noChangeArrowheads="1"/>
            </p:cNvSpPr>
            <p:nvPr/>
          </p:nvSpPr>
          <p:spPr bwMode="auto">
            <a:xfrm>
              <a:off x="884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8151" name="Oval 53"/>
            <p:cNvSpPr>
              <a:spLocks noChangeAspect="1" noChangeArrowheads="1"/>
            </p:cNvSpPr>
            <p:nvPr/>
          </p:nvSpPr>
          <p:spPr bwMode="auto">
            <a:xfrm>
              <a:off x="2126" y="2407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8152" name="Oval 54"/>
            <p:cNvSpPr>
              <a:spLocks noChangeAspect="1" noChangeArrowheads="1"/>
            </p:cNvSpPr>
            <p:nvPr/>
          </p:nvSpPr>
          <p:spPr bwMode="auto">
            <a:xfrm>
              <a:off x="1746" y="288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53" name="Text Box 55"/>
            <p:cNvSpPr txBox="1">
              <a:spLocks noChangeArrowheads="1"/>
            </p:cNvSpPr>
            <p:nvPr/>
          </p:nvSpPr>
          <p:spPr bwMode="auto">
            <a:xfrm>
              <a:off x="1746" y="2693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latin typeface="宋体" pitchFamily="2" charset="-122"/>
                </a:rPr>
                <a:t>-</a:t>
              </a: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54" name="Text Box 56"/>
            <p:cNvSpPr txBox="1">
              <a:spLocks noChangeArrowheads="1"/>
            </p:cNvSpPr>
            <p:nvPr/>
          </p:nvSpPr>
          <p:spPr bwMode="auto">
            <a:xfrm>
              <a:off x="2405" y="2316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8155" name="Freeform 57"/>
            <p:cNvSpPr>
              <a:spLocks/>
            </p:cNvSpPr>
            <p:nvPr/>
          </p:nvSpPr>
          <p:spPr bwMode="auto">
            <a:xfrm>
              <a:off x="1962" y="2628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Oval 58"/>
            <p:cNvSpPr>
              <a:spLocks noChangeAspect="1" noChangeArrowheads="1"/>
            </p:cNvSpPr>
            <p:nvPr/>
          </p:nvSpPr>
          <p:spPr bwMode="auto">
            <a:xfrm>
              <a:off x="2131" y="3317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1973" y="3158"/>
              <a:ext cx="181" cy="227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1973" y="3374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391025" y="4292600"/>
            <a:ext cx="3319463" cy="1382713"/>
            <a:chOff x="2766" y="2523"/>
            <a:chExt cx="2091" cy="871"/>
          </a:xfrm>
        </p:grpSpPr>
        <p:sp>
          <p:nvSpPr>
            <p:cNvPr id="48139" name="Line 62"/>
            <p:cNvSpPr>
              <a:spLocks noChangeShapeType="1"/>
            </p:cNvSpPr>
            <p:nvPr/>
          </p:nvSpPr>
          <p:spPr bwMode="auto">
            <a:xfrm>
              <a:off x="2766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Text Box 63"/>
            <p:cNvSpPr txBox="1">
              <a:spLocks noChangeArrowheads="1"/>
            </p:cNvSpPr>
            <p:nvPr/>
          </p:nvSpPr>
          <p:spPr bwMode="auto">
            <a:xfrm>
              <a:off x="2811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48141" name="Oval 64"/>
            <p:cNvSpPr>
              <a:spLocks noChangeAspect="1" noChangeArrowheads="1"/>
            </p:cNvSpPr>
            <p:nvPr/>
          </p:nvSpPr>
          <p:spPr bwMode="auto">
            <a:xfrm>
              <a:off x="3986" y="261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8142" name="Oval 65"/>
            <p:cNvSpPr>
              <a:spLocks noChangeAspect="1" noChangeArrowheads="1"/>
            </p:cNvSpPr>
            <p:nvPr/>
          </p:nvSpPr>
          <p:spPr bwMode="auto">
            <a:xfrm>
              <a:off x="3606" y="309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43" name="Text Box 66"/>
            <p:cNvSpPr txBox="1">
              <a:spLocks noChangeArrowheads="1"/>
            </p:cNvSpPr>
            <p:nvPr/>
          </p:nvSpPr>
          <p:spPr bwMode="auto">
            <a:xfrm>
              <a:off x="3606" y="290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8144" name="Text Box 67"/>
            <p:cNvSpPr txBox="1">
              <a:spLocks noChangeArrowheads="1"/>
            </p:cNvSpPr>
            <p:nvPr/>
          </p:nvSpPr>
          <p:spPr bwMode="auto">
            <a:xfrm>
              <a:off x="4265" y="252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145" name="Freeform 68"/>
            <p:cNvSpPr>
              <a:spLocks/>
            </p:cNvSpPr>
            <p:nvPr/>
          </p:nvSpPr>
          <p:spPr bwMode="auto">
            <a:xfrm>
              <a:off x="3822" y="283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6" name="Oval 69"/>
            <p:cNvSpPr>
              <a:spLocks noChangeAspect="1" noChangeArrowheads="1"/>
            </p:cNvSpPr>
            <p:nvPr/>
          </p:nvSpPr>
          <p:spPr bwMode="auto">
            <a:xfrm>
              <a:off x="4377" y="309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8147" name="Freeform 70"/>
            <p:cNvSpPr>
              <a:spLocks/>
            </p:cNvSpPr>
            <p:nvPr/>
          </p:nvSpPr>
          <p:spPr bwMode="auto">
            <a:xfrm>
              <a:off x="4245" y="283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8" name="Text Box 71"/>
            <p:cNvSpPr txBox="1">
              <a:spLocks noChangeArrowheads="1"/>
            </p:cNvSpPr>
            <p:nvPr/>
          </p:nvSpPr>
          <p:spPr bwMode="auto">
            <a:xfrm>
              <a:off x="4721" y="309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1052"/>
          <p:cNvSpPr>
            <a:spLocks noChangeAspect="1" noChangeArrowheads="1"/>
          </p:cNvSpPr>
          <p:nvPr/>
        </p:nvSpPr>
        <p:spPr bwMode="auto">
          <a:xfrm>
            <a:off x="2109788" y="966788"/>
            <a:ext cx="468312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49155" name="Oval 1053"/>
          <p:cNvSpPr>
            <a:spLocks noChangeAspect="1" noChangeArrowheads="1"/>
          </p:cNvSpPr>
          <p:nvPr/>
        </p:nvSpPr>
        <p:spPr bwMode="auto">
          <a:xfrm>
            <a:off x="1506538" y="1727200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9156" name="Text Box 1054"/>
          <p:cNvSpPr txBox="1">
            <a:spLocks noChangeArrowheads="1"/>
          </p:cNvSpPr>
          <p:nvPr/>
        </p:nvSpPr>
        <p:spPr bwMode="auto">
          <a:xfrm>
            <a:off x="1506538" y="1420813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9157" name="Text Box 1055"/>
          <p:cNvSpPr txBox="1">
            <a:spLocks noChangeArrowheads="1"/>
          </p:cNvSpPr>
          <p:nvPr/>
        </p:nvSpPr>
        <p:spPr bwMode="auto">
          <a:xfrm>
            <a:off x="2552700" y="822325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9158" name="Freeform 1056"/>
          <p:cNvSpPr>
            <a:spLocks/>
          </p:cNvSpPr>
          <p:nvPr/>
        </p:nvSpPr>
        <p:spPr bwMode="auto">
          <a:xfrm>
            <a:off x="1849438" y="1317625"/>
            <a:ext cx="296862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Oval 1057"/>
          <p:cNvSpPr>
            <a:spLocks noChangeAspect="1" noChangeArrowheads="1"/>
          </p:cNvSpPr>
          <p:nvPr/>
        </p:nvSpPr>
        <p:spPr bwMode="auto">
          <a:xfrm>
            <a:off x="2730500" y="173672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9160" name="Freeform 1058"/>
          <p:cNvSpPr>
            <a:spLocks/>
          </p:cNvSpPr>
          <p:nvPr/>
        </p:nvSpPr>
        <p:spPr bwMode="auto">
          <a:xfrm>
            <a:off x="2520950" y="1317625"/>
            <a:ext cx="374650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Text Box 1059"/>
          <p:cNvSpPr txBox="1">
            <a:spLocks noChangeArrowheads="1"/>
          </p:cNvSpPr>
          <p:nvPr/>
        </p:nvSpPr>
        <p:spPr bwMode="auto">
          <a:xfrm>
            <a:off x="3276600" y="1727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1109"/>
          <p:cNvGrpSpPr>
            <a:grpSpLocks/>
          </p:cNvGrpSpPr>
          <p:nvPr/>
        </p:nvGrpSpPr>
        <p:grpSpPr bwMode="auto">
          <a:xfrm>
            <a:off x="3521075" y="606425"/>
            <a:ext cx="3211513" cy="2246313"/>
            <a:chOff x="2218" y="382"/>
            <a:chExt cx="2023" cy="1415"/>
          </a:xfrm>
        </p:grpSpPr>
        <p:sp>
          <p:nvSpPr>
            <p:cNvPr id="49197" name="Line 1060"/>
            <p:cNvSpPr>
              <a:spLocks noChangeShapeType="1"/>
            </p:cNvSpPr>
            <p:nvPr/>
          </p:nvSpPr>
          <p:spPr bwMode="auto">
            <a:xfrm>
              <a:off x="2218" y="107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198" name="Group 1106"/>
            <p:cNvGrpSpPr>
              <a:grpSpLocks/>
            </p:cNvGrpSpPr>
            <p:nvPr/>
          </p:nvGrpSpPr>
          <p:grpSpPr bwMode="auto">
            <a:xfrm>
              <a:off x="2263" y="382"/>
              <a:ext cx="1978" cy="1415"/>
              <a:chOff x="2263" y="382"/>
              <a:chExt cx="1978" cy="1415"/>
            </a:xfrm>
          </p:grpSpPr>
          <p:sp>
            <p:nvSpPr>
              <p:cNvPr id="49199" name="Text Box 1061"/>
              <p:cNvSpPr txBox="1">
                <a:spLocks noChangeArrowheads="1"/>
              </p:cNvSpPr>
              <p:nvPr/>
            </p:nvSpPr>
            <p:spPr bwMode="auto">
              <a:xfrm>
                <a:off x="2263" y="754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ea typeface="楷体" pitchFamily="49" charset="-122"/>
                    <a:cs typeface="Times New Roman" pitchFamily="18" charset="0"/>
                  </a:rPr>
                  <a:t>插入</a:t>
                </a:r>
                <a:r>
                  <a:rPr kumimoji="0" lang="en-US" altLang="zh-CN" sz="2000" b="1" dirty="0">
                    <a:solidFill>
                      <a:srgbClr val="3333FF"/>
                    </a:solidFill>
                    <a:ea typeface="楷体" pitchFamily="49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49200" name="Oval 1062"/>
              <p:cNvSpPr>
                <a:spLocks noChangeAspect="1" noChangeArrowheads="1"/>
              </p:cNvSpPr>
              <p:nvPr/>
            </p:nvSpPr>
            <p:spPr bwMode="auto">
              <a:xfrm>
                <a:off x="3370" y="473"/>
                <a:ext cx="295" cy="2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kumimoji="0" lang="en-US" altLang="zh-CN" sz="1600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49201" name="Oval 1063"/>
              <p:cNvSpPr>
                <a:spLocks noChangeAspect="1" noChangeArrowheads="1"/>
              </p:cNvSpPr>
              <p:nvPr/>
            </p:nvSpPr>
            <p:spPr bwMode="auto">
              <a:xfrm>
                <a:off x="2990" y="95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9202" name="Text Box 1064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</a:rPr>
                  <a:t>0</a:t>
                </a:r>
                <a:endParaRPr kumimoji="0" lang="en-US" altLang="zh-CN" sz="2000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9203" name="Text Box 1065"/>
              <p:cNvSpPr txBox="1">
                <a:spLocks noChangeArrowheads="1"/>
              </p:cNvSpPr>
              <p:nvPr/>
            </p:nvSpPr>
            <p:spPr bwMode="auto">
              <a:xfrm>
                <a:off x="3697" y="382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-1</a:t>
                </a:r>
              </a:p>
            </p:txBody>
          </p:sp>
          <p:sp>
            <p:nvSpPr>
              <p:cNvPr id="49204" name="Freeform 1066"/>
              <p:cNvSpPr>
                <a:spLocks/>
              </p:cNvSpPr>
              <p:nvPr/>
            </p:nvSpPr>
            <p:spPr bwMode="auto">
              <a:xfrm>
                <a:off x="3206" y="694"/>
                <a:ext cx="187" cy="271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5" name="Oval 1067"/>
              <p:cNvSpPr>
                <a:spLocks noChangeAspect="1" noChangeArrowheads="1"/>
              </p:cNvSpPr>
              <p:nvPr/>
            </p:nvSpPr>
            <p:spPr bwMode="auto">
              <a:xfrm>
                <a:off x="3761" y="958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16</a:t>
                </a:r>
              </a:p>
            </p:txBody>
          </p:sp>
          <p:sp>
            <p:nvSpPr>
              <p:cNvPr id="49206" name="Freeform 1068"/>
              <p:cNvSpPr>
                <a:spLocks/>
              </p:cNvSpPr>
              <p:nvPr/>
            </p:nvSpPr>
            <p:spPr bwMode="auto">
              <a:xfrm>
                <a:off x="3629" y="694"/>
                <a:ext cx="236" cy="268"/>
              </a:xfrm>
              <a:custGeom>
                <a:avLst/>
                <a:gdLst>
                  <a:gd name="T0" fmla="*/ 0 w 236"/>
                  <a:gd name="T1" fmla="*/ 0 h 268"/>
                  <a:gd name="T2" fmla="*/ 236 w 236"/>
                  <a:gd name="T3" fmla="*/ 268 h 268"/>
                  <a:gd name="T4" fmla="*/ 0 60000 65536"/>
                  <a:gd name="T5" fmla="*/ 0 60000 65536"/>
                  <a:gd name="T6" fmla="*/ 0 w 236"/>
                  <a:gd name="T7" fmla="*/ 0 h 268"/>
                  <a:gd name="T8" fmla="*/ 236 w 236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268">
                    <a:moveTo>
                      <a:pt x="0" y="0"/>
                    </a:moveTo>
                    <a:lnTo>
                      <a:pt x="236" y="268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7" name="Text Box 1069"/>
              <p:cNvSpPr txBox="1">
                <a:spLocks noChangeArrowheads="1"/>
              </p:cNvSpPr>
              <p:nvPr/>
            </p:nvSpPr>
            <p:spPr bwMode="auto">
              <a:xfrm>
                <a:off x="4105" y="952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9208" name="Oval 1070"/>
              <p:cNvSpPr>
                <a:spLocks noChangeAspect="1" noChangeArrowheads="1"/>
              </p:cNvSpPr>
              <p:nvPr/>
            </p:nvSpPr>
            <p:spPr bwMode="auto">
              <a:xfrm>
                <a:off x="3449" y="150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49209" name="Freeform 1071"/>
              <p:cNvSpPr>
                <a:spLocks/>
              </p:cNvSpPr>
              <p:nvPr/>
            </p:nvSpPr>
            <p:spPr bwMode="auto">
              <a:xfrm>
                <a:off x="3665" y="1244"/>
                <a:ext cx="187" cy="271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0" name="Text Box 1072"/>
              <p:cNvSpPr txBox="1">
                <a:spLocks noChangeArrowheads="1"/>
              </p:cNvSpPr>
              <p:nvPr/>
            </p:nvSpPr>
            <p:spPr bwMode="auto">
              <a:xfrm>
                <a:off x="3807" y="1471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0</a:t>
                </a:r>
              </a:p>
            </p:txBody>
          </p:sp>
        </p:grpSp>
      </p:grpSp>
      <p:grpSp>
        <p:nvGrpSpPr>
          <p:cNvPr id="4" name="Group 1107"/>
          <p:cNvGrpSpPr>
            <a:grpSpLocks/>
          </p:cNvGrpSpPr>
          <p:nvPr/>
        </p:nvGrpSpPr>
        <p:grpSpPr bwMode="auto">
          <a:xfrm>
            <a:off x="611188" y="3068638"/>
            <a:ext cx="3240087" cy="3071812"/>
            <a:chOff x="385" y="1933"/>
            <a:chExt cx="2041" cy="1935"/>
          </a:xfrm>
        </p:grpSpPr>
        <p:sp>
          <p:nvSpPr>
            <p:cNvPr id="49181" name="Line 1074"/>
            <p:cNvSpPr>
              <a:spLocks noChangeShapeType="1"/>
            </p:cNvSpPr>
            <p:nvPr/>
          </p:nvSpPr>
          <p:spPr bwMode="auto">
            <a:xfrm>
              <a:off x="385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2" name="Text Box 1075"/>
            <p:cNvSpPr txBox="1">
              <a:spLocks noChangeArrowheads="1"/>
            </p:cNvSpPr>
            <p:nvPr/>
          </p:nvSpPr>
          <p:spPr bwMode="auto">
            <a:xfrm>
              <a:off x="430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183" name="Oval 1076"/>
            <p:cNvSpPr>
              <a:spLocks noChangeAspect="1" noChangeArrowheads="1"/>
            </p:cNvSpPr>
            <p:nvPr/>
          </p:nvSpPr>
          <p:spPr bwMode="auto">
            <a:xfrm>
              <a:off x="1555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9184" name="Oval 1077"/>
            <p:cNvSpPr>
              <a:spLocks noChangeAspect="1" noChangeArrowheads="1"/>
            </p:cNvSpPr>
            <p:nvPr/>
          </p:nvSpPr>
          <p:spPr bwMode="auto">
            <a:xfrm>
              <a:off x="1175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185" name="Text Box 1078"/>
            <p:cNvSpPr txBox="1">
              <a:spLocks noChangeArrowheads="1"/>
            </p:cNvSpPr>
            <p:nvPr/>
          </p:nvSpPr>
          <p:spPr bwMode="auto">
            <a:xfrm>
              <a:off x="1175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9186" name="Text Box 1079"/>
            <p:cNvSpPr txBox="1">
              <a:spLocks noChangeArrowheads="1"/>
            </p:cNvSpPr>
            <p:nvPr/>
          </p:nvSpPr>
          <p:spPr bwMode="auto">
            <a:xfrm>
              <a:off x="1882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49187" name="Freeform 1080"/>
            <p:cNvSpPr>
              <a:spLocks/>
            </p:cNvSpPr>
            <p:nvPr/>
          </p:nvSpPr>
          <p:spPr bwMode="auto">
            <a:xfrm>
              <a:off x="1391" y="224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8" name="Oval 1081"/>
            <p:cNvSpPr>
              <a:spLocks noChangeAspect="1" noChangeArrowheads="1"/>
            </p:cNvSpPr>
            <p:nvPr/>
          </p:nvSpPr>
          <p:spPr bwMode="auto">
            <a:xfrm>
              <a:off x="1946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9189" name="Freeform 1082"/>
            <p:cNvSpPr>
              <a:spLocks/>
            </p:cNvSpPr>
            <p:nvPr/>
          </p:nvSpPr>
          <p:spPr bwMode="auto">
            <a:xfrm>
              <a:off x="1814" y="224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0" name="Text Box 1083"/>
            <p:cNvSpPr txBox="1">
              <a:spLocks noChangeArrowheads="1"/>
            </p:cNvSpPr>
            <p:nvPr/>
          </p:nvSpPr>
          <p:spPr bwMode="auto">
            <a:xfrm>
              <a:off x="2290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9191" name="Oval 1084"/>
            <p:cNvSpPr>
              <a:spLocks noChangeAspect="1" noChangeArrowheads="1"/>
            </p:cNvSpPr>
            <p:nvPr/>
          </p:nvSpPr>
          <p:spPr bwMode="auto">
            <a:xfrm>
              <a:off x="1634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9192" name="Freeform 1085"/>
            <p:cNvSpPr>
              <a:spLocks/>
            </p:cNvSpPr>
            <p:nvPr/>
          </p:nvSpPr>
          <p:spPr bwMode="auto">
            <a:xfrm>
              <a:off x="1850" y="279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3" name="Text Box 1086"/>
            <p:cNvSpPr txBox="1">
              <a:spLocks noChangeArrowheads="1"/>
            </p:cNvSpPr>
            <p:nvPr/>
          </p:nvSpPr>
          <p:spPr bwMode="auto">
            <a:xfrm>
              <a:off x="1992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9194" name="Oval 1087"/>
            <p:cNvSpPr>
              <a:spLocks noChangeAspect="1" noChangeArrowheads="1"/>
            </p:cNvSpPr>
            <p:nvPr/>
          </p:nvSpPr>
          <p:spPr bwMode="auto">
            <a:xfrm>
              <a:off x="1284" y="357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195" name="Freeform 1088"/>
            <p:cNvSpPr>
              <a:spLocks/>
            </p:cNvSpPr>
            <p:nvPr/>
          </p:nvSpPr>
          <p:spPr bwMode="auto">
            <a:xfrm>
              <a:off x="1500" y="331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6" name="Text Box 1089"/>
            <p:cNvSpPr txBox="1">
              <a:spLocks noChangeArrowheads="1"/>
            </p:cNvSpPr>
            <p:nvPr/>
          </p:nvSpPr>
          <p:spPr bwMode="auto">
            <a:xfrm>
              <a:off x="1642" y="3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5" name="Group 1108"/>
          <p:cNvGrpSpPr>
            <a:grpSpLocks/>
          </p:cNvGrpSpPr>
          <p:nvPr/>
        </p:nvGrpSpPr>
        <p:grpSpPr bwMode="auto">
          <a:xfrm>
            <a:off x="4067175" y="3068638"/>
            <a:ext cx="4079875" cy="2246312"/>
            <a:chOff x="2562" y="1933"/>
            <a:chExt cx="2570" cy="1415"/>
          </a:xfrm>
        </p:grpSpPr>
        <p:sp>
          <p:nvSpPr>
            <p:cNvPr id="49165" name="Line 1090"/>
            <p:cNvSpPr>
              <a:spLocks noChangeShapeType="1"/>
            </p:cNvSpPr>
            <p:nvPr/>
          </p:nvSpPr>
          <p:spPr bwMode="auto">
            <a:xfrm>
              <a:off x="2562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Text Box 1091"/>
            <p:cNvSpPr txBox="1">
              <a:spLocks noChangeArrowheads="1"/>
            </p:cNvSpPr>
            <p:nvPr/>
          </p:nvSpPr>
          <p:spPr bwMode="auto">
            <a:xfrm>
              <a:off x="2607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LL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49167" name="Oval 1092"/>
            <p:cNvSpPr>
              <a:spLocks noChangeAspect="1" noChangeArrowheads="1"/>
            </p:cNvSpPr>
            <p:nvPr/>
          </p:nvSpPr>
          <p:spPr bwMode="auto">
            <a:xfrm>
              <a:off x="3850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9168" name="Oval 1093"/>
            <p:cNvSpPr>
              <a:spLocks noChangeAspect="1" noChangeArrowheads="1"/>
            </p:cNvSpPr>
            <p:nvPr/>
          </p:nvSpPr>
          <p:spPr bwMode="auto">
            <a:xfrm>
              <a:off x="3470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169" name="Text Box 1094"/>
            <p:cNvSpPr txBox="1">
              <a:spLocks noChangeArrowheads="1"/>
            </p:cNvSpPr>
            <p:nvPr/>
          </p:nvSpPr>
          <p:spPr bwMode="auto">
            <a:xfrm>
              <a:off x="3470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9170" name="Text Box 1095"/>
            <p:cNvSpPr txBox="1">
              <a:spLocks noChangeArrowheads="1"/>
            </p:cNvSpPr>
            <p:nvPr/>
          </p:nvSpPr>
          <p:spPr bwMode="auto">
            <a:xfrm>
              <a:off x="4177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49171" name="Freeform 1096"/>
            <p:cNvSpPr>
              <a:spLocks/>
            </p:cNvSpPr>
            <p:nvPr/>
          </p:nvSpPr>
          <p:spPr bwMode="auto">
            <a:xfrm>
              <a:off x="3686" y="224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Oval 1097"/>
            <p:cNvSpPr>
              <a:spLocks noChangeAspect="1" noChangeArrowheads="1"/>
            </p:cNvSpPr>
            <p:nvPr/>
          </p:nvSpPr>
          <p:spPr bwMode="auto">
            <a:xfrm>
              <a:off x="4241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9173" name="Freeform 1098"/>
            <p:cNvSpPr>
              <a:spLocks/>
            </p:cNvSpPr>
            <p:nvPr/>
          </p:nvSpPr>
          <p:spPr bwMode="auto">
            <a:xfrm>
              <a:off x="4109" y="224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4" name="Text Box 1099"/>
            <p:cNvSpPr txBox="1">
              <a:spLocks noChangeArrowheads="1"/>
            </p:cNvSpPr>
            <p:nvPr/>
          </p:nvSpPr>
          <p:spPr bwMode="auto">
            <a:xfrm>
              <a:off x="4585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9175" name="Oval 1100"/>
            <p:cNvSpPr>
              <a:spLocks noChangeAspect="1" noChangeArrowheads="1"/>
            </p:cNvSpPr>
            <p:nvPr/>
          </p:nvSpPr>
          <p:spPr bwMode="auto">
            <a:xfrm>
              <a:off x="3929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176" name="Freeform 1101"/>
            <p:cNvSpPr>
              <a:spLocks/>
            </p:cNvSpPr>
            <p:nvPr/>
          </p:nvSpPr>
          <p:spPr bwMode="auto">
            <a:xfrm>
              <a:off x="4145" y="2776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7" name="Text Box 1102"/>
            <p:cNvSpPr txBox="1">
              <a:spLocks noChangeArrowheads="1"/>
            </p:cNvSpPr>
            <p:nvPr/>
          </p:nvSpPr>
          <p:spPr bwMode="auto">
            <a:xfrm>
              <a:off x="4287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9178" name="Oval 1103"/>
            <p:cNvSpPr>
              <a:spLocks noChangeAspect="1" noChangeArrowheads="1"/>
            </p:cNvSpPr>
            <p:nvPr/>
          </p:nvSpPr>
          <p:spPr bwMode="auto">
            <a:xfrm>
              <a:off x="4638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9179" name="Freeform 1104"/>
            <p:cNvSpPr>
              <a:spLocks/>
            </p:cNvSpPr>
            <p:nvPr/>
          </p:nvSpPr>
          <p:spPr bwMode="auto">
            <a:xfrm>
              <a:off x="4512" y="2752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Text Box 1105"/>
            <p:cNvSpPr txBox="1">
              <a:spLocks noChangeArrowheads="1"/>
            </p:cNvSpPr>
            <p:nvPr/>
          </p:nvSpPr>
          <p:spPr bwMode="auto">
            <a:xfrm>
              <a:off x="4996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28728" y="1000108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1285852" y="2714620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</a:t>
            </a:r>
            <a:endParaRPr lang="zh-CN" altLang="en-US" sz="2400"/>
          </a:p>
        </p:txBody>
      </p:sp>
      <p:sp>
        <p:nvSpPr>
          <p:cNvPr id="5" name="下箭头 4"/>
          <p:cNvSpPr/>
          <p:nvPr/>
        </p:nvSpPr>
        <p:spPr>
          <a:xfrm>
            <a:off x="2285984" y="1714488"/>
            <a:ext cx="142876" cy="792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1736" y="195732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所有结点的平衡因子的绝对值</a:t>
            </a:r>
            <a:r>
              <a:rPr lang="zh-CN" altLang="en-US" sz="2000" b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：结构约束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376488" y="347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79" name="Oval 3"/>
          <p:cNvSpPr>
            <a:spLocks noChangeAspect="1" noChangeArrowheads="1"/>
          </p:cNvSpPr>
          <p:nvPr/>
        </p:nvSpPr>
        <p:spPr bwMode="auto">
          <a:xfrm>
            <a:off x="1431925" y="388938"/>
            <a:ext cx="468313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0180" name="Oval 4"/>
          <p:cNvSpPr>
            <a:spLocks noChangeAspect="1" noChangeArrowheads="1"/>
          </p:cNvSpPr>
          <p:nvPr/>
        </p:nvSpPr>
        <p:spPr bwMode="auto">
          <a:xfrm>
            <a:off x="828675" y="1149350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8675" y="842963"/>
            <a:ext cx="287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51038" y="244475"/>
            <a:ext cx="250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1171575" y="739775"/>
            <a:ext cx="296863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4" name="Oval 8"/>
          <p:cNvSpPr>
            <a:spLocks noChangeAspect="1" noChangeArrowheads="1"/>
          </p:cNvSpPr>
          <p:nvPr/>
        </p:nvSpPr>
        <p:spPr bwMode="auto">
          <a:xfrm>
            <a:off x="2052638" y="11588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1843088" y="739775"/>
            <a:ext cx="374650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598738" y="114935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0187" name="Oval 11"/>
          <p:cNvSpPr>
            <a:spLocks noChangeAspect="1" noChangeArrowheads="1"/>
          </p:cNvSpPr>
          <p:nvPr/>
        </p:nvSpPr>
        <p:spPr bwMode="auto">
          <a:xfrm>
            <a:off x="1557338" y="20224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1900238" y="1582738"/>
            <a:ext cx="265112" cy="460375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125663" y="19732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0190" name="Oval 14"/>
          <p:cNvSpPr>
            <a:spLocks noChangeAspect="1" noChangeArrowheads="1"/>
          </p:cNvSpPr>
          <p:nvPr/>
        </p:nvSpPr>
        <p:spPr bwMode="auto">
          <a:xfrm>
            <a:off x="2682875" y="202247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2482850" y="1544638"/>
            <a:ext cx="342900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251200" y="19732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205163" y="244475"/>
            <a:ext cx="4895850" cy="3106738"/>
            <a:chOff x="2019" y="154"/>
            <a:chExt cx="3084" cy="1957"/>
          </a:xfrm>
        </p:grpSpPr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2019" y="8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5" name="Text Box 20"/>
            <p:cNvSpPr txBox="1">
              <a:spLocks noChangeArrowheads="1"/>
            </p:cNvSpPr>
            <p:nvPr/>
          </p:nvSpPr>
          <p:spPr bwMode="auto">
            <a:xfrm>
              <a:off x="2064" y="562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0216" name="Oval 21"/>
            <p:cNvSpPr>
              <a:spLocks noChangeAspect="1" noChangeArrowheads="1"/>
            </p:cNvSpPr>
            <p:nvPr/>
          </p:nvSpPr>
          <p:spPr bwMode="auto">
            <a:xfrm>
              <a:off x="3442" y="245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0217" name="Oval 22"/>
            <p:cNvSpPr>
              <a:spLocks noChangeAspect="1" noChangeArrowheads="1"/>
            </p:cNvSpPr>
            <p:nvPr/>
          </p:nvSpPr>
          <p:spPr bwMode="auto">
            <a:xfrm>
              <a:off x="3062" y="72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218" name="Text Box 23"/>
            <p:cNvSpPr txBox="1">
              <a:spLocks noChangeArrowheads="1"/>
            </p:cNvSpPr>
            <p:nvPr/>
          </p:nvSpPr>
          <p:spPr bwMode="auto">
            <a:xfrm>
              <a:off x="3062" y="531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0219" name="Text Box 24"/>
            <p:cNvSpPr txBox="1">
              <a:spLocks noChangeArrowheads="1"/>
            </p:cNvSpPr>
            <p:nvPr/>
          </p:nvSpPr>
          <p:spPr bwMode="auto">
            <a:xfrm>
              <a:off x="3769" y="154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0220" name="Freeform 25"/>
            <p:cNvSpPr>
              <a:spLocks/>
            </p:cNvSpPr>
            <p:nvPr/>
          </p:nvSpPr>
          <p:spPr bwMode="auto">
            <a:xfrm>
              <a:off x="3278" y="466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1" name="Oval 26"/>
            <p:cNvSpPr>
              <a:spLocks noChangeAspect="1" noChangeArrowheads="1"/>
            </p:cNvSpPr>
            <p:nvPr/>
          </p:nvSpPr>
          <p:spPr bwMode="auto">
            <a:xfrm>
              <a:off x="3833" y="730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0222" name="Freeform 27"/>
            <p:cNvSpPr>
              <a:spLocks/>
            </p:cNvSpPr>
            <p:nvPr/>
          </p:nvSpPr>
          <p:spPr bwMode="auto">
            <a:xfrm>
              <a:off x="3701" y="466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3" name="Text Box 28"/>
            <p:cNvSpPr txBox="1">
              <a:spLocks noChangeArrowheads="1"/>
            </p:cNvSpPr>
            <p:nvPr/>
          </p:nvSpPr>
          <p:spPr bwMode="auto">
            <a:xfrm>
              <a:off x="4177" y="724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24" name="Oval 29"/>
            <p:cNvSpPr>
              <a:spLocks noChangeAspect="1" noChangeArrowheads="1"/>
            </p:cNvSpPr>
            <p:nvPr/>
          </p:nvSpPr>
          <p:spPr bwMode="auto">
            <a:xfrm>
              <a:off x="3521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0225" name="Freeform 30"/>
            <p:cNvSpPr>
              <a:spLocks/>
            </p:cNvSpPr>
            <p:nvPr/>
          </p:nvSpPr>
          <p:spPr bwMode="auto">
            <a:xfrm>
              <a:off x="3737" y="997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6" name="Text Box 31"/>
            <p:cNvSpPr txBox="1">
              <a:spLocks noChangeArrowheads="1"/>
            </p:cNvSpPr>
            <p:nvPr/>
          </p:nvSpPr>
          <p:spPr bwMode="auto">
            <a:xfrm>
              <a:off x="3879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27" name="Oval 32"/>
            <p:cNvSpPr>
              <a:spLocks noChangeAspect="1" noChangeArrowheads="1"/>
            </p:cNvSpPr>
            <p:nvPr/>
          </p:nvSpPr>
          <p:spPr bwMode="auto">
            <a:xfrm>
              <a:off x="4230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0228" name="Freeform 33"/>
            <p:cNvSpPr>
              <a:spLocks/>
            </p:cNvSpPr>
            <p:nvPr/>
          </p:nvSpPr>
          <p:spPr bwMode="auto">
            <a:xfrm>
              <a:off x="4104" y="973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9" name="Text Box 34"/>
            <p:cNvSpPr txBox="1">
              <a:spLocks noChangeArrowheads="1"/>
            </p:cNvSpPr>
            <p:nvPr/>
          </p:nvSpPr>
          <p:spPr bwMode="auto">
            <a:xfrm>
              <a:off x="4588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30" name="Oval 35"/>
            <p:cNvSpPr>
              <a:spLocks noChangeAspect="1" noChangeArrowheads="1"/>
            </p:cNvSpPr>
            <p:nvPr/>
          </p:nvSpPr>
          <p:spPr bwMode="auto">
            <a:xfrm>
              <a:off x="4609" y="181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0231" name="Freeform 36"/>
            <p:cNvSpPr>
              <a:spLocks/>
            </p:cNvSpPr>
            <p:nvPr/>
          </p:nvSpPr>
          <p:spPr bwMode="auto">
            <a:xfrm>
              <a:off x="4483" y="1515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32" name="Text Box 37"/>
            <p:cNvSpPr txBox="1">
              <a:spLocks noChangeArrowheads="1"/>
            </p:cNvSpPr>
            <p:nvPr/>
          </p:nvSpPr>
          <p:spPr bwMode="auto">
            <a:xfrm>
              <a:off x="4967" y="178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124075" y="2341563"/>
            <a:ext cx="3324225" cy="3041650"/>
            <a:chOff x="1338" y="1475"/>
            <a:chExt cx="2094" cy="1916"/>
          </a:xfrm>
        </p:grpSpPr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 rot="-2724713">
              <a:off x="2688" y="167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50196" name="Freeform 38"/>
            <p:cNvSpPr>
              <a:spLocks/>
            </p:cNvSpPr>
            <p:nvPr/>
          </p:nvSpPr>
          <p:spPr bwMode="auto">
            <a:xfrm>
              <a:off x="2832" y="163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Oval 39"/>
            <p:cNvSpPr>
              <a:spLocks noChangeAspect="1" noChangeArrowheads="1"/>
            </p:cNvSpPr>
            <p:nvPr/>
          </p:nvSpPr>
          <p:spPr bwMode="auto">
            <a:xfrm>
              <a:off x="2031" y="2063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0198" name="Oval 40"/>
            <p:cNvSpPr>
              <a:spLocks noChangeAspect="1" noChangeArrowheads="1"/>
            </p:cNvSpPr>
            <p:nvPr/>
          </p:nvSpPr>
          <p:spPr bwMode="auto">
            <a:xfrm>
              <a:off x="1651" y="254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0199" name="Text Box 41"/>
            <p:cNvSpPr txBox="1">
              <a:spLocks noChangeArrowheads="1"/>
            </p:cNvSpPr>
            <p:nvPr/>
          </p:nvSpPr>
          <p:spPr bwMode="auto">
            <a:xfrm>
              <a:off x="1651" y="2349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0200" name="Text Box 42"/>
            <p:cNvSpPr txBox="1">
              <a:spLocks noChangeArrowheads="1"/>
            </p:cNvSpPr>
            <p:nvPr/>
          </p:nvSpPr>
          <p:spPr bwMode="auto">
            <a:xfrm>
              <a:off x="2358" y="197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01" name="Freeform 43"/>
            <p:cNvSpPr>
              <a:spLocks/>
            </p:cNvSpPr>
            <p:nvPr/>
          </p:nvSpPr>
          <p:spPr bwMode="auto">
            <a:xfrm>
              <a:off x="1867" y="2284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Oval 44"/>
            <p:cNvSpPr>
              <a:spLocks noChangeAspect="1" noChangeArrowheads="1"/>
            </p:cNvSpPr>
            <p:nvPr/>
          </p:nvSpPr>
          <p:spPr bwMode="auto">
            <a:xfrm>
              <a:off x="2422" y="2548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0203" name="Freeform 45"/>
            <p:cNvSpPr>
              <a:spLocks/>
            </p:cNvSpPr>
            <p:nvPr/>
          </p:nvSpPr>
          <p:spPr bwMode="auto">
            <a:xfrm>
              <a:off x="2290" y="2284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4" name="Text Box 46"/>
            <p:cNvSpPr txBox="1">
              <a:spLocks noChangeArrowheads="1"/>
            </p:cNvSpPr>
            <p:nvPr/>
          </p:nvSpPr>
          <p:spPr bwMode="auto">
            <a:xfrm>
              <a:off x="2766" y="2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05" name="Oval 47"/>
            <p:cNvSpPr>
              <a:spLocks noChangeAspect="1" noChangeArrowheads="1"/>
            </p:cNvSpPr>
            <p:nvPr/>
          </p:nvSpPr>
          <p:spPr bwMode="auto">
            <a:xfrm>
              <a:off x="1338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206" name="Freeform 48"/>
            <p:cNvSpPr>
              <a:spLocks/>
            </p:cNvSpPr>
            <p:nvPr/>
          </p:nvSpPr>
          <p:spPr bwMode="auto">
            <a:xfrm>
              <a:off x="1554" y="2815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7" name="Text Box 49"/>
            <p:cNvSpPr txBox="1">
              <a:spLocks noChangeArrowheads="1"/>
            </p:cNvSpPr>
            <p:nvPr/>
          </p:nvSpPr>
          <p:spPr bwMode="auto">
            <a:xfrm>
              <a:off x="1696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08" name="Oval 50"/>
            <p:cNvSpPr>
              <a:spLocks noChangeAspect="1" noChangeArrowheads="1"/>
            </p:cNvSpPr>
            <p:nvPr/>
          </p:nvSpPr>
          <p:spPr bwMode="auto">
            <a:xfrm>
              <a:off x="2819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0209" name="Freeform 51"/>
            <p:cNvSpPr>
              <a:spLocks/>
            </p:cNvSpPr>
            <p:nvPr/>
          </p:nvSpPr>
          <p:spPr bwMode="auto">
            <a:xfrm>
              <a:off x="2693" y="2791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0" name="Text Box 52"/>
            <p:cNvSpPr txBox="1">
              <a:spLocks noChangeArrowheads="1"/>
            </p:cNvSpPr>
            <p:nvPr/>
          </p:nvSpPr>
          <p:spPr bwMode="auto">
            <a:xfrm>
              <a:off x="3177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11" name="Oval 53"/>
            <p:cNvSpPr>
              <a:spLocks noChangeAspect="1" noChangeArrowheads="1"/>
            </p:cNvSpPr>
            <p:nvPr/>
          </p:nvSpPr>
          <p:spPr bwMode="auto">
            <a:xfrm>
              <a:off x="2004" y="309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0212" name="Freeform 54"/>
            <p:cNvSpPr>
              <a:spLocks/>
            </p:cNvSpPr>
            <p:nvPr/>
          </p:nvSpPr>
          <p:spPr bwMode="auto">
            <a:xfrm>
              <a:off x="1878" y="2803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3" name="Text Box 55"/>
            <p:cNvSpPr txBox="1">
              <a:spLocks noChangeArrowheads="1"/>
            </p:cNvSpPr>
            <p:nvPr/>
          </p:nvSpPr>
          <p:spPr bwMode="auto">
            <a:xfrm>
              <a:off x="2362" y="306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376488" y="347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3" name="Oval 3"/>
          <p:cNvSpPr>
            <a:spLocks noChangeAspect="1" noChangeArrowheads="1"/>
          </p:cNvSpPr>
          <p:nvPr/>
        </p:nvSpPr>
        <p:spPr bwMode="auto">
          <a:xfrm>
            <a:off x="1608138" y="595313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1004888" y="13811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30288" y="1074738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57413" y="476250"/>
            <a:ext cx="28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1371600" y="971550"/>
            <a:ext cx="338138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08" name="Oval 8"/>
          <p:cNvSpPr>
            <a:spLocks noChangeAspect="1" noChangeArrowheads="1"/>
          </p:cNvSpPr>
          <p:nvPr/>
        </p:nvSpPr>
        <p:spPr bwMode="auto">
          <a:xfrm>
            <a:off x="2228850" y="13906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2032000" y="971550"/>
            <a:ext cx="427038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809875" y="1381125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508000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879475" y="1814513"/>
            <a:ext cx="301625" cy="460375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111250" y="22050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859088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2676525" y="1776413"/>
            <a:ext cx="390525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462338" y="22050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565275" y="226060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1382713" y="1795463"/>
            <a:ext cx="390525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168525" y="22113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348038" y="96838"/>
            <a:ext cx="4494212" cy="3100387"/>
            <a:chOff x="2109" y="61"/>
            <a:chExt cx="2831" cy="1953"/>
          </a:xfrm>
        </p:grpSpPr>
        <p:sp>
          <p:nvSpPr>
            <p:cNvPr id="51243" name="Line 20"/>
            <p:cNvSpPr>
              <a:spLocks noChangeShapeType="1"/>
            </p:cNvSpPr>
            <p:nvPr/>
          </p:nvSpPr>
          <p:spPr bwMode="auto">
            <a:xfrm>
              <a:off x="2109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2154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1245" name="Oval 22"/>
            <p:cNvSpPr>
              <a:spLocks noChangeAspect="1" noChangeArrowheads="1"/>
            </p:cNvSpPr>
            <p:nvPr/>
          </p:nvSpPr>
          <p:spPr bwMode="auto">
            <a:xfrm>
              <a:off x="3661" y="13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1246" name="Oval 23"/>
            <p:cNvSpPr>
              <a:spLocks noChangeAspect="1" noChangeArrowheads="1"/>
            </p:cNvSpPr>
            <p:nvPr/>
          </p:nvSpPr>
          <p:spPr bwMode="auto">
            <a:xfrm>
              <a:off x="3281" y="63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1247" name="Text Box 24"/>
            <p:cNvSpPr txBox="1">
              <a:spLocks noChangeArrowheads="1"/>
            </p:cNvSpPr>
            <p:nvPr/>
          </p:nvSpPr>
          <p:spPr bwMode="auto">
            <a:xfrm>
              <a:off x="3297" y="43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248" name="Text Box 25"/>
            <p:cNvSpPr txBox="1">
              <a:spLocks noChangeArrowheads="1"/>
            </p:cNvSpPr>
            <p:nvPr/>
          </p:nvSpPr>
          <p:spPr bwMode="auto">
            <a:xfrm>
              <a:off x="4007" y="61"/>
              <a:ext cx="1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1249" name="Freeform 26"/>
            <p:cNvSpPr>
              <a:spLocks/>
            </p:cNvSpPr>
            <p:nvPr/>
          </p:nvSpPr>
          <p:spPr bwMode="auto">
            <a:xfrm>
              <a:off x="3512" y="373"/>
              <a:ext cx="213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0" name="Oval 27"/>
            <p:cNvSpPr>
              <a:spLocks noChangeAspect="1" noChangeArrowheads="1"/>
            </p:cNvSpPr>
            <p:nvPr/>
          </p:nvSpPr>
          <p:spPr bwMode="auto">
            <a:xfrm>
              <a:off x="4052" y="63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1251" name="Freeform 28"/>
            <p:cNvSpPr>
              <a:spLocks/>
            </p:cNvSpPr>
            <p:nvPr/>
          </p:nvSpPr>
          <p:spPr bwMode="auto">
            <a:xfrm>
              <a:off x="3928" y="373"/>
              <a:ext cx="269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2" name="Text Box 29"/>
            <p:cNvSpPr txBox="1">
              <a:spLocks noChangeArrowheads="1"/>
            </p:cNvSpPr>
            <p:nvPr/>
          </p:nvSpPr>
          <p:spPr bwMode="auto">
            <a:xfrm>
              <a:off x="4418" y="6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1253" name="Oval 30"/>
            <p:cNvSpPr>
              <a:spLocks noChangeAspect="1" noChangeArrowheads="1"/>
            </p:cNvSpPr>
            <p:nvPr/>
          </p:nvSpPr>
          <p:spPr bwMode="auto">
            <a:xfrm>
              <a:off x="2968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1254" name="Freeform 31"/>
            <p:cNvSpPr>
              <a:spLocks/>
            </p:cNvSpPr>
            <p:nvPr/>
          </p:nvSpPr>
          <p:spPr bwMode="auto">
            <a:xfrm>
              <a:off x="3176" y="904"/>
              <a:ext cx="180" cy="276"/>
            </a:xfrm>
            <a:custGeom>
              <a:avLst/>
              <a:gdLst>
                <a:gd name="T0" fmla="*/ 180 w 180"/>
                <a:gd name="T1" fmla="*/ 0 h 276"/>
                <a:gd name="T2" fmla="*/ 0 w 180"/>
                <a:gd name="T3" fmla="*/ 276 h 276"/>
                <a:gd name="T4" fmla="*/ 0 60000 65536"/>
                <a:gd name="T5" fmla="*/ 0 60000 65536"/>
                <a:gd name="T6" fmla="*/ 0 w 180"/>
                <a:gd name="T7" fmla="*/ 0 h 276"/>
                <a:gd name="T8" fmla="*/ 180 w 180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76">
                  <a:moveTo>
                    <a:pt x="180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5" name="Text Box 32"/>
            <p:cNvSpPr txBox="1">
              <a:spLocks noChangeArrowheads="1"/>
            </p:cNvSpPr>
            <p:nvPr/>
          </p:nvSpPr>
          <p:spPr bwMode="auto">
            <a:xfrm>
              <a:off x="3348" y="11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56" name="Oval 33"/>
            <p:cNvSpPr>
              <a:spLocks noChangeAspect="1" noChangeArrowheads="1"/>
            </p:cNvSpPr>
            <p:nvPr/>
          </p:nvSpPr>
          <p:spPr bwMode="auto">
            <a:xfrm>
              <a:off x="4449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1257" name="Freeform 34"/>
            <p:cNvSpPr>
              <a:spLocks/>
            </p:cNvSpPr>
            <p:nvPr/>
          </p:nvSpPr>
          <p:spPr bwMode="auto">
            <a:xfrm>
              <a:off x="4334" y="880"/>
              <a:ext cx="24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8" name="Oval 35"/>
            <p:cNvSpPr>
              <a:spLocks noChangeAspect="1" noChangeArrowheads="1"/>
            </p:cNvSpPr>
            <p:nvPr/>
          </p:nvSpPr>
          <p:spPr bwMode="auto">
            <a:xfrm>
              <a:off x="3634" y="118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1259" name="Freeform 36"/>
            <p:cNvSpPr>
              <a:spLocks/>
            </p:cNvSpPr>
            <p:nvPr/>
          </p:nvSpPr>
          <p:spPr bwMode="auto">
            <a:xfrm>
              <a:off x="3552" y="896"/>
              <a:ext cx="212" cy="300"/>
            </a:xfrm>
            <a:custGeom>
              <a:avLst/>
              <a:gdLst>
                <a:gd name="T0" fmla="*/ 0 w 212"/>
                <a:gd name="T1" fmla="*/ 0 h 300"/>
                <a:gd name="T2" fmla="*/ 212 w 212"/>
                <a:gd name="T3" fmla="*/ 300 h 300"/>
                <a:gd name="T4" fmla="*/ 0 60000 65536"/>
                <a:gd name="T5" fmla="*/ 0 60000 65536"/>
                <a:gd name="T6" fmla="*/ 0 w 212"/>
                <a:gd name="T7" fmla="*/ 0 h 300"/>
                <a:gd name="T8" fmla="*/ 212 w 212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300">
                  <a:moveTo>
                    <a:pt x="0" y="0"/>
                  </a:moveTo>
                  <a:lnTo>
                    <a:pt x="212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0" name="Text Box 37"/>
            <p:cNvSpPr txBox="1">
              <a:spLocks noChangeArrowheads="1"/>
            </p:cNvSpPr>
            <p:nvPr/>
          </p:nvSpPr>
          <p:spPr bwMode="auto">
            <a:xfrm>
              <a:off x="4014" y="1154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61" name="Oval 38"/>
            <p:cNvSpPr>
              <a:spLocks noChangeAspect="1" noChangeArrowheads="1"/>
            </p:cNvSpPr>
            <p:nvPr/>
          </p:nvSpPr>
          <p:spPr bwMode="auto">
            <a:xfrm>
              <a:off x="4081" y="17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1262" name="Freeform 39"/>
            <p:cNvSpPr>
              <a:spLocks/>
            </p:cNvSpPr>
            <p:nvPr/>
          </p:nvSpPr>
          <p:spPr bwMode="auto">
            <a:xfrm>
              <a:off x="4315" y="1442"/>
              <a:ext cx="190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3" name="Text Box 40"/>
            <p:cNvSpPr txBox="1">
              <a:spLocks noChangeArrowheads="1"/>
            </p:cNvSpPr>
            <p:nvPr/>
          </p:nvSpPr>
          <p:spPr bwMode="auto">
            <a:xfrm>
              <a:off x="4461" y="168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64" name="Text Box 41"/>
            <p:cNvSpPr txBox="1">
              <a:spLocks noChangeArrowheads="1"/>
            </p:cNvSpPr>
            <p:nvPr/>
          </p:nvSpPr>
          <p:spPr bwMode="auto">
            <a:xfrm>
              <a:off x="4785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555875" y="2468563"/>
            <a:ext cx="3529013" cy="2878137"/>
            <a:chOff x="1610" y="1555"/>
            <a:chExt cx="2223" cy="1813"/>
          </a:xfrm>
        </p:grpSpPr>
        <p:sp>
          <p:nvSpPr>
            <p:cNvPr id="51222" name="Oval 42"/>
            <p:cNvSpPr>
              <a:spLocks noChangeAspect="1" noChangeArrowheads="1"/>
            </p:cNvSpPr>
            <p:nvPr/>
          </p:nvSpPr>
          <p:spPr bwMode="auto">
            <a:xfrm>
              <a:off x="2525" y="202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1223" name="Oval 43"/>
            <p:cNvSpPr>
              <a:spLocks noChangeAspect="1" noChangeArrowheads="1"/>
            </p:cNvSpPr>
            <p:nvPr/>
          </p:nvSpPr>
          <p:spPr bwMode="auto">
            <a:xfrm>
              <a:off x="1923" y="25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1224" name="Text Box 44"/>
            <p:cNvSpPr txBox="1">
              <a:spLocks noChangeArrowheads="1"/>
            </p:cNvSpPr>
            <p:nvPr/>
          </p:nvSpPr>
          <p:spPr bwMode="auto">
            <a:xfrm>
              <a:off x="1939" y="232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225" name="Freeform 45"/>
            <p:cNvSpPr>
              <a:spLocks/>
            </p:cNvSpPr>
            <p:nvPr/>
          </p:nvSpPr>
          <p:spPr bwMode="auto">
            <a:xfrm>
              <a:off x="2192" y="224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6" name="Oval 46"/>
            <p:cNvSpPr>
              <a:spLocks noChangeAspect="1" noChangeArrowheads="1"/>
            </p:cNvSpPr>
            <p:nvPr/>
          </p:nvSpPr>
          <p:spPr bwMode="auto">
            <a:xfrm>
              <a:off x="3016" y="252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1227" name="Freeform 47"/>
            <p:cNvSpPr>
              <a:spLocks/>
            </p:cNvSpPr>
            <p:nvPr/>
          </p:nvSpPr>
          <p:spPr bwMode="auto">
            <a:xfrm>
              <a:off x="2816" y="226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8" name="Text Box 48"/>
            <p:cNvSpPr txBox="1">
              <a:spLocks noChangeArrowheads="1"/>
            </p:cNvSpPr>
            <p:nvPr/>
          </p:nvSpPr>
          <p:spPr bwMode="auto">
            <a:xfrm>
              <a:off x="3382" y="251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29" name="Oval 49"/>
            <p:cNvSpPr>
              <a:spLocks noChangeAspect="1" noChangeArrowheads="1"/>
            </p:cNvSpPr>
            <p:nvPr/>
          </p:nvSpPr>
          <p:spPr bwMode="auto">
            <a:xfrm>
              <a:off x="1610" y="306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1230" name="Freeform 50"/>
            <p:cNvSpPr>
              <a:spLocks/>
            </p:cNvSpPr>
            <p:nvPr/>
          </p:nvSpPr>
          <p:spPr bwMode="auto">
            <a:xfrm>
              <a:off x="1812" y="278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1" name="Text Box 51"/>
            <p:cNvSpPr txBox="1">
              <a:spLocks noChangeArrowheads="1"/>
            </p:cNvSpPr>
            <p:nvPr/>
          </p:nvSpPr>
          <p:spPr bwMode="auto">
            <a:xfrm>
              <a:off x="1990" y="30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32" name="Oval 52"/>
            <p:cNvSpPr>
              <a:spLocks noChangeAspect="1" noChangeArrowheads="1"/>
            </p:cNvSpPr>
            <p:nvPr/>
          </p:nvSpPr>
          <p:spPr bwMode="auto">
            <a:xfrm>
              <a:off x="3342" y="306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1233" name="Freeform 53"/>
            <p:cNvSpPr>
              <a:spLocks/>
            </p:cNvSpPr>
            <p:nvPr/>
          </p:nvSpPr>
          <p:spPr bwMode="auto">
            <a:xfrm>
              <a:off x="3304" y="277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4" name="Oval 54"/>
            <p:cNvSpPr>
              <a:spLocks noChangeAspect="1" noChangeArrowheads="1"/>
            </p:cNvSpPr>
            <p:nvPr/>
          </p:nvSpPr>
          <p:spPr bwMode="auto">
            <a:xfrm>
              <a:off x="2276" y="307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1235" name="Freeform 55"/>
            <p:cNvSpPr>
              <a:spLocks/>
            </p:cNvSpPr>
            <p:nvPr/>
          </p:nvSpPr>
          <p:spPr bwMode="auto">
            <a:xfrm>
              <a:off x="2192" y="278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6" name="Text Box 56"/>
            <p:cNvSpPr txBox="1">
              <a:spLocks noChangeArrowheads="1"/>
            </p:cNvSpPr>
            <p:nvPr/>
          </p:nvSpPr>
          <p:spPr bwMode="auto">
            <a:xfrm>
              <a:off x="2517" y="29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37" name="Oval 57"/>
            <p:cNvSpPr>
              <a:spLocks noChangeAspect="1" noChangeArrowheads="1"/>
            </p:cNvSpPr>
            <p:nvPr/>
          </p:nvSpPr>
          <p:spPr bwMode="auto">
            <a:xfrm>
              <a:off x="2699" y="307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1238" name="Freeform 58"/>
            <p:cNvSpPr>
              <a:spLocks/>
            </p:cNvSpPr>
            <p:nvPr/>
          </p:nvSpPr>
          <p:spPr bwMode="auto">
            <a:xfrm>
              <a:off x="2896" y="278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9" name="Text Box 59"/>
            <p:cNvSpPr txBox="1">
              <a:spLocks noChangeArrowheads="1"/>
            </p:cNvSpPr>
            <p:nvPr/>
          </p:nvSpPr>
          <p:spPr bwMode="auto">
            <a:xfrm>
              <a:off x="3079" y="30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40" name="Text Box 60"/>
            <p:cNvSpPr txBox="1">
              <a:spLocks noChangeArrowheads="1"/>
            </p:cNvSpPr>
            <p:nvPr/>
          </p:nvSpPr>
          <p:spPr bwMode="auto">
            <a:xfrm>
              <a:off x="3678" y="29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41" name="Text Box 61"/>
            <p:cNvSpPr txBox="1">
              <a:spLocks noChangeArrowheads="1"/>
            </p:cNvSpPr>
            <p:nvPr/>
          </p:nvSpPr>
          <p:spPr bwMode="auto">
            <a:xfrm rot="18875287">
              <a:off x="2998" y="1753"/>
              <a:ext cx="5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RL</a:t>
              </a:r>
              <a:r>
                <a:rPr kumimoji="0"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  <a:endPara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242" name="Freeform 62"/>
            <p:cNvSpPr>
              <a:spLocks/>
            </p:cNvSpPr>
            <p:nvPr/>
          </p:nvSpPr>
          <p:spPr bwMode="auto">
            <a:xfrm>
              <a:off x="3142" y="171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4"/>
          <p:cNvSpPr>
            <a:spLocks noChangeAspect="1" noChangeArrowheads="1"/>
          </p:cNvSpPr>
          <p:nvPr/>
        </p:nvSpPr>
        <p:spPr bwMode="auto">
          <a:xfrm>
            <a:off x="1866883" y="549275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2227" name="Oval 5"/>
          <p:cNvSpPr>
            <a:spLocks noChangeAspect="1" noChangeArrowheads="1"/>
          </p:cNvSpPr>
          <p:nvPr/>
        </p:nvSpPr>
        <p:spPr bwMode="auto">
          <a:xfrm>
            <a:off x="911208" y="13350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17575" y="1028700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1319213" y="892175"/>
            <a:ext cx="577850" cy="47625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Oval 8"/>
          <p:cNvSpPr>
            <a:spLocks noChangeAspect="1" noChangeArrowheads="1"/>
          </p:cNvSpPr>
          <p:nvPr/>
        </p:nvSpPr>
        <p:spPr bwMode="auto">
          <a:xfrm>
            <a:off x="2627313" y="13446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</a:t>
            </a:r>
          </a:p>
        </p:txBody>
      </p:sp>
      <p:sp>
        <p:nvSpPr>
          <p:cNvPr id="52231" name="Freeform 9"/>
          <p:cNvSpPr>
            <a:spLocks/>
          </p:cNvSpPr>
          <p:nvPr/>
        </p:nvSpPr>
        <p:spPr bwMode="auto">
          <a:xfrm>
            <a:off x="2309813" y="930275"/>
            <a:ext cx="457200" cy="44450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3208338" y="133508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33" name="Oval 11"/>
          <p:cNvSpPr>
            <a:spLocks noChangeAspect="1" noChangeArrowheads="1"/>
          </p:cNvSpPr>
          <p:nvPr/>
        </p:nvSpPr>
        <p:spPr bwMode="auto">
          <a:xfrm>
            <a:off x="414321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2234" name="Freeform 12"/>
          <p:cNvSpPr>
            <a:spLocks/>
          </p:cNvSpPr>
          <p:nvPr/>
        </p:nvSpPr>
        <p:spPr bwMode="auto">
          <a:xfrm>
            <a:off x="715963" y="1762125"/>
            <a:ext cx="292100" cy="45085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998538" y="215900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36" name="Oval 14"/>
          <p:cNvSpPr>
            <a:spLocks noChangeAspect="1" noChangeArrowheads="1"/>
          </p:cNvSpPr>
          <p:nvPr/>
        </p:nvSpPr>
        <p:spPr bwMode="auto">
          <a:xfrm>
            <a:off x="3144838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</a:p>
        </p:txBody>
      </p:sp>
      <p:sp>
        <p:nvSpPr>
          <p:cNvPr id="52237" name="Freeform 15"/>
          <p:cNvSpPr>
            <a:spLocks/>
          </p:cNvSpPr>
          <p:nvPr/>
        </p:nvSpPr>
        <p:spPr bwMode="auto">
          <a:xfrm>
            <a:off x="3084513" y="1743075"/>
            <a:ext cx="285750" cy="46990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8" name="Oval 16"/>
          <p:cNvSpPr>
            <a:spLocks noChangeAspect="1" noChangeArrowheads="1"/>
          </p:cNvSpPr>
          <p:nvPr/>
        </p:nvSpPr>
        <p:spPr bwMode="auto">
          <a:xfrm>
            <a:off x="1471596" y="22145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2239" name="Freeform 17"/>
          <p:cNvSpPr>
            <a:spLocks/>
          </p:cNvSpPr>
          <p:nvPr/>
        </p:nvSpPr>
        <p:spPr bwMode="auto">
          <a:xfrm>
            <a:off x="1319213" y="1762125"/>
            <a:ext cx="336550" cy="45720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Text Box 18"/>
          <p:cNvSpPr txBox="1">
            <a:spLocks noChangeArrowheads="1"/>
          </p:cNvSpPr>
          <p:nvPr/>
        </p:nvSpPr>
        <p:spPr bwMode="auto">
          <a:xfrm>
            <a:off x="1835150" y="19891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41" name="Oval 19"/>
          <p:cNvSpPr>
            <a:spLocks noChangeAspect="1" noChangeArrowheads="1"/>
          </p:cNvSpPr>
          <p:nvPr/>
        </p:nvSpPr>
        <p:spPr bwMode="auto">
          <a:xfrm>
            <a:off x="2143108" y="221297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2242" name="Freeform 20"/>
          <p:cNvSpPr>
            <a:spLocks/>
          </p:cNvSpPr>
          <p:nvPr/>
        </p:nvSpPr>
        <p:spPr bwMode="auto">
          <a:xfrm>
            <a:off x="2436813" y="1762125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Text Box 21"/>
          <p:cNvSpPr txBox="1">
            <a:spLocks noChangeArrowheads="1"/>
          </p:cNvSpPr>
          <p:nvPr/>
        </p:nvSpPr>
        <p:spPr bwMode="auto">
          <a:xfrm>
            <a:off x="2727325" y="21637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44" name="Text Box 47"/>
          <p:cNvSpPr txBox="1">
            <a:spLocks noChangeArrowheads="1"/>
          </p:cNvSpPr>
          <p:nvPr/>
        </p:nvSpPr>
        <p:spPr bwMode="auto">
          <a:xfrm>
            <a:off x="2484438" y="47625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678238" y="404813"/>
            <a:ext cx="4781550" cy="3168650"/>
            <a:chOff x="2317" y="255"/>
            <a:chExt cx="3012" cy="1996"/>
          </a:xfrm>
        </p:grpSpPr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17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2517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2562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2249" name="Oval 25"/>
            <p:cNvSpPr>
              <a:spLocks noChangeAspect="1" noChangeArrowheads="1"/>
            </p:cNvSpPr>
            <p:nvPr/>
          </p:nvSpPr>
          <p:spPr bwMode="auto">
            <a:xfrm>
              <a:off x="4021" y="34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2250" name="Oval 26"/>
            <p:cNvSpPr>
              <a:spLocks noChangeAspect="1" noChangeArrowheads="1"/>
            </p:cNvSpPr>
            <p:nvPr/>
          </p:nvSpPr>
          <p:spPr bwMode="auto">
            <a:xfrm>
              <a:off x="3419" y="84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435" y="64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2252" name="Freeform 28"/>
            <p:cNvSpPr>
              <a:spLocks/>
            </p:cNvSpPr>
            <p:nvPr/>
          </p:nvSpPr>
          <p:spPr bwMode="auto">
            <a:xfrm>
              <a:off x="3688" y="562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Oval 29"/>
            <p:cNvSpPr>
              <a:spLocks noChangeAspect="1" noChangeArrowheads="1"/>
            </p:cNvSpPr>
            <p:nvPr/>
          </p:nvSpPr>
          <p:spPr bwMode="auto">
            <a:xfrm>
              <a:off x="4512" y="84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2254" name="Freeform 30"/>
            <p:cNvSpPr>
              <a:spLocks/>
            </p:cNvSpPr>
            <p:nvPr/>
          </p:nvSpPr>
          <p:spPr bwMode="auto">
            <a:xfrm>
              <a:off x="4312" y="586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4878" y="8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2256" name="Oval 32"/>
            <p:cNvSpPr>
              <a:spLocks noChangeAspect="1" noChangeArrowheads="1"/>
            </p:cNvSpPr>
            <p:nvPr/>
          </p:nvSpPr>
          <p:spPr bwMode="auto">
            <a:xfrm>
              <a:off x="3106" y="13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auto">
            <a:xfrm>
              <a:off x="3308" y="1110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486" y="13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59" name="Oval 35"/>
            <p:cNvSpPr>
              <a:spLocks noChangeAspect="1" noChangeArrowheads="1"/>
            </p:cNvSpPr>
            <p:nvPr/>
          </p:nvSpPr>
          <p:spPr bwMode="auto">
            <a:xfrm>
              <a:off x="4838" y="13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auto">
            <a:xfrm>
              <a:off x="4800" y="109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1" name="Oval 37"/>
            <p:cNvSpPr>
              <a:spLocks noChangeAspect="1" noChangeArrowheads="1"/>
            </p:cNvSpPr>
            <p:nvPr/>
          </p:nvSpPr>
          <p:spPr bwMode="auto">
            <a:xfrm>
              <a:off x="3772" y="139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auto">
            <a:xfrm>
              <a:off x="3688" y="1110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4013" y="125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64" name="Oval 40"/>
            <p:cNvSpPr>
              <a:spLocks noChangeAspect="1" noChangeArrowheads="1"/>
            </p:cNvSpPr>
            <p:nvPr/>
          </p:nvSpPr>
          <p:spPr bwMode="auto">
            <a:xfrm>
              <a:off x="4195" y="139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auto">
            <a:xfrm>
              <a:off x="4392" y="111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4575" y="136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174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68" name="Oval 44"/>
            <p:cNvSpPr>
              <a:spLocks noChangeAspect="1" noChangeArrowheads="1"/>
            </p:cNvSpPr>
            <p:nvPr/>
          </p:nvSpPr>
          <p:spPr bwMode="auto">
            <a:xfrm>
              <a:off x="3923" y="1956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2269" name="Freeform 45"/>
            <p:cNvSpPr>
              <a:spLocks/>
            </p:cNvSpPr>
            <p:nvPr/>
          </p:nvSpPr>
          <p:spPr bwMode="auto">
            <a:xfrm>
              <a:off x="4120" y="1672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4303" y="192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4422" y="25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"/>
          <p:cNvSpPr>
            <a:spLocks noChangeAspect="1" noChangeArrowheads="1"/>
          </p:cNvSpPr>
          <p:nvPr/>
        </p:nvSpPr>
        <p:spPr bwMode="auto">
          <a:xfrm>
            <a:off x="1776413" y="260350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3251" name="Oval 5"/>
          <p:cNvSpPr>
            <a:spLocks noChangeAspect="1" noChangeArrowheads="1"/>
          </p:cNvSpPr>
          <p:nvPr/>
        </p:nvSpPr>
        <p:spPr bwMode="auto">
          <a:xfrm>
            <a:off x="820738" y="10461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46138" y="739775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1247775" y="603250"/>
            <a:ext cx="577850" cy="47625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4" name="Oval 8"/>
          <p:cNvSpPr>
            <a:spLocks noChangeAspect="1" noChangeArrowheads="1"/>
          </p:cNvSpPr>
          <p:nvPr/>
        </p:nvSpPr>
        <p:spPr bwMode="auto">
          <a:xfrm>
            <a:off x="2555875" y="10556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</a:t>
            </a:r>
          </a:p>
        </p:txBody>
      </p:sp>
      <p:sp>
        <p:nvSpPr>
          <p:cNvPr id="53255" name="Freeform 9"/>
          <p:cNvSpPr>
            <a:spLocks/>
          </p:cNvSpPr>
          <p:nvPr/>
        </p:nvSpPr>
        <p:spPr bwMode="auto">
          <a:xfrm>
            <a:off x="2238375" y="641350"/>
            <a:ext cx="457200" cy="44450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3136900" y="10461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3257" name="Oval 11"/>
          <p:cNvSpPr>
            <a:spLocks noChangeAspect="1" noChangeArrowheads="1"/>
          </p:cNvSpPr>
          <p:nvPr/>
        </p:nvSpPr>
        <p:spPr bwMode="auto">
          <a:xfrm>
            <a:off x="32385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3258" name="Freeform 12"/>
          <p:cNvSpPr>
            <a:spLocks/>
          </p:cNvSpPr>
          <p:nvPr/>
        </p:nvSpPr>
        <p:spPr bwMode="auto">
          <a:xfrm>
            <a:off x="644525" y="1473200"/>
            <a:ext cx="292100" cy="45085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927100" y="1870075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0" name="Oval 14"/>
          <p:cNvSpPr>
            <a:spLocks noChangeAspect="1" noChangeArrowheads="1"/>
          </p:cNvSpPr>
          <p:nvPr/>
        </p:nvSpPr>
        <p:spPr bwMode="auto">
          <a:xfrm>
            <a:off x="307340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</a:p>
        </p:txBody>
      </p:sp>
      <p:sp>
        <p:nvSpPr>
          <p:cNvPr id="53261" name="Freeform 15"/>
          <p:cNvSpPr>
            <a:spLocks/>
          </p:cNvSpPr>
          <p:nvPr/>
        </p:nvSpPr>
        <p:spPr bwMode="auto">
          <a:xfrm>
            <a:off x="3013075" y="1454150"/>
            <a:ext cx="285750" cy="46990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Oval 16"/>
          <p:cNvSpPr>
            <a:spLocks noChangeAspect="1" noChangeArrowheads="1"/>
          </p:cNvSpPr>
          <p:nvPr/>
        </p:nvSpPr>
        <p:spPr bwMode="auto">
          <a:xfrm>
            <a:off x="1381125" y="192563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247775" y="1473200"/>
            <a:ext cx="336550" cy="45720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1763713" y="17002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5" name="Oval 19"/>
          <p:cNvSpPr>
            <a:spLocks noChangeAspect="1" noChangeArrowheads="1"/>
          </p:cNvSpPr>
          <p:nvPr/>
        </p:nvSpPr>
        <p:spPr bwMode="auto">
          <a:xfrm>
            <a:off x="2052638" y="19240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3266" name="Freeform 20"/>
          <p:cNvSpPr>
            <a:spLocks/>
          </p:cNvSpPr>
          <p:nvPr/>
        </p:nvSpPr>
        <p:spPr bwMode="auto">
          <a:xfrm>
            <a:off x="2365375" y="1473200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Text Box 21"/>
          <p:cNvSpPr txBox="1">
            <a:spLocks noChangeArrowheads="1"/>
          </p:cNvSpPr>
          <p:nvPr/>
        </p:nvSpPr>
        <p:spPr bwMode="auto">
          <a:xfrm>
            <a:off x="2655888" y="18748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3268" name="Text Box 22"/>
          <p:cNvSpPr txBox="1">
            <a:spLocks noChangeArrowheads="1"/>
          </p:cNvSpPr>
          <p:nvPr/>
        </p:nvSpPr>
        <p:spPr bwMode="auto">
          <a:xfrm>
            <a:off x="3606800" y="17446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9" name="Oval 23"/>
          <p:cNvSpPr>
            <a:spLocks noChangeAspect="1" noChangeArrowheads="1"/>
          </p:cNvSpPr>
          <p:nvPr/>
        </p:nvSpPr>
        <p:spPr bwMode="auto">
          <a:xfrm>
            <a:off x="1620838" y="28162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</a:t>
            </a:r>
          </a:p>
        </p:txBody>
      </p:sp>
      <p:sp>
        <p:nvSpPr>
          <p:cNvPr id="53270" name="Freeform 24"/>
          <p:cNvSpPr>
            <a:spLocks/>
          </p:cNvSpPr>
          <p:nvPr/>
        </p:nvSpPr>
        <p:spPr bwMode="auto">
          <a:xfrm>
            <a:off x="1933575" y="2365375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Text Box 25"/>
          <p:cNvSpPr txBox="1">
            <a:spLocks noChangeArrowheads="1"/>
          </p:cNvSpPr>
          <p:nvPr/>
        </p:nvSpPr>
        <p:spPr bwMode="auto">
          <a:xfrm>
            <a:off x="2224088" y="27670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2413000" y="1158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851275" y="115888"/>
            <a:ext cx="4608513" cy="4033837"/>
            <a:chOff x="2426" y="73"/>
            <a:chExt cx="2903" cy="2541"/>
          </a:xfrm>
        </p:grpSpPr>
        <p:sp>
          <p:nvSpPr>
            <p:cNvPr id="53303" name="Oval 27"/>
            <p:cNvSpPr>
              <a:spLocks noChangeAspect="1" noChangeArrowheads="1"/>
            </p:cNvSpPr>
            <p:nvPr/>
          </p:nvSpPr>
          <p:spPr bwMode="auto">
            <a:xfrm>
              <a:off x="4021" y="16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3304" name="Oval 28"/>
            <p:cNvSpPr>
              <a:spLocks noChangeAspect="1" noChangeArrowheads="1"/>
            </p:cNvSpPr>
            <p:nvPr/>
          </p:nvSpPr>
          <p:spPr bwMode="auto">
            <a:xfrm>
              <a:off x="3419" y="65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3305" name="Text Box 29"/>
            <p:cNvSpPr txBox="1">
              <a:spLocks noChangeArrowheads="1"/>
            </p:cNvSpPr>
            <p:nvPr/>
          </p:nvSpPr>
          <p:spPr bwMode="auto">
            <a:xfrm>
              <a:off x="3435" y="46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306" name="Freeform 30"/>
            <p:cNvSpPr>
              <a:spLocks/>
            </p:cNvSpPr>
            <p:nvPr/>
          </p:nvSpPr>
          <p:spPr bwMode="auto">
            <a:xfrm>
              <a:off x="3688" y="38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7" name="Oval 31"/>
            <p:cNvSpPr>
              <a:spLocks noChangeAspect="1" noChangeArrowheads="1"/>
            </p:cNvSpPr>
            <p:nvPr/>
          </p:nvSpPr>
          <p:spPr bwMode="auto">
            <a:xfrm>
              <a:off x="4512" y="66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3308" name="Freeform 32"/>
            <p:cNvSpPr>
              <a:spLocks/>
            </p:cNvSpPr>
            <p:nvPr/>
          </p:nvSpPr>
          <p:spPr bwMode="auto">
            <a:xfrm>
              <a:off x="4312" y="40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9" name="Text Box 33"/>
            <p:cNvSpPr txBox="1">
              <a:spLocks noChangeArrowheads="1"/>
            </p:cNvSpPr>
            <p:nvPr/>
          </p:nvSpPr>
          <p:spPr bwMode="auto">
            <a:xfrm>
              <a:off x="4878" y="6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3310" name="Oval 34"/>
            <p:cNvSpPr>
              <a:spLocks noChangeAspect="1" noChangeArrowheads="1"/>
            </p:cNvSpPr>
            <p:nvPr/>
          </p:nvSpPr>
          <p:spPr bwMode="auto">
            <a:xfrm>
              <a:off x="3106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311" name="Freeform 35"/>
            <p:cNvSpPr>
              <a:spLocks/>
            </p:cNvSpPr>
            <p:nvPr/>
          </p:nvSpPr>
          <p:spPr bwMode="auto">
            <a:xfrm>
              <a:off x="3308" y="92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2" name="Text Box 36"/>
            <p:cNvSpPr txBox="1">
              <a:spLocks noChangeArrowheads="1"/>
            </p:cNvSpPr>
            <p:nvPr/>
          </p:nvSpPr>
          <p:spPr bwMode="auto">
            <a:xfrm>
              <a:off x="3486" y="11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13" name="Oval 37"/>
            <p:cNvSpPr>
              <a:spLocks noChangeAspect="1" noChangeArrowheads="1"/>
            </p:cNvSpPr>
            <p:nvPr/>
          </p:nvSpPr>
          <p:spPr bwMode="auto">
            <a:xfrm>
              <a:off x="4838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3314" name="Freeform 38"/>
            <p:cNvSpPr>
              <a:spLocks/>
            </p:cNvSpPr>
            <p:nvPr/>
          </p:nvSpPr>
          <p:spPr bwMode="auto">
            <a:xfrm>
              <a:off x="4800" y="91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5" name="Oval 39"/>
            <p:cNvSpPr>
              <a:spLocks noChangeAspect="1" noChangeArrowheads="1"/>
            </p:cNvSpPr>
            <p:nvPr/>
          </p:nvSpPr>
          <p:spPr bwMode="auto">
            <a:xfrm>
              <a:off x="3772" y="121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3316" name="Freeform 40"/>
            <p:cNvSpPr>
              <a:spLocks/>
            </p:cNvSpPr>
            <p:nvPr/>
          </p:nvSpPr>
          <p:spPr bwMode="auto">
            <a:xfrm>
              <a:off x="3688" y="92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7" name="Text Box 41"/>
            <p:cNvSpPr txBox="1">
              <a:spLocks noChangeArrowheads="1"/>
            </p:cNvSpPr>
            <p:nvPr/>
          </p:nvSpPr>
          <p:spPr bwMode="auto">
            <a:xfrm>
              <a:off x="4013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18" name="Oval 42"/>
            <p:cNvSpPr>
              <a:spLocks noChangeAspect="1" noChangeArrowheads="1"/>
            </p:cNvSpPr>
            <p:nvPr/>
          </p:nvSpPr>
          <p:spPr bwMode="auto">
            <a:xfrm>
              <a:off x="4195" y="121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3319" name="Freeform 43"/>
            <p:cNvSpPr>
              <a:spLocks/>
            </p:cNvSpPr>
            <p:nvPr/>
          </p:nvSpPr>
          <p:spPr bwMode="auto">
            <a:xfrm>
              <a:off x="4392" y="92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0" name="Text Box 44"/>
            <p:cNvSpPr txBox="1">
              <a:spLocks noChangeArrowheads="1"/>
            </p:cNvSpPr>
            <p:nvPr/>
          </p:nvSpPr>
          <p:spPr bwMode="auto">
            <a:xfrm>
              <a:off x="4575" y="11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3321" name="Text Box 45"/>
            <p:cNvSpPr txBox="1">
              <a:spLocks noChangeArrowheads="1"/>
            </p:cNvSpPr>
            <p:nvPr/>
          </p:nvSpPr>
          <p:spPr bwMode="auto">
            <a:xfrm>
              <a:off x="5174" y="109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22" name="Oval 46"/>
            <p:cNvSpPr>
              <a:spLocks noChangeAspect="1" noChangeArrowheads="1"/>
            </p:cNvSpPr>
            <p:nvPr/>
          </p:nvSpPr>
          <p:spPr bwMode="auto">
            <a:xfrm>
              <a:off x="3923" y="177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3323" name="Freeform 47"/>
            <p:cNvSpPr>
              <a:spLocks/>
            </p:cNvSpPr>
            <p:nvPr/>
          </p:nvSpPr>
          <p:spPr bwMode="auto">
            <a:xfrm>
              <a:off x="4120" y="149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4" name="Text Box 48"/>
            <p:cNvSpPr txBox="1">
              <a:spLocks noChangeArrowheads="1"/>
            </p:cNvSpPr>
            <p:nvPr/>
          </p:nvSpPr>
          <p:spPr bwMode="auto">
            <a:xfrm>
              <a:off x="4303" y="174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3325" name="Text Box 49"/>
            <p:cNvSpPr txBox="1">
              <a:spLocks noChangeArrowheads="1"/>
            </p:cNvSpPr>
            <p:nvPr/>
          </p:nvSpPr>
          <p:spPr bwMode="auto">
            <a:xfrm>
              <a:off x="4422" y="7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3326" name="Line 50"/>
            <p:cNvSpPr>
              <a:spLocks noChangeShapeType="1"/>
            </p:cNvSpPr>
            <p:nvPr/>
          </p:nvSpPr>
          <p:spPr bwMode="auto">
            <a:xfrm>
              <a:off x="2426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7" name="Text Box 51"/>
            <p:cNvSpPr txBox="1">
              <a:spLocks noChangeArrowheads="1"/>
            </p:cNvSpPr>
            <p:nvPr/>
          </p:nvSpPr>
          <p:spPr bwMode="auto">
            <a:xfrm>
              <a:off x="2471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3328" name="Oval 52"/>
            <p:cNvSpPr>
              <a:spLocks noChangeAspect="1" noChangeArrowheads="1"/>
            </p:cNvSpPr>
            <p:nvPr/>
          </p:nvSpPr>
          <p:spPr bwMode="auto">
            <a:xfrm>
              <a:off x="4233" y="23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3329" name="Freeform 53"/>
            <p:cNvSpPr>
              <a:spLocks/>
            </p:cNvSpPr>
            <p:nvPr/>
          </p:nvSpPr>
          <p:spPr bwMode="auto">
            <a:xfrm>
              <a:off x="4195" y="202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30" name="Text Box 54"/>
            <p:cNvSpPr txBox="1">
              <a:spLocks noChangeArrowheads="1"/>
            </p:cNvSpPr>
            <p:nvPr/>
          </p:nvSpPr>
          <p:spPr bwMode="auto">
            <a:xfrm>
              <a:off x="4569" y="220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2051050" y="2468563"/>
            <a:ext cx="3889375" cy="3481387"/>
            <a:chOff x="1292" y="1555"/>
            <a:chExt cx="2450" cy="2193"/>
          </a:xfrm>
        </p:grpSpPr>
        <p:sp>
          <p:nvSpPr>
            <p:cNvPr id="53275" name="Text Box 61"/>
            <p:cNvSpPr txBox="1">
              <a:spLocks noChangeArrowheads="1"/>
            </p:cNvSpPr>
            <p:nvPr/>
          </p:nvSpPr>
          <p:spPr bwMode="auto">
            <a:xfrm>
              <a:off x="3064" y="23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3276" name="Text Box 73"/>
            <p:cNvSpPr txBox="1">
              <a:spLocks noChangeArrowheads="1"/>
            </p:cNvSpPr>
            <p:nvPr/>
          </p:nvSpPr>
          <p:spPr bwMode="auto">
            <a:xfrm>
              <a:off x="3360" y="27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77" name="Oval 55"/>
            <p:cNvSpPr>
              <a:spLocks noChangeAspect="1" noChangeArrowheads="1"/>
            </p:cNvSpPr>
            <p:nvPr/>
          </p:nvSpPr>
          <p:spPr bwMode="auto">
            <a:xfrm>
              <a:off x="2207" y="1843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3278" name="Oval 56"/>
            <p:cNvSpPr>
              <a:spLocks noChangeAspect="1" noChangeArrowheads="1"/>
            </p:cNvSpPr>
            <p:nvPr/>
          </p:nvSpPr>
          <p:spPr bwMode="auto">
            <a:xfrm>
              <a:off x="1605" y="233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3279" name="Text Box 57"/>
            <p:cNvSpPr txBox="1">
              <a:spLocks noChangeArrowheads="1"/>
            </p:cNvSpPr>
            <p:nvPr/>
          </p:nvSpPr>
          <p:spPr bwMode="auto">
            <a:xfrm>
              <a:off x="1621" y="2145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280" name="Freeform 58"/>
            <p:cNvSpPr>
              <a:spLocks/>
            </p:cNvSpPr>
            <p:nvPr/>
          </p:nvSpPr>
          <p:spPr bwMode="auto">
            <a:xfrm>
              <a:off x="1874" y="2059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1" name="Oval 59"/>
            <p:cNvSpPr>
              <a:spLocks noChangeAspect="1" noChangeArrowheads="1"/>
            </p:cNvSpPr>
            <p:nvPr/>
          </p:nvSpPr>
          <p:spPr bwMode="auto">
            <a:xfrm>
              <a:off x="2698" y="234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3282" name="Freeform 60"/>
            <p:cNvSpPr>
              <a:spLocks/>
            </p:cNvSpPr>
            <p:nvPr/>
          </p:nvSpPr>
          <p:spPr bwMode="auto">
            <a:xfrm>
              <a:off x="2498" y="2083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3" name="Oval 62"/>
            <p:cNvSpPr>
              <a:spLocks noChangeAspect="1" noChangeArrowheads="1"/>
            </p:cNvSpPr>
            <p:nvPr/>
          </p:nvSpPr>
          <p:spPr bwMode="auto">
            <a:xfrm>
              <a:off x="1292" y="288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284" name="Freeform 63"/>
            <p:cNvSpPr>
              <a:spLocks/>
            </p:cNvSpPr>
            <p:nvPr/>
          </p:nvSpPr>
          <p:spPr bwMode="auto">
            <a:xfrm>
              <a:off x="1494" y="2607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64"/>
            <p:cNvSpPr txBox="1">
              <a:spLocks noChangeArrowheads="1"/>
            </p:cNvSpPr>
            <p:nvPr/>
          </p:nvSpPr>
          <p:spPr bwMode="auto">
            <a:xfrm>
              <a:off x="1672" y="2857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86" name="Oval 65"/>
            <p:cNvSpPr>
              <a:spLocks noChangeAspect="1" noChangeArrowheads="1"/>
            </p:cNvSpPr>
            <p:nvPr/>
          </p:nvSpPr>
          <p:spPr bwMode="auto">
            <a:xfrm>
              <a:off x="3024" y="288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3287" name="Freeform 66"/>
            <p:cNvSpPr>
              <a:spLocks/>
            </p:cNvSpPr>
            <p:nvPr/>
          </p:nvSpPr>
          <p:spPr bwMode="auto">
            <a:xfrm>
              <a:off x="2986" y="2595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8" name="Oval 67"/>
            <p:cNvSpPr>
              <a:spLocks noChangeAspect="1" noChangeArrowheads="1"/>
            </p:cNvSpPr>
            <p:nvPr/>
          </p:nvSpPr>
          <p:spPr bwMode="auto">
            <a:xfrm>
              <a:off x="1958" y="289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3289" name="Freeform 68"/>
            <p:cNvSpPr>
              <a:spLocks/>
            </p:cNvSpPr>
            <p:nvPr/>
          </p:nvSpPr>
          <p:spPr bwMode="auto">
            <a:xfrm>
              <a:off x="1874" y="2607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0" name="Text Box 69"/>
            <p:cNvSpPr txBox="1">
              <a:spLocks noChangeArrowheads="1"/>
            </p:cNvSpPr>
            <p:nvPr/>
          </p:nvSpPr>
          <p:spPr bwMode="auto">
            <a:xfrm>
              <a:off x="2199" y="27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1" name="Oval 70"/>
            <p:cNvSpPr>
              <a:spLocks noChangeAspect="1" noChangeArrowheads="1"/>
            </p:cNvSpPr>
            <p:nvPr/>
          </p:nvSpPr>
          <p:spPr bwMode="auto">
            <a:xfrm>
              <a:off x="2381" y="28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3292" name="Freeform 71"/>
            <p:cNvSpPr>
              <a:spLocks/>
            </p:cNvSpPr>
            <p:nvPr/>
          </p:nvSpPr>
          <p:spPr bwMode="auto">
            <a:xfrm>
              <a:off x="2578" y="2607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3" name="Text Box 72"/>
            <p:cNvSpPr txBox="1">
              <a:spLocks noChangeArrowheads="1"/>
            </p:cNvSpPr>
            <p:nvPr/>
          </p:nvSpPr>
          <p:spPr bwMode="auto">
            <a:xfrm>
              <a:off x="2761" y="28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4" name="Oval 74"/>
            <p:cNvSpPr>
              <a:spLocks noChangeAspect="1" noChangeArrowheads="1"/>
            </p:cNvSpPr>
            <p:nvPr/>
          </p:nvSpPr>
          <p:spPr bwMode="auto">
            <a:xfrm>
              <a:off x="2109" y="345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3295" name="Freeform 75"/>
            <p:cNvSpPr>
              <a:spLocks/>
            </p:cNvSpPr>
            <p:nvPr/>
          </p:nvSpPr>
          <p:spPr bwMode="auto">
            <a:xfrm>
              <a:off x="2306" y="3169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6" name="Text Box 76"/>
            <p:cNvSpPr txBox="1">
              <a:spLocks noChangeArrowheads="1"/>
            </p:cNvSpPr>
            <p:nvPr/>
          </p:nvSpPr>
          <p:spPr bwMode="auto">
            <a:xfrm>
              <a:off x="2489" y="342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7" name="Text Box 77"/>
            <p:cNvSpPr txBox="1">
              <a:spLocks noChangeArrowheads="1"/>
            </p:cNvSpPr>
            <p:nvPr/>
          </p:nvSpPr>
          <p:spPr bwMode="auto">
            <a:xfrm>
              <a:off x="2608" y="175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3298" name="Oval 78"/>
            <p:cNvSpPr>
              <a:spLocks noChangeAspect="1" noChangeArrowheads="1"/>
            </p:cNvSpPr>
            <p:nvPr/>
          </p:nvSpPr>
          <p:spPr bwMode="auto">
            <a:xfrm>
              <a:off x="2661" y="345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3299" name="Freeform 79"/>
            <p:cNvSpPr>
              <a:spLocks/>
            </p:cNvSpPr>
            <p:nvPr/>
          </p:nvSpPr>
          <p:spPr bwMode="auto">
            <a:xfrm>
              <a:off x="2623" y="315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0" name="Text Box 80"/>
            <p:cNvSpPr txBox="1">
              <a:spLocks noChangeArrowheads="1"/>
            </p:cNvSpPr>
            <p:nvPr/>
          </p:nvSpPr>
          <p:spPr bwMode="auto">
            <a:xfrm>
              <a:off x="2997" y="33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01" name="Text Box 81"/>
            <p:cNvSpPr txBox="1">
              <a:spLocks noChangeArrowheads="1"/>
            </p:cNvSpPr>
            <p:nvPr/>
          </p:nvSpPr>
          <p:spPr bwMode="auto">
            <a:xfrm rot="-2724713">
              <a:off x="2998" y="175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53302" name="Freeform 82"/>
            <p:cNvSpPr>
              <a:spLocks/>
            </p:cNvSpPr>
            <p:nvPr/>
          </p:nvSpPr>
          <p:spPr bwMode="auto">
            <a:xfrm>
              <a:off x="3142" y="171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786446" y="542926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树构造完毕</a:t>
            </a: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在平衡二叉树上进行查找的过程和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在二叉排序树上进行查找的过程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完全相同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，因此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在平衡二叉树上进行查找关键字的比较次数不会超过平衡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二叉树的高度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在最坏的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情况下，普通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二叉排序树的查找长度为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。那么，平衡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二叉树的情况又是怎样的呢？  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、平衡二叉树的查找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0"/>
          <p:cNvSpPr txBox="1">
            <a:spLocks noChangeArrowheads="1"/>
          </p:cNvSpPr>
          <p:nvPr/>
        </p:nvSpPr>
        <p:spPr bwMode="auto">
          <a:xfrm>
            <a:off x="428596" y="500042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构造一系列的平衡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，其中，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表示高度为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且结点数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尽可能少的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平衡二叉树，下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图所示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i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　</a:t>
            </a:r>
          </a:p>
        </p:txBody>
      </p:sp>
      <p:sp>
        <p:nvSpPr>
          <p:cNvPr id="55299" name="Text Box 41"/>
          <p:cNvSpPr txBox="1">
            <a:spLocks noChangeArrowheads="1"/>
          </p:cNvSpPr>
          <p:nvPr/>
        </p:nvSpPr>
        <p:spPr bwMode="auto">
          <a:xfrm>
            <a:off x="2484438" y="5229225"/>
            <a:ext cx="4327525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结点个数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最少的平衡二叉树 </a:t>
            </a:r>
          </a:p>
        </p:txBody>
      </p:sp>
      <p:sp>
        <p:nvSpPr>
          <p:cNvPr id="55300" name="Text Box 42"/>
          <p:cNvSpPr txBox="1">
            <a:spLocks noChangeArrowheads="1"/>
          </p:cNvSpPr>
          <p:nvPr/>
        </p:nvSpPr>
        <p:spPr bwMode="auto">
          <a:xfrm>
            <a:off x="395288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5301" name="Oval 43"/>
          <p:cNvSpPr>
            <a:spLocks noChangeAspect="1" noChangeArrowheads="1"/>
          </p:cNvSpPr>
          <p:nvPr/>
        </p:nvSpPr>
        <p:spPr bwMode="auto">
          <a:xfrm>
            <a:off x="433388" y="2709863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2" name="Text Box 44"/>
          <p:cNvSpPr txBox="1">
            <a:spLocks noChangeArrowheads="1"/>
          </p:cNvSpPr>
          <p:nvPr/>
        </p:nvSpPr>
        <p:spPr bwMode="auto">
          <a:xfrm>
            <a:off x="1474788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55303" name="Oval 45"/>
          <p:cNvSpPr>
            <a:spLocks noChangeAspect="1" noChangeArrowheads="1"/>
          </p:cNvSpPr>
          <p:nvPr/>
        </p:nvSpPr>
        <p:spPr bwMode="auto">
          <a:xfrm>
            <a:off x="1512888" y="2709863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Oval 46"/>
          <p:cNvSpPr>
            <a:spLocks noChangeAspect="1" noChangeArrowheads="1"/>
          </p:cNvSpPr>
          <p:nvPr/>
        </p:nvSpPr>
        <p:spPr bwMode="auto">
          <a:xfrm>
            <a:off x="1187450" y="332263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Freeform 47"/>
          <p:cNvSpPr>
            <a:spLocks/>
          </p:cNvSpPr>
          <p:nvPr/>
        </p:nvSpPr>
        <p:spPr bwMode="auto">
          <a:xfrm>
            <a:off x="1428750" y="3057525"/>
            <a:ext cx="166688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Text Box 48"/>
          <p:cNvSpPr txBox="1">
            <a:spLocks noChangeArrowheads="1"/>
          </p:cNvSpPr>
          <p:nvPr/>
        </p:nvSpPr>
        <p:spPr bwMode="auto">
          <a:xfrm>
            <a:off x="2698750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55307" name="Oval 49"/>
          <p:cNvSpPr>
            <a:spLocks noChangeAspect="1" noChangeArrowheads="1"/>
          </p:cNvSpPr>
          <p:nvPr/>
        </p:nvSpPr>
        <p:spPr bwMode="auto">
          <a:xfrm>
            <a:off x="2736850" y="2709863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Oval 50"/>
          <p:cNvSpPr>
            <a:spLocks noChangeAspect="1" noChangeArrowheads="1"/>
          </p:cNvSpPr>
          <p:nvPr/>
        </p:nvSpPr>
        <p:spPr bwMode="auto">
          <a:xfrm>
            <a:off x="2411413" y="332263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9" name="Freeform 51"/>
          <p:cNvSpPr>
            <a:spLocks/>
          </p:cNvSpPr>
          <p:nvPr/>
        </p:nvSpPr>
        <p:spPr bwMode="auto">
          <a:xfrm>
            <a:off x="2654300" y="3044825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0" name="Oval 52"/>
          <p:cNvSpPr>
            <a:spLocks noChangeAspect="1" noChangeArrowheads="1"/>
          </p:cNvSpPr>
          <p:nvPr/>
        </p:nvSpPr>
        <p:spPr bwMode="auto">
          <a:xfrm>
            <a:off x="2124075" y="396398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1" name="Line 53"/>
          <p:cNvSpPr>
            <a:spLocks noChangeShapeType="1"/>
          </p:cNvSpPr>
          <p:nvPr/>
        </p:nvSpPr>
        <p:spPr bwMode="auto">
          <a:xfrm flipH="1">
            <a:off x="2360613" y="3692525"/>
            <a:ext cx="144462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2" name="Oval 54"/>
          <p:cNvSpPr>
            <a:spLocks noChangeAspect="1" noChangeArrowheads="1"/>
          </p:cNvSpPr>
          <p:nvPr/>
        </p:nvSpPr>
        <p:spPr bwMode="auto">
          <a:xfrm>
            <a:off x="3168650" y="332263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3" name="Freeform 55"/>
          <p:cNvSpPr>
            <a:spLocks/>
          </p:cNvSpPr>
          <p:nvPr/>
        </p:nvSpPr>
        <p:spPr bwMode="auto">
          <a:xfrm>
            <a:off x="3086100" y="3025775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4" name="Text Box 56"/>
          <p:cNvSpPr txBox="1">
            <a:spLocks noChangeArrowheads="1"/>
          </p:cNvSpPr>
          <p:nvPr/>
        </p:nvSpPr>
        <p:spPr bwMode="auto">
          <a:xfrm>
            <a:off x="4852993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55315" name="Oval 57"/>
          <p:cNvSpPr>
            <a:spLocks noChangeAspect="1" noChangeArrowheads="1"/>
          </p:cNvSpPr>
          <p:nvPr/>
        </p:nvSpPr>
        <p:spPr bwMode="auto">
          <a:xfrm>
            <a:off x="4249738" y="3363913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6" name="Oval 58"/>
          <p:cNvSpPr>
            <a:spLocks noChangeAspect="1" noChangeArrowheads="1"/>
          </p:cNvSpPr>
          <p:nvPr/>
        </p:nvSpPr>
        <p:spPr bwMode="auto">
          <a:xfrm>
            <a:off x="3924300" y="397668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7" name="Freeform 59"/>
          <p:cNvSpPr>
            <a:spLocks/>
          </p:cNvSpPr>
          <p:nvPr/>
        </p:nvSpPr>
        <p:spPr bwMode="auto">
          <a:xfrm>
            <a:off x="4167188" y="3698875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8" name="Oval 60"/>
          <p:cNvSpPr>
            <a:spLocks noChangeAspect="1" noChangeArrowheads="1"/>
          </p:cNvSpPr>
          <p:nvPr/>
        </p:nvSpPr>
        <p:spPr bwMode="auto">
          <a:xfrm>
            <a:off x="3636963" y="461803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9" name="Line 61"/>
          <p:cNvSpPr>
            <a:spLocks noChangeShapeType="1"/>
          </p:cNvSpPr>
          <p:nvPr/>
        </p:nvSpPr>
        <p:spPr bwMode="auto">
          <a:xfrm flipH="1">
            <a:off x="3873500" y="4346575"/>
            <a:ext cx="144463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0" name="Oval 62"/>
          <p:cNvSpPr>
            <a:spLocks noChangeAspect="1" noChangeArrowheads="1"/>
          </p:cNvSpPr>
          <p:nvPr/>
        </p:nvSpPr>
        <p:spPr bwMode="auto">
          <a:xfrm>
            <a:off x="4681538" y="397668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1" name="Freeform 63"/>
          <p:cNvSpPr>
            <a:spLocks/>
          </p:cNvSpPr>
          <p:nvPr/>
        </p:nvSpPr>
        <p:spPr bwMode="auto">
          <a:xfrm>
            <a:off x="4598988" y="3679825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2" name="Oval 64"/>
          <p:cNvSpPr>
            <a:spLocks noChangeAspect="1" noChangeArrowheads="1"/>
          </p:cNvSpPr>
          <p:nvPr/>
        </p:nvSpPr>
        <p:spPr bwMode="auto">
          <a:xfrm>
            <a:off x="5473700" y="3357563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3" name="Oval 65"/>
          <p:cNvSpPr>
            <a:spLocks noChangeAspect="1" noChangeArrowheads="1"/>
          </p:cNvSpPr>
          <p:nvPr/>
        </p:nvSpPr>
        <p:spPr bwMode="auto">
          <a:xfrm>
            <a:off x="5148263" y="397033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4" name="Freeform 66"/>
          <p:cNvSpPr>
            <a:spLocks/>
          </p:cNvSpPr>
          <p:nvPr/>
        </p:nvSpPr>
        <p:spPr bwMode="auto">
          <a:xfrm>
            <a:off x="5389563" y="3705225"/>
            <a:ext cx="166687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5" name="Oval 67"/>
          <p:cNvSpPr>
            <a:spLocks noChangeAspect="1" noChangeArrowheads="1"/>
          </p:cNvSpPr>
          <p:nvPr/>
        </p:nvSpPr>
        <p:spPr bwMode="auto">
          <a:xfrm>
            <a:off x="4878388" y="271938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6" name="Freeform 68"/>
          <p:cNvSpPr>
            <a:spLocks/>
          </p:cNvSpPr>
          <p:nvPr/>
        </p:nvSpPr>
        <p:spPr bwMode="auto">
          <a:xfrm>
            <a:off x="4578350" y="3022600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7" name="Freeform 69"/>
          <p:cNvSpPr>
            <a:spLocks/>
          </p:cNvSpPr>
          <p:nvPr/>
        </p:nvSpPr>
        <p:spPr bwMode="auto">
          <a:xfrm>
            <a:off x="5254625" y="3022600"/>
            <a:ext cx="352425" cy="361950"/>
          </a:xfrm>
          <a:custGeom>
            <a:avLst/>
            <a:gdLst>
              <a:gd name="T0" fmla="*/ 0 w 222"/>
              <a:gd name="T1" fmla="*/ 0 h 228"/>
              <a:gd name="T2" fmla="*/ 222 w 222"/>
              <a:gd name="T3" fmla="*/ 228 h 228"/>
              <a:gd name="T4" fmla="*/ 0 60000 65536"/>
              <a:gd name="T5" fmla="*/ 0 60000 65536"/>
              <a:gd name="T6" fmla="*/ 0 w 222"/>
              <a:gd name="T7" fmla="*/ 0 h 228"/>
              <a:gd name="T8" fmla="*/ 222 w 222"/>
              <a:gd name="T9" fmla="*/ 228 h 2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228">
                <a:moveTo>
                  <a:pt x="0" y="0"/>
                </a:moveTo>
                <a:lnTo>
                  <a:pt x="222" y="22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8" name="Text Box 70"/>
          <p:cNvSpPr txBox="1">
            <a:spLocks noChangeArrowheads="1"/>
          </p:cNvSpPr>
          <p:nvPr/>
        </p:nvSpPr>
        <p:spPr bwMode="auto">
          <a:xfrm>
            <a:off x="7139009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ea typeface="楷体_GB2312" pitchFamily="49" charset="-122"/>
              </a:rPr>
              <a:t>h</a:t>
            </a:r>
          </a:p>
        </p:txBody>
      </p:sp>
      <p:sp>
        <p:nvSpPr>
          <p:cNvPr id="55329" name="Oval 71"/>
          <p:cNvSpPr>
            <a:spLocks noChangeAspect="1" noChangeArrowheads="1"/>
          </p:cNvSpPr>
          <p:nvPr/>
        </p:nvSpPr>
        <p:spPr bwMode="auto">
          <a:xfrm>
            <a:off x="7177088" y="271938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30" name="Freeform 72"/>
          <p:cNvSpPr>
            <a:spLocks/>
          </p:cNvSpPr>
          <p:nvPr/>
        </p:nvSpPr>
        <p:spPr bwMode="auto">
          <a:xfrm>
            <a:off x="6877050" y="3022600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31" name="Freeform 73"/>
          <p:cNvSpPr>
            <a:spLocks/>
          </p:cNvSpPr>
          <p:nvPr/>
        </p:nvSpPr>
        <p:spPr bwMode="auto">
          <a:xfrm>
            <a:off x="7553325" y="3022600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32" name="Rectangle 74"/>
          <p:cNvSpPr>
            <a:spLocks noChangeArrowheads="1"/>
          </p:cNvSpPr>
          <p:nvPr/>
        </p:nvSpPr>
        <p:spPr bwMode="auto">
          <a:xfrm>
            <a:off x="6500813" y="3413125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55333" name="Rectangle 75"/>
          <p:cNvSpPr>
            <a:spLocks noChangeArrowheads="1"/>
          </p:cNvSpPr>
          <p:nvPr/>
        </p:nvSpPr>
        <p:spPr bwMode="auto">
          <a:xfrm>
            <a:off x="7642225" y="3403600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04800" y="2056147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b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i="1" baseline="-3000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的结点数，从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图中可以看出有下列关系成立：</a:t>
            </a:r>
          </a:p>
          <a:p>
            <a:pPr algn="just" font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N(1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)=1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N(2)=2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1)+N(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2)+1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3258451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&gt;1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时，此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关系类似于定义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数的关系：</a:t>
            </a:r>
          </a:p>
          <a:p>
            <a:pPr algn="just" font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)=1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F(2)=1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sz="2400" b="1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2)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8596" y="4357694"/>
            <a:ext cx="8072494" cy="1813623"/>
            <a:chOff x="428596" y="3643314"/>
            <a:chExt cx="8072494" cy="1813623"/>
          </a:xfrm>
        </p:grpSpPr>
        <p:sp>
          <p:nvSpPr>
            <p:cNvPr id="8" name="TextBox 7"/>
            <p:cNvSpPr txBox="1"/>
            <p:nvPr/>
          </p:nvSpPr>
          <p:spPr>
            <a:xfrm>
              <a:off x="428596" y="4071942"/>
              <a:ext cx="80724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通过检查两个序列的前几项就可发现两者之间的对应关系：</a:t>
              </a:r>
            </a:p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lang="en-US" altLang="zh-CN" sz="24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N(</a:t>
              </a:r>
              <a:r>
                <a:rPr lang="en-US" altLang="zh-CN" sz="2400" b="1" i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4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)=F(</a:t>
              </a:r>
              <a:r>
                <a:rPr lang="en-US" altLang="zh-CN" sz="2400" b="1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400" b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+2</a:t>
              </a:r>
              <a:r>
                <a:rPr lang="en-US" altLang="zh-CN" sz="24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en-US" altLang="zh-CN" sz="2400" b="1" dirty="0">
                  <a:solidFill>
                    <a:srgbClr val="FF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4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3428992" y="3643314"/>
              <a:ext cx="285752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2638428" y="33811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ea typeface="楷体_GB2312" pitchFamily="49" charset="-122"/>
              </a:rPr>
              <a:t>h</a:t>
            </a:r>
          </a:p>
        </p:txBody>
      </p:sp>
      <p:sp>
        <p:nvSpPr>
          <p:cNvPr id="12" name="Oval 71"/>
          <p:cNvSpPr>
            <a:spLocks noChangeAspect="1" noChangeArrowheads="1"/>
          </p:cNvSpPr>
          <p:nvPr/>
        </p:nvSpPr>
        <p:spPr bwMode="auto">
          <a:xfrm>
            <a:off x="2676507" y="6572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>
            <a:off x="2376469" y="96041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>
            <a:off x="3052744" y="960414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74"/>
          <p:cNvSpPr>
            <a:spLocks noChangeArrowheads="1"/>
          </p:cNvSpPr>
          <p:nvPr/>
        </p:nvSpPr>
        <p:spPr bwMode="auto">
          <a:xfrm>
            <a:off x="2000232" y="1350939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3141644" y="1341414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04800" y="452438"/>
            <a:ext cx="8534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数满足渐近公式：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其中，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故由此可得近似公式：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即：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≈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400" b="1" baseline="-30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(N(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)+1)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5572132" y="428604"/>
          <a:ext cx="7477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419040" imgH="419040" progId="">
                  <p:embed/>
                </p:oleObj>
              </mc:Choice>
              <mc:Fallback>
                <p:oleObj name="Equation" r:id="rId3" imgW="419040" imgH="4190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28604"/>
                        <a:ext cx="74771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1285875" y="1285875"/>
          <a:ext cx="10906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5" imgW="596880" imgH="368280" progId="">
                  <p:embed/>
                </p:oleObj>
              </mc:Choice>
              <mc:Fallback>
                <p:oleObj name="Equation" r:id="rId5" imgW="596880" imgH="36828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285875"/>
                        <a:ext cx="109061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4357688" y="1928813"/>
          <a:ext cx="18684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7" imgW="1041120" imgH="380880" progId="">
                  <p:embed/>
                </p:oleObj>
              </mc:Choice>
              <mc:Fallback>
                <p:oleObj name="Equation" r:id="rId7" imgW="1041120" imgH="38088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928813"/>
                        <a:ext cx="1868487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714348" y="3967467"/>
            <a:ext cx="757242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平衡二叉树的平均查找长度为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400" b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左弧形箭头 6"/>
          <p:cNvSpPr/>
          <p:nvPr/>
        </p:nvSpPr>
        <p:spPr>
          <a:xfrm>
            <a:off x="428596" y="3286124"/>
            <a:ext cx="285752" cy="64294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7500990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 平衡二叉树和二叉排序树相比，有什么优点？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685800" y="1700213"/>
            <a:ext cx="2743200" cy="1981200"/>
            <a:chOff x="432" y="2400"/>
            <a:chExt cx="1728" cy="1248"/>
          </a:xfrm>
        </p:grpSpPr>
        <p:sp>
          <p:nvSpPr>
            <p:cNvPr id="36888" name="Oval 3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89" name="Oval 4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0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1" name="Oval 6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4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9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7" name="Text Box 20"/>
          <p:cNvSpPr txBox="1">
            <a:spLocks noChangeArrowheads="1"/>
          </p:cNvSpPr>
          <p:nvPr/>
        </p:nvSpPr>
        <p:spPr bwMode="auto">
          <a:xfrm>
            <a:off x="1541464" y="3697288"/>
            <a:ext cx="15303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是平衡树</a:t>
            </a:r>
            <a:endParaRPr lang="zh-CN" altLang="en-US" sz="24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4213" y="1479550"/>
            <a:ext cx="3240087" cy="1666875"/>
            <a:chOff x="684213" y="1479550"/>
            <a:chExt cx="3240087" cy="1666875"/>
          </a:xfrm>
        </p:grpSpPr>
        <p:sp>
          <p:nvSpPr>
            <p:cNvPr id="36868" name="Text Box 22"/>
            <p:cNvSpPr txBox="1">
              <a:spLocks noChangeArrowheads="1"/>
            </p:cNvSpPr>
            <p:nvPr/>
          </p:nvSpPr>
          <p:spPr bwMode="auto">
            <a:xfrm>
              <a:off x="684213" y="2781300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69" name="Text Box 23"/>
            <p:cNvSpPr txBox="1">
              <a:spLocks noChangeArrowheads="1"/>
            </p:cNvSpPr>
            <p:nvPr/>
          </p:nvSpPr>
          <p:spPr bwMode="auto">
            <a:xfrm>
              <a:off x="1258888" y="220503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70" name="Text Box 24"/>
            <p:cNvSpPr txBox="1">
              <a:spLocks noChangeArrowheads="1"/>
            </p:cNvSpPr>
            <p:nvPr/>
          </p:nvSpPr>
          <p:spPr bwMode="auto">
            <a:xfrm>
              <a:off x="3492500" y="2276475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71" name="Text Box 25"/>
            <p:cNvSpPr txBox="1">
              <a:spLocks noChangeArrowheads="1"/>
            </p:cNvSpPr>
            <p:nvPr/>
          </p:nvSpPr>
          <p:spPr bwMode="auto">
            <a:xfrm>
              <a:off x="2700338" y="1479550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14800" y="1700213"/>
            <a:ext cx="3505200" cy="2743200"/>
            <a:chOff x="4114800" y="1700213"/>
            <a:chExt cx="3505200" cy="2743200"/>
          </a:xfrm>
        </p:grpSpPr>
        <p:sp>
          <p:nvSpPr>
            <p:cNvPr id="36873" name="Oval 11"/>
            <p:cNvSpPr>
              <a:spLocks noChangeArrowheads="1"/>
            </p:cNvSpPr>
            <p:nvPr/>
          </p:nvSpPr>
          <p:spPr bwMode="auto">
            <a:xfrm>
              <a:off x="6400800" y="1700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4" name="Oval 12"/>
            <p:cNvSpPr>
              <a:spLocks noChangeArrowheads="1"/>
            </p:cNvSpPr>
            <p:nvPr/>
          </p:nvSpPr>
          <p:spPr bwMode="auto">
            <a:xfrm>
              <a:off x="5638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5" name="Oval 13"/>
            <p:cNvSpPr>
              <a:spLocks noChangeArrowheads="1"/>
            </p:cNvSpPr>
            <p:nvPr/>
          </p:nvSpPr>
          <p:spPr bwMode="auto">
            <a:xfrm>
              <a:off x="7162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4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6" name="Oval 14"/>
            <p:cNvSpPr>
              <a:spLocks noChangeArrowheads="1"/>
            </p:cNvSpPr>
            <p:nvPr/>
          </p:nvSpPr>
          <p:spPr bwMode="auto">
            <a:xfrm>
              <a:off x="4876800" y="3224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7" name="Oval 15"/>
            <p:cNvSpPr>
              <a:spLocks noChangeArrowheads="1"/>
            </p:cNvSpPr>
            <p:nvPr/>
          </p:nvSpPr>
          <p:spPr bwMode="auto">
            <a:xfrm>
              <a:off x="4114800" y="3986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 flipH="1">
              <a:off x="6019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 flipH="1">
              <a:off x="5257800" y="2843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 flipH="1">
              <a:off x="4495800" y="3605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9"/>
            <p:cNvSpPr>
              <a:spLocks noChangeShapeType="1"/>
            </p:cNvSpPr>
            <p:nvPr/>
          </p:nvSpPr>
          <p:spPr bwMode="auto">
            <a:xfrm>
              <a:off x="6781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82" name="Text Box 21"/>
          <p:cNvSpPr txBox="1">
            <a:spLocks noChangeArrowheads="1"/>
          </p:cNvSpPr>
          <p:nvPr/>
        </p:nvSpPr>
        <p:spPr bwMode="auto">
          <a:xfrm>
            <a:off x="5643570" y="4214818"/>
            <a:ext cx="26670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不是平衡树</a:t>
            </a:r>
            <a:endParaRPr lang="zh-CN" altLang="en-US" sz="24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995738" y="1341438"/>
            <a:ext cx="4176712" cy="2668588"/>
            <a:chOff x="3995738" y="1341438"/>
            <a:chExt cx="4176712" cy="2668588"/>
          </a:xfrm>
        </p:grpSpPr>
        <p:sp>
          <p:nvSpPr>
            <p:cNvPr id="36883" name="Text Box 26"/>
            <p:cNvSpPr txBox="1">
              <a:spLocks noChangeArrowheads="1"/>
            </p:cNvSpPr>
            <p:nvPr/>
          </p:nvSpPr>
          <p:spPr bwMode="auto">
            <a:xfrm>
              <a:off x="3995738" y="3644901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4645025" y="2924176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85" name="Text Box 28"/>
            <p:cNvSpPr txBox="1">
              <a:spLocks noChangeArrowheads="1"/>
            </p:cNvSpPr>
            <p:nvPr/>
          </p:nvSpPr>
          <p:spPr bwMode="auto">
            <a:xfrm>
              <a:off x="5435600" y="2271713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886" name="Text Box 29"/>
            <p:cNvSpPr txBox="1">
              <a:spLocks noChangeArrowheads="1"/>
            </p:cNvSpPr>
            <p:nvPr/>
          </p:nvSpPr>
          <p:spPr bwMode="auto">
            <a:xfrm>
              <a:off x="7740650" y="2487613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87" name="Text Box 30"/>
            <p:cNvSpPr txBox="1">
              <a:spLocks noChangeArrowheads="1"/>
            </p:cNvSpPr>
            <p:nvPr/>
          </p:nvSpPr>
          <p:spPr bwMode="auto">
            <a:xfrm>
              <a:off x="6445250" y="1341438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9118" y="1579542"/>
            <a:ext cx="861060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平衡二叉树中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插入新结点方式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与二叉排序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树相似，只是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插入后可能破坏了平衡二叉树的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平衡性，解决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方法是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 调整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操作可归纳为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种情况。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823943" y="571480"/>
            <a:ext cx="4102102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、平衡二叉树的插入调整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61992" y="997298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型调整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48" y="372484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04868" y="1640240"/>
            <a:ext cx="3071834" cy="2928958"/>
            <a:chOff x="142844" y="2571744"/>
            <a:chExt cx="3071834" cy="2928958"/>
          </a:xfrm>
        </p:grpSpPr>
        <p:sp>
          <p:nvSpPr>
            <p:cNvPr id="6" name="矩形 5"/>
            <p:cNvSpPr/>
            <p:nvPr/>
          </p:nvSpPr>
          <p:spPr>
            <a:xfrm>
              <a:off x="714348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25434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844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8794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739880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42976" y="335756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28794" y="264318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488" y="350043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2668574" y="354647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397847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2" idx="3"/>
              <a:endCxn id="6" idx="0"/>
            </p:cNvCxnSpPr>
            <p:nvPr/>
          </p:nvCxnSpPr>
          <p:spPr>
            <a:xfrm rot="5400000">
              <a:off x="803646" y="393466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9" idx="0"/>
            </p:cNvCxnSpPr>
            <p:nvPr/>
          </p:nvCxnSpPr>
          <p:spPr>
            <a:xfrm rot="16200000" flipH="1">
              <a:off x="1612926" y="386323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4" idx="0"/>
            </p:cNvCxnSpPr>
            <p:nvPr/>
          </p:nvCxnSpPr>
          <p:spPr>
            <a:xfrm>
              <a:off x="2464579" y="307181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2" idx="7"/>
            </p:cNvCxnSpPr>
            <p:nvPr/>
          </p:nvCxnSpPr>
          <p:spPr>
            <a:xfrm rot="5400000">
              <a:off x="1607767" y="3082130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43042" y="257174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326409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91148" y="1354488"/>
            <a:ext cx="3071834" cy="2857520"/>
            <a:chOff x="4286248" y="2571744"/>
            <a:chExt cx="3071834" cy="2857520"/>
          </a:xfrm>
        </p:grpSpPr>
        <p:sp>
          <p:nvSpPr>
            <p:cNvPr id="32" name="矩形 31"/>
            <p:cNvSpPr/>
            <p:nvPr/>
          </p:nvSpPr>
          <p:spPr>
            <a:xfrm>
              <a:off x="4857752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4668838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86248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2198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5883284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0694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86380" y="328612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072198" y="257174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0892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6811978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388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4947050" y="3863230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35" idx="0"/>
            </p:cNvCxnSpPr>
            <p:nvPr/>
          </p:nvCxnSpPr>
          <p:spPr>
            <a:xfrm rot="16200000" flipH="1">
              <a:off x="5756330" y="3791792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40" idx="0"/>
            </p:cNvCxnSpPr>
            <p:nvPr/>
          </p:nvCxnSpPr>
          <p:spPr>
            <a:xfrm>
              <a:off x="6607983" y="3000372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8" idx="7"/>
            </p:cNvCxnSpPr>
            <p:nvPr/>
          </p:nvCxnSpPr>
          <p:spPr>
            <a:xfrm rot="5400000">
              <a:off x="5751171" y="3010692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776966" y="1140174"/>
            <a:ext cx="1143008" cy="1000132"/>
            <a:chOff x="5776966" y="1140174"/>
            <a:chExt cx="1143008" cy="1000132"/>
          </a:xfrm>
        </p:grpSpPr>
        <p:sp>
          <p:nvSpPr>
            <p:cNvPr id="47" name="TextBox 46"/>
            <p:cNvSpPr txBox="1"/>
            <p:nvPr/>
          </p:nvSpPr>
          <p:spPr>
            <a:xfrm>
              <a:off x="6562784" y="114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6966" y="183252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5554714" y="4212008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05330" y="1929364"/>
            <a:ext cx="642942" cy="1428760"/>
            <a:chOff x="3857620" y="1000108"/>
            <a:chExt cx="642942" cy="1428760"/>
          </a:xfrm>
        </p:grpSpPr>
        <p:sp>
          <p:nvSpPr>
            <p:cNvPr id="52" name="右箭头 5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605470" y="1650988"/>
            <a:ext cx="1071570" cy="1135070"/>
            <a:chOff x="5605470" y="1650988"/>
            <a:chExt cx="1071570" cy="1135070"/>
          </a:xfrm>
        </p:grpSpPr>
        <p:sp>
          <p:nvSpPr>
            <p:cNvPr id="56" name="TextBox 55"/>
            <p:cNvSpPr txBox="1"/>
            <p:nvPr/>
          </p:nvSpPr>
          <p:spPr>
            <a:xfrm>
              <a:off x="560547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19850" y="165098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28596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419316" y="2926124"/>
            <a:ext cx="928694" cy="1143008"/>
            <a:chOff x="3929058" y="2926124"/>
            <a:chExt cx="928694" cy="1143008"/>
          </a:xfrm>
        </p:grpSpPr>
        <p:sp>
          <p:nvSpPr>
            <p:cNvPr id="35" name="矩形 34"/>
            <p:cNvSpPr/>
            <p:nvPr/>
          </p:nvSpPr>
          <p:spPr>
            <a:xfrm>
              <a:off x="4500562" y="29261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4311648" y="29721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9058" y="34041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2990820" y="12116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9514" y="206886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γ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3730600" y="2114906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48010" y="254690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2674952" y="243166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0" idx="0"/>
          </p:cNvCxnSpPr>
          <p:nvPr/>
        </p:nvCxnSpPr>
        <p:spPr>
          <a:xfrm>
            <a:off x="3526605" y="1640240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2669793" y="16505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705068" y="428604"/>
            <a:ext cx="1214446" cy="1022157"/>
            <a:chOff x="4214810" y="428604"/>
            <a:chExt cx="1214446" cy="1022157"/>
          </a:xfrm>
        </p:grpSpPr>
        <p:sp>
          <p:nvSpPr>
            <p:cNvPr id="47" name="TextBox 46"/>
            <p:cNvSpPr txBox="1"/>
            <p:nvPr/>
          </p:nvSpPr>
          <p:spPr>
            <a:xfrm>
              <a:off x="4214810" y="4286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72066" y="114298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04870" y="1925992"/>
            <a:ext cx="1571636" cy="2503140"/>
            <a:chOff x="2643174" y="1568802"/>
            <a:chExt cx="1571636" cy="2503140"/>
          </a:xfrm>
        </p:grpSpPr>
        <p:sp>
          <p:nvSpPr>
            <p:cNvPr id="32" name="矩形 31"/>
            <p:cNvSpPr/>
            <p:nvPr/>
          </p:nvSpPr>
          <p:spPr>
            <a:xfrm>
              <a:off x="3214678" y="256893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025764" y="261497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3174" y="30469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43306" y="156880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3303976" y="214590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3232140" y="371194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 rot="16200000" flipH="1">
            <a:off x="2569733" y="81679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33498" y="364331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调整后的结果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/29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结点带左子树</a:t>
            </a:r>
            <a:r>
              <a:rPr lang="el-GR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一起上升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的右孩子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原来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结点的右子树</a:t>
            </a:r>
            <a:r>
              <a:rPr lang="el-GR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β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的左子树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072066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-0.07754 L -0.00885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04838 C -0.01076 -0.05416 -0.03333 -0.05972 -0.04375 -0.07245 C -0.05416 -0.08518 -0.05243 -0.10486 -0.05069 -0.124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600450" cy="506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5945188" y="30051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694488" y="1989138"/>
            <a:ext cx="1981200" cy="1590675"/>
            <a:chOff x="6694488" y="1989138"/>
            <a:chExt cx="1981200" cy="1590675"/>
          </a:xfrm>
        </p:grpSpPr>
        <p:sp>
          <p:nvSpPr>
            <p:cNvPr id="137226" name="Oval 10"/>
            <p:cNvSpPr>
              <a:spLocks noChangeArrowheads="1"/>
            </p:cNvSpPr>
            <p:nvPr/>
          </p:nvSpPr>
          <p:spPr bwMode="auto">
            <a:xfrm>
              <a:off x="74564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6694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70754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Oval 13"/>
            <p:cNvSpPr>
              <a:spLocks noChangeArrowheads="1"/>
            </p:cNvSpPr>
            <p:nvPr/>
          </p:nvSpPr>
          <p:spPr bwMode="auto">
            <a:xfrm>
              <a:off x="8218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7837488" y="2395538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9" name="Text Box 43"/>
            <p:cNvSpPr txBox="1">
              <a:spLocks noChangeArrowheads="1"/>
            </p:cNvSpPr>
            <p:nvPr/>
          </p:nvSpPr>
          <p:spPr bwMode="auto">
            <a:xfrm>
              <a:off x="6781800" y="32131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8294688" y="320675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7935913" y="1989138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5288" y="2184400"/>
            <a:ext cx="1462087" cy="1604963"/>
            <a:chOff x="395288" y="2184400"/>
            <a:chExt cx="1462087" cy="1604963"/>
          </a:xfrm>
        </p:grpSpPr>
        <p:sp>
          <p:nvSpPr>
            <p:cNvPr id="40973" name="Oval 46"/>
            <p:cNvSpPr>
              <a:spLocks noChangeArrowheads="1"/>
            </p:cNvSpPr>
            <p:nvPr/>
          </p:nvSpPr>
          <p:spPr bwMode="auto">
            <a:xfrm>
              <a:off x="1400175" y="2570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74" name="Oval 47"/>
            <p:cNvSpPr>
              <a:spLocks noChangeArrowheads="1"/>
            </p:cNvSpPr>
            <p:nvPr/>
          </p:nvSpPr>
          <p:spPr bwMode="auto">
            <a:xfrm>
              <a:off x="638175" y="3332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 flipH="1">
              <a:off x="1019175" y="2951163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Text Box 56"/>
            <p:cNvSpPr txBox="1">
              <a:spLocks noChangeArrowheads="1"/>
            </p:cNvSpPr>
            <p:nvPr/>
          </p:nvSpPr>
          <p:spPr bwMode="auto">
            <a:xfrm>
              <a:off x="395288" y="3192463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978" name="Text Box 57"/>
            <p:cNvSpPr txBox="1">
              <a:spLocks noChangeArrowheads="1"/>
            </p:cNvSpPr>
            <p:nvPr/>
          </p:nvSpPr>
          <p:spPr bwMode="auto">
            <a:xfrm>
              <a:off x="1474788" y="21844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51050" y="2708275"/>
            <a:ext cx="1235066" cy="504825"/>
            <a:chOff x="2051050" y="2708275"/>
            <a:chExt cx="1235066" cy="504825"/>
          </a:xfrm>
        </p:grpSpPr>
        <p:sp>
          <p:nvSpPr>
            <p:cNvPr id="40979" name="Text Box 39"/>
            <p:cNvSpPr txBox="1">
              <a:spLocks noChangeArrowheads="1"/>
            </p:cNvSpPr>
            <p:nvPr/>
          </p:nvSpPr>
          <p:spPr bwMode="auto">
            <a:xfrm>
              <a:off x="2278053" y="2708275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980" name="Line 58"/>
            <p:cNvSpPr>
              <a:spLocks noChangeShapeType="1"/>
            </p:cNvSpPr>
            <p:nvPr/>
          </p:nvSpPr>
          <p:spPr bwMode="auto">
            <a:xfrm>
              <a:off x="2051050" y="3213100"/>
              <a:ext cx="12239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4738" y="1628775"/>
            <a:ext cx="2254250" cy="2366963"/>
            <a:chOff x="3614738" y="1628775"/>
            <a:chExt cx="2254250" cy="2366963"/>
          </a:xfrm>
        </p:grpSpPr>
        <p:sp>
          <p:nvSpPr>
            <p:cNvPr id="137220" name="Oval 4"/>
            <p:cNvSpPr>
              <a:spLocks noChangeArrowheads="1"/>
            </p:cNvSpPr>
            <p:nvPr/>
          </p:nvSpPr>
          <p:spPr bwMode="auto">
            <a:xfrm>
              <a:off x="54117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1" name="Oval 5"/>
            <p:cNvSpPr>
              <a:spLocks noChangeArrowheads="1"/>
            </p:cNvSpPr>
            <p:nvPr/>
          </p:nvSpPr>
          <p:spPr bwMode="auto">
            <a:xfrm>
              <a:off x="46497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3887788" y="3538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 flipH="1">
              <a:off x="50307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H="1">
              <a:off x="4268788" y="3157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4910138" y="2276475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cs typeface="Times New Roman" pitchFamily="18" charset="0"/>
                </a:rPr>
                <a:t>L</a:t>
              </a:r>
            </a:p>
          </p:txBody>
        </p:sp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4191000" y="29972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cs typeface="Times New Roman" pitchFamily="18" charset="0"/>
                </a:rPr>
                <a:t>L</a:t>
              </a:r>
            </a:p>
          </p:txBody>
        </p:sp>
        <p:sp>
          <p:nvSpPr>
            <p:cNvPr id="137256" name="Text Box 40"/>
            <p:cNvSpPr txBox="1">
              <a:spLocks noChangeArrowheads="1"/>
            </p:cNvSpPr>
            <p:nvPr/>
          </p:nvSpPr>
          <p:spPr bwMode="auto">
            <a:xfrm>
              <a:off x="3614738" y="34290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4406900" y="2636838"/>
              <a:ext cx="2873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7258" name="Text Box 42"/>
            <p:cNvSpPr txBox="1">
              <a:spLocks noChangeArrowheads="1"/>
            </p:cNvSpPr>
            <p:nvPr/>
          </p:nvSpPr>
          <p:spPr bwMode="auto">
            <a:xfrm>
              <a:off x="5486400" y="16287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3563938" y="4437063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的结果</a:t>
            </a:r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6858016" y="4286256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调整完毕</a:t>
            </a:r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4864100" y="1747838"/>
            <a:ext cx="0" cy="10080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7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nimBg="1"/>
      <p:bldP spid="137277" grpId="0"/>
      <p:bldP spid="137279" grpId="0"/>
      <p:bldP spid="137280" grpId="0" animBg="1"/>
      <p:bldP spid="137280" grpId="1" animBg="1"/>
      <p:bldP spid="13728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38338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27146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型调整</a:t>
            </a:r>
          </a:p>
        </p:txBody>
      </p:sp>
      <p:sp>
        <p:nvSpPr>
          <p:cNvPr id="7" name="矩形 6"/>
          <p:cNvSpPr/>
          <p:nvPr/>
        </p:nvSpPr>
        <p:spPr>
          <a:xfrm>
            <a:off x="2000232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α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11318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33355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4678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>
                <a:latin typeface="Times New Roman" pitchFamily="18" charset="0"/>
                <a:cs typeface="Times New Roman" pitchFamily="18" charset="0"/>
              </a:rPr>
              <a:t>β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25764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33355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8860" y="185736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90686" y="114298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7158" y="2000240"/>
            <a:ext cx="928694" cy="1143008"/>
            <a:chOff x="2844788" y="2000240"/>
            <a:chExt cx="928694" cy="1143008"/>
          </a:xfrm>
        </p:grpSpPr>
        <p:sp>
          <p:nvSpPr>
            <p:cNvPr id="15" name="矩形 14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18" name="直接连接符 17"/>
          <p:cNvCxnSpPr>
            <a:stCxn id="13" idx="3"/>
            <a:endCxn id="7" idx="0"/>
          </p:cNvCxnSpPr>
          <p:nvPr/>
        </p:nvCxnSpPr>
        <p:spPr>
          <a:xfrm rot="5400000">
            <a:off x="2089530" y="2434470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10" idx="0"/>
          </p:cNvCxnSpPr>
          <p:nvPr/>
        </p:nvCxnSpPr>
        <p:spPr>
          <a:xfrm rot="16200000" flipH="1">
            <a:off x="2898810" y="2363032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1"/>
          </p:cNvCxnSpPr>
          <p:nvPr/>
        </p:nvCxnSpPr>
        <p:spPr>
          <a:xfrm>
            <a:off x="2023251" y="1558912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1179138" y="1607332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4934" y="107154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57161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b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88324" y="378338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143372" y="1360670"/>
            <a:ext cx="642942" cy="1428760"/>
            <a:chOff x="3857620" y="1000108"/>
            <a:chExt cx="642942" cy="1428760"/>
          </a:xfrm>
        </p:grpSpPr>
        <p:sp>
          <p:nvSpPr>
            <p:cNvPr id="42" name="右箭头 4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43504" y="882998"/>
            <a:ext cx="3214710" cy="2857520"/>
            <a:chOff x="5143504" y="882998"/>
            <a:chExt cx="3214710" cy="2857520"/>
          </a:xfrm>
        </p:grpSpPr>
        <p:sp>
          <p:nvSpPr>
            <p:cNvPr id="49" name="矩形 48"/>
            <p:cNvSpPr/>
            <p:nvPr/>
          </p:nvSpPr>
          <p:spPr>
            <a:xfrm>
              <a:off x="6786578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6597664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15074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01024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7812110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29520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15206" y="159737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77032" y="88299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143504" y="1740254"/>
              <a:ext cx="928694" cy="1143008"/>
              <a:chOff x="2844788" y="2000240"/>
              <a:chExt cx="928694" cy="114300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416292" y="2000240"/>
                <a:ext cx="35719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2000" dirty="0">
                    <a:latin typeface="Times New Roman" pitchFamily="18" charset="0"/>
                    <a:cs typeface="Times New Roman" pitchFamily="18" charset="0"/>
                  </a:rPr>
                  <a:t>γ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左大括号 58"/>
              <p:cNvSpPr/>
              <p:nvPr/>
            </p:nvSpPr>
            <p:spPr>
              <a:xfrm>
                <a:off x="3227378" y="2046278"/>
                <a:ext cx="108000" cy="1071570"/>
              </a:xfrm>
              <a:prstGeom prst="leftBrace">
                <a:avLst/>
              </a:prstGeom>
              <a:ln w="28575">
                <a:solidFill>
                  <a:srgbClr val="99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44788" y="2478281"/>
                <a:ext cx="357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3333FF"/>
                    </a:solidFill>
                    <a:ea typeface="楷体" pitchFamily="49" charset="-122"/>
                    <a:cs typeface="Times New Roman" pitchFamily="18" charset="0"/>
                  </a:rPr>
                  <a:t>h</a:t>
                </a:r>
                <a:endParaRPr lang="zh-CN" altLang="en-US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61" name="直接连接符 60"/>
            <p:cNvCxnSpPr>
              <a:stCxn id="55" idx="3"/>
              <a:endCxn id="49" idx="0"/>
            </p:cNvCxnSpPr>
            <p:nvPr/>
          </p:nvCxnSpPr>
          <p:spPr>
            <a:xfrm rot="5400000">
              <a:off x="6875876" y="217448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7685156" y="210304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1"/>
            </p:cNvCxnSpPr>
            <p:nvPr/>
          </p:nvCxnSpPr>
          <p:spPr>
            <a:xfrm>
              <a:off x="6809597" y="1298926"/>
              <a:ext cx="489304" cy="3821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5965484" y="1347346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991280" y="811560"/>
            <a:ext cx="1938306" cy="807843"/>
            <a:chOff x="5991280" y="811560"/>
            <a:chExt cx="1938306" cy="807843"/>
          </a:xfrm>
        </p:grpSpPr>
        <p:sp>
          <p:nvSpPr>
            <p:cNvPr id="65" name="TextBox 64"/>
            <p:cNvSpPr txBox="1"/>
            <p:nvPr/>
          </p:nvSpPr>
          <p:spPr>
            <a:xfrm>
              <a:off x="5991280" y="81156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-2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72396" y="131162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000892" y="1168750"/>
            <a:ext cx="1214446" cy="1143008"/>
            <a:chOff x="7000892" y="1168750"/>
            <a:chExt cx="1214446" cy="1143008"/>
          </a:xfrm>
        </p:grpSpPr>
        <p:sp>
          <p:nvSpPr>
            <p:cNvPr id="46" name="TextBox 45"/>
            <p:cNvSpPr txBox="1"/>
            <p:nvPr/>
          </p:nvSpPr>
          <p:spPr>
            <a:xfrm>
              <a:off x="7000892" y="11687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58148" y="20039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8585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2205066" y="2811824"/>
            <a:ext cx="928694" cy="1143008"/>
            <a:chOff x="3357554" y="2811824"/>
            <a:chExt cx="928694" cy="1143008"/>
          </a:xfrm>
        </p:grpSpPr>
        <p:sp>
          <p:nvSpPr>
            <p:cNvPr id="49" name="矩形 48"/>
            <p:cNvSpPr/>
            <p:nvPr/>
          </p:nvSpPr>
          <p:spPr>
            <a:xfrm>
              <a:off x="3929058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3740144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7554" y="32898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2267024" y="10973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56"/>
          <p:cNvGrpSpPr/>
          <p:nvPr/>
        </p:nvGrpSpPr>
        <p:grpSpPr>
          <a:xfrm>
            <a:off x="1133496" y="1954568"/>
            <a:ext cx="928694" cy="1143008"/>
            <a:chOff x="2844788" y="2000240"/>
            <a:chExt cx="928694" cy="1143008"/>
          </a:xfrm>
        </p:grpSpPr>
        <p:sp>
          <p:nvSpPr>
            <p:cNvPr id="58" name="矩形 57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 rot="5400000">
            <a:off x="2865868" y="238879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205198" y="1811692"/>
            <a:ext cx="1143008" cy="2546002"/>
            <a:chOff x="4357686" y="1811692"/>
            <a:chExt cx="1143008" cy="2546002"/>
          </a:xfrm>
        </p:grpSpPr>
        <p:sp>
          <p:nvSpPr>
            <p:cNvPr id="40" name="椭圆 39"/>
            <p:cNvSpPr/>
            <p:nvPr/>
          </p:nvSpPr>
          <p:spPr>
            <a:xfrm>
              <a:off x="5130804" y="399769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54590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32898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357686" y="1811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4827636" y="231736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2799589" y="1513240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1955476" y="15616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919314" y="263703"/>
            <a:ext cx="1357322" cy="1115620"/>
            <a:chOff x="3071802" y="263703"/>
            <a:chExt cx="1357322" cy="1115620"/>
          </a:xfrm>
        </p:grpSpPr>
        <p:sp>
          <p:nvSpPr>
            <p:cNvPr id="65" name="TextBox 64"/>
            <p:cNvSpPr txBox="1"/>
            <p:nvPr/>
          </p:nvSpPr>
          <p:spPr>
            <a:xfrm>
              <a:off x="4071934" y="2637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1802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rot="10800000" flipV="1">
            <a:off x="2806736" y="785794"/>
            <a:ext cx="469901" cy="458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7876" y="357187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调整后的结果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/>
              <a:t>/29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结点带右子树</a:t>
            </a:r>
            <a:r>
              <a:rPr lang="el-GR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β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一起上升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的左孩子</a:t>
            </a:r>
            <a:endParaRPr lang="en-US" altLang="zh-CN" sz="2000" b="1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原来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结点的左子树</a:t>
            </a:r>
            <a:r>
              <a:rPr lang="el-GR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的右子树</a:t>
            </a:r>
            <a:endParaRPr lang="zh-CN" altLang="en-US" sz="20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857752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-0.00232 C 0.05052 -0.02338 0.04809 -0.04421 0.03924 -0.08009 C 0.03038 -0.11597 0.01528 -0.16667 0.00035 -0.2171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-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2.96296E-6 C 0.00278 -0.01412 0.00278 -0.02801 0.00695 -0.04908 C 0.01129 -0.07014 0.01997 -0.09838 0.02865 -0.1266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1254</Words>
  <Application>Microsoft Office PowerPoint</Application>
  <PresentationFormat>全屏显示(4:3)</PresentationFormat>
  <Paragraphs>592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657</cp:revision>
  <dcterms:created xsi:type="dcterms:W3CDTF">2004-04-11T01:33:44Z</dcterms:created>
  <dcterms:modified xsi:type="dcterms:W3CDTF">2018-10-15T02:25:03Z</dcterms:modified>
</cp:coreProperties>
</file>