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6"/>
  </p:notesMasterIdLst>
  <p:sldIdLst>
    <p:sldId id="306" r:id="rId2"/>
    <p:sldId id="412" r:id="rId3"/>
    <p:sldId id="437" r:id="rId4"/>
    <p:sldId id="438" r:id="rId5"/>
    <p:sldId id="439" r:id="rId6"/>
    <p:sldId id="440" r:id="rId7"/>
    <p:sldId id="432" r:id="rId8"/>
    <p:sldId id="323" r:id="rId9"/>
    <p:sldId id="339" r:id="rId10"/>
    <p:sldId id="325" r:id="rId11"/>
    <p:sldId id="417" r:id="rId12"/>
    <p:sldId id="340" r:id="rId13"/>
    <p:sldId id="326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14" r:id="rId23"/>
    <p:sldId id="328" r:id="rId24"/>
    <p:sldId id="426" r:id="rId25"/>
    <p:sldId id="341" r:id="rId26"/>
    <p:sldId id="329" r:id="rId27"/>
    <p:sldId id="413" r:id="rId28"/>
    <p:sldId id="342" r:id="rId29"/>
    <p:sldId id="427" r:id="rId30"/>
    <p:sldId id="433" r:id="rId31"/>
    <p:sldId id="434" r:id="rId32"/>
    <p:sldId id="430" r:id="rId33"/>
    <p:sldId id="431" r:id="rId34"/>
    <p:sldId id="415" r:id="rId35"/>
    <p:sldId id="331" r:id="rId36"/>
    <p:sldId id="441" r:id="rId37"/>
    <p:sldId id="442" r:id="rId38"/>
    <p:sldId id="443" r:id="rId39"/>
    <p:sldId id="444" r:id="rId40"/>
    <p:sldId id="445" r:id="rId41"/>
    <p:sldId id="446" r:id="rId42"/>
    <p:sldId id="332" r:id="rId43"/>
    <p:sldId id="333" r:id="rId44"/>
    <p:sldId id="407" r:id="rId4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  <a:srgbClr val="9900FF"/>
    <a:srgbClr val="FF0000"/>
    <a:srgbClr val="CC00CC"/>
    <a:srgbClr val="A9B3FD"/>
    <a:srgbClr val="F8C5AE"/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936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E1D26B-CE3A-4ED3-8FA9-CC216B35A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AE0DE-3A8F-46F9-B18E-892B87C567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FE287-EE07-4297-AC3C-EB800C5CF5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C97FF-AEDA-49F9-884D-8F39BB8696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46781-069B-4B46-AC51-859B74CA58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69E40-F675-4988-930B-809411E998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7341B-CE21-4593-B945-C1932CFB80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/44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6FA67-5EAA-4083-8C9A-0890D9986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B14E-1031-43AC-96F4-CFC70207A8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9DB5FF-E2FE-4207-8EBF-017C38C9A8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28596" y="2071678"/>
            <a:ext cx="846457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又称为</a:t>
            </a:r>
            <a:r>
              <a:rPr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多路平衡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查找树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，是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一种组织和维护</a:t>
            </a:r>
            <a:r>
              <a:rPr lang="zh-CN" altLang="en-US" sz="2400" b="1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外存文件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系统非常有效的数据结构。       </a:t>
            </a:r>
          </a:p>
        </p:txBody>
      </p:sp>
      <p:sp>
        <p:nvSpPr>
          <p:cNvPr id="57347" name="Text Box 2" descr="花束"/>
          <p:cNvSpPr txBox="1">
            <a:spLocks noChangeArrowheads="1"/>
          </p:cNvSpPr>
          <p:nvPr/>
        </p:nvSpPr>
        <p:spPr bwMode="auto">
          <a:xfrm>
            <a:off x="714348" y="1071546"/>
            <a:ext cx="2247886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隶书" pitchFamily="49" charset="-122"/>
              </a:rPr>
              <a:t>9.3.3  B</a:t>
            </a:r>
            <a:r>
              <a:rPr lang="zh-CN" altLang="en-US" b="1">
                <a:ea typeface="隶书" pitchFamily="49" charset="-122"/>
              </a:rPr>
              <a:t>树</a:t>
            </a:r>
            <a:endParaRPr kumimoji="0" lang="zh-CN" altLang="en-US" b="1" dirty="0">
              <a:solidFill>
                <a:srgbClr val="3333FF"/>
              </a:solidFill>
              <a:ea typeface="隶书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57158" y="1928802"/>
            <a:ext cx="8393113" cy="18312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查找该关键字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的插入结点（注意</a:t>
            </a:r>
            <a:r>
              <a:rPr lang="en-US" altLang="zh-CN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树的</a:t>
            </a:r>
            <a:r>
              <a:rPr lang="zh-CN" altLang="en-US" sz="2200" b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插入结点一定是叶子结点层的结点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（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）插入关键字。</a:t>
            </a:r>
            <a:endParaRPr lang="en-US" altLang="zh-CN" sz="22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66725" y="500042"/>
            <a:ext cx="2376488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B</a:t>
            </a: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的插入</a:t>
            </a:r>
            <a:endParaRPr kumimoji="0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</a:t>
            </a:fld>
            <a:r>
              <a:rPr lang="en-US" altLang="zh-CN"/>
              <a:t>/44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1285860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将关键字</a:t>
            </a:r>
            <a:r>
              <a:rPr lang="en-US" altLang="zh-CN" sz="24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插入到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树的过程分两步完成：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85720" y="1125538"/>
            <a:ext cx="839311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 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插入</a:t>
            </a:r>
            <a:r>
              <a:rPr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结点有空位置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，即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＜</a:t>
            </a:r>
            <a:r>
              <a:rPr lang="en-US" altLang="zh-CN" sz="2200" b="1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b="1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 b="1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：直接把关键字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有序插入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到该结点的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合适位置上。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ea typeface="楷体" pitchFamily="49" charset="-122"/>
                <a:cs typeface="Times New Roman" pitchFamily="18" charset="0"/>
              </a:rPr>
              <a:t>在某个叶子结点中插入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关键字分两种情况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285728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lang="en-US" altLang="zh-CN" sz="2400" b="1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插入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结点没有空位置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，即原关键字个数</a:t>
            </a:r>
            <a:r>
              <a:rPr lang="en-US" altLang="zh-CN" sz="24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n=</a:t>
            </a:r>
            <a:r>
              <a:rPr lang="en-US" altLang="zh-CN" sz="2400" b="1" i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400" b="1">
                <a:latin typeface="+mn-ea"/>
                <a:cs typeface="Times New Roman" pitchFamily="18" charset="0"/>
              </a:rPr>
              <a:t>-</a:t>
            </a:r>
            <a:r>
              <a:rPr lang="en-US" altLang="zh-CN" sz="2400" b="1">
                <a:ea typeface="楷体" pitchFamily="49" charset="-122"/>
                <a:cs typeface="Times New Roman" pitchFamily="18" charset="0"/>
              </a:rPr>
              <a:t>1  </a:t>
            </a:r>
            <a:r>
              <a:rPr lang="en-US" altLang="zh-CN" sz="2400" b="1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sz="2400" b="1">
                <a:ea typeface="楷体" pitchFamily="49" charset="-122"/>
                <a:cs typeface="Times New Roman" pitchFamily="18" charset="0"/>
              </a:rPr>
              <a:t>分裂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5786" y="1142984"/>
            <a:ext cx="7643866" cy="2668465"/>
            <a:chOff x="785786" y="1142984"/>
            <a:chExt cx="7643866" cy="2668465"/>
          </a:xfrm>
        </p:grpSpPr>
        <p:sp>
          <p:nvSpPr>
            <p:cNvPr id="62467" name="Rectangle 3"/>
            <p:cNvSpPr>
              <a:spLocks noChangeArrowheads="1"/>
            </p:cNvSpPr>
            <p:nvPr/>
          </p:nvSpPr>
          <p:spPr bwMode="auto">
            <a:xfrm>
              <a:off x="1835150" y="2022475"/>
              <a:ext cx="1439863" cy="649288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68" name="Oval 4"/>
            <p:cNvSpPr>
              <a:spLocks noChangeAspect="1" noChangeArrowheads="1"/>
            </p:cNvSpPr>
            <p:nvPr/>
          </p:nvSpPr>
          <p:spPr bwMode="auto">
            <a:xfrm>
              <a:off x="2266950" y="2095500"/>
              <a:ext cx="503238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2000" b="1" i="1" baseline="-250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 flipV="1">
              <a:off x="2555875" y="2743200"/>
              <a:ext cx="0" cy="288925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1476375" y="3103563"/>
              <a:ext cx="2089150" cy="70788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i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后的中间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位置关键字</a:t>
              </a: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5357818" y="1519238"/>
              <a:ext cx="1439862" cy="649287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72" name="Oval 8"/>
            <p:cNvSpPr>
              <a:spLocks noChangeAspect="1" noChangeArrowheads="1"/>
            </p:cNvSpPr>
            <p:nvPr/>
          </p:nvSpPr>
          <p:spPr bwMode="auto">
            <a:xfrm>
              <a:off x="5868988" y="1590675"/>
              <a:ext cx="503237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2000" b="1" i="1" baseline="-25000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</a:t>
              </a:r>
              <a:endParaRPr kumimoji="0" lang="en-US" altLang="zh-CN" sz="2000" b="1" i="1" baseline="-250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5214942" y="2741613"/>
              <a:ext cx="647700" cy="649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6372225" y="2741613"/>
              <a:ext cx="647700" cy="649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H="1">
              <a:off x="5653088" y="2095500"/>
              <a:ext cx="287337" cy="6477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6300788" y="2095500"/>
              <a:ext cx="287337" cy="6477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AutoShape 13"/>
            <p:cNvSpPr>
              <a:spLocks noChangeArrowheads="1"/>
            </p:cNvSpPr>
            <p:nvPr/>
          </p:nvSpPr>
          <p:spPr bwMode="auto">
            <a:xfrm>
              <a:off x="3708400" y="2382838"/>
              <a:ext cx="1008063" cy="360362"/>
            </a:xfrm>
            <a:prstGeom prst="rightArrow">
              <a:avLst>
                <a:gd name="adj1" fmla="val 50000"/>
                <a:gd name="adj2" fmla="val 69934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Text Box 14"/>
            <p:cNvSpPr txBox="1">
              <a:spLocks noChangeArrowheads="1"/>
            </p:cNvSpPr>
            <p:nvPr/>
          </p:nvSpPr>
          <p:spPr bwMode="auto">
            <a:xfrm>
              <a:off x="3851275" y="2778125"/>
              <a:ext cx="863600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分裂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786" y="1142984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分裂过程：</a:t>
              </a:r>
              <a:endParaRPr lang="zh-CN" altLang="en-US" sz="2400" dirty="0">
                <a:solidFill>
                  <a:srgbClr val="3333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8016" y="1600130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双亲结点</a:t>
              </a:r>
              <a:endParaRPr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42910" y="4071942"/>
            <a:ext cx="82153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如果没有双亲结点，新建一个双亲结点，树的高度增加一层。</a:t>
            </a:r>
            <a:endParaRPr lang="en-US" altLang="zh-CN" sz="2200" b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如果有双亲结点，将</a:t>
            </a:r>
            <a:r>
              <a:rPr lang="en-US" altLang="zh-CN" sz="2200" b="1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="1" i="1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插入到双亲结点中。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12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57224" y="571480"/>
            <a:ext cx="78486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b="1"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b="1">
                <a:ea typeface="楷体" pitchFamily="49" charset="-122"/>
                <a:cs typeface="Times New Roman" pitchFamily="18" charset="0"/>
              </a:rPr>
              <a:t>9-7</a:t>
            </a:r>
            <a:r>
              <a:rPr lang="en-US" altLang="zh-CN" b="1"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 b="1">
                <a:solidFill>
                  <a:srgbClr val="3333FF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关键字序列为：</a:t>
            </a: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(1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13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17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14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19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15)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创建一棵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342900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最多的关键字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个数</a:t>
            </a:r>
            <a:r>
              <a:rPr lang="en-US" altLang="zh-CN" sz="2400" b="1">
                <a:ea typeface="楷体" pitchFamily="49" charset="-122"/>
                <a:cs typeface="Times New Roman" pitchFamily="18" charset="0"/>
              </a:rPr>
              <a:t>Max 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4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400" b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 = 4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13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357554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2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29058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6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00562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7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6" y="107154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14612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rot="5400000" flipH="1" flipV="1">
            <a:off x="274953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rot="5400000" flipH="1" flipV="1">
            <a:off x="3392479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 flipH="1" flipV="1">
            <a:off x="3963983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 flipH="1" flipV="1">
            <a:off x="453548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1 2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1 2 6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14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5" grpId="0" animBg="1"/>
      <p:bldP spid="66" grpId="0"/>
      <p:bldP spid="89" grpId="0" animBg="1"/>
      <p:bldP spid="90" grpId="0" animBg="1"/>
      <p:bldP spid="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488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11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28992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4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00496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8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14876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13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6" y="107154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rot="5400000" flipH="1" flipV="1">
            <a:off x="2892413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 flipH="1" flipV="1">
            <a:off x="346391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5400000" flipH="1" flipV="1">
            <a:off x="4035421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5400000" flipH="1" flipV="1">
            <a:off x="4749801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000232" y="271462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1 2  </a:t>
            </a:r>
            <a:r>
              <a:rPr lang="en-US" altLang="zh-CN" sz="2000" b="1" dirty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857620" y="2786058"/>
            <a:ext cx="785818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1494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7  11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72198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6072198" y="2571744"/>
            <a:ext cx="642942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6929454" y="2500306"/>
            <a:ext cx="642942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1494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11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7  8 11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3042" y="335756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&gt;4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620" y="3000372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分裂</a:t>
            </a:r>
            <a:endParaRPr lang="zh-CN" altLang="en-US" sz="20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15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91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786050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10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2942" y="99931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2820975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箭头 24"/>
          <p:cNvSpPr/>
          <p:nvPr/>
        </p:nvSpPr>
        <p:spPr>
          <a:xfrm>
            <a:off x="3643306" y="2571744"/>
            <a:ext cx="785818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715008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6  10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5393537" y="2464587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6750859" y="2464587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5768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1  2  4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8644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3042" y="371475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&gt;4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0100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000100" y="2571744"/>
            <a:ext cx="642942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1857356" y="2500306"/>
            <a:ext cx="642942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42844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1  2  4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28794" y="3071810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11 13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4060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11  13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直接箭头连接符 41"/>
          <p:cNvCxnSpPr>
            <a:endCxn id="36" idx="0"/>
          </p:cNvCxnSpPr>
          <p:nvPr/>
        </p:nvCxnSpPr>
        <p:spPr>
          <a:xfrm rot="16200000" flipH="1">
            <a:off x="6083727" y="2703091"/>
            <a:ext cx="642942" cy="944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57554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5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 flipH="1" flipV="1">
            <a:off x="3392479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57620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17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 flipH="1" flipV="1">
            <a:off x="3892545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57686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9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 flipH="1" flipV="1">
            <a:off x="4392611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57752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16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4892677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35768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1  2  4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8644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060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11  13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40606" y="3071810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11  13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17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43306" y="2143116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分裂</a:t>
            </a:r>
            <a:endParaRPr lang="zh-CN" altLang="en-US" sz="20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16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5" grpId="0" animBg="1"/>
      <p:bldP spid="28" grpId="0" animBg="1"/>
      <p:bldP spid="34" grpId="0" animBg="1"/>
      <p:bldP spid="36" grpId="0" animBg="1"/>
      <p:bldP spid="37" grpId="0"/>
      <p:bldP spid="24" grpId="0" animBg="1"/>
      <p:bldP spid="33" grpId="0" animBg="1"/>
      <p:bldP spid="38" grpId="0" animBg="1"/>
      <p:bldP spid="39" grpId="0" animBg="1"/>
      <p:bldP spid="44" grpId="0"/>
      <p:bldP spid="46" grpId="0"/>
      <p:bldP spid="48" grpId="0"/>
      <p:bldP spid="50" grpId="0"/>
      <p:bldP spid="52" grpId="0" animBg="1"/>
      <p:bldP spid="53" grpId="0" animBg="1"/>
      <p:bldP spid="54" grpId="0" animBg="1"/>
      <p:bldP spid="55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454392" y="100010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20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11284" y="92867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489317" y="153589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311384" y="192880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6  10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1989913" y="2250273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3347235" y="2250273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14744" y="3429000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&gt;4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16200000" flipH="1">
            <a:off x="2680103" y="2488777"/>
            <a:ext cx="642942" cy="944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54062" y="2857496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1  2  4  5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82822" y="2857496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36982" y="2857496"/>
            <a:ext cx="190342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11  13  </a:t>
            </a:r>
            <a:r>
              <a:rPr lang="en-US" altLang="zh-CN" sz="2000" b="1" dirty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17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597136" y="4214818"/>
            <a:ext cx="5403888" cy="1643074"/>
            <a:chOff x="1785918" y="3500438"/>
            <a:chExt cx="5403888" cy="1643074"/>
          </a:xfrm>
        </p:grpSpPr>
        <p:sp>
          <p:nvSpPr>
            <p:cNvPr id="35" name="矩形 34"/>
            <p:cNvSpPr/>
            <p:nvPr/>
          </p:nvSpPr>
          <p:spPr>
            <a:xfrm>
              <a:off x="3786182" y="3500438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6  10  16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0800000" flipV="1">
              <a:off x="2857488" y="3857628"/>
              <a:ext cx="1143008" cy="8143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6200000" flipH="1">
              <a:off x="4483894" y="3983835"/>
              <a:ext cx="785817" cy="5334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>
              <a:off x="3640576" y="4097730"/>
              <a:ext cx="814336" cy="33413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1785918" y="4643446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1  2  4  5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14678" y="4643446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668838" y="464344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00760" y="464344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17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20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5000628" y="3786190"/>
              <a:ext cx="1357322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右弧形箭头 65"/>
          <p:cNvSpPr/>
          <p:nvPr/>
        </p:nvSpPr>
        <p:spPr>
          <a:xfrm>
            <a:off x="6097598" y="2928934"/>
            <a:ext cx="357190" cy="1143008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2264" y="328612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分裂</a:t>
            </a:r>
            <a:endParaRPr lang="zh-CN" altLang="en-US" sz="20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17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8" grpId="0" animBg="1"/>
      <p:bldP spid="37" grpId="0"/>
      <p:bldP spid="52" grpId="0" animBg="1"/>
      <p:bldP spid="53" grpId="0" animBg="1"/>
      <p:bldP spid="55" grpId="0" animBg="1"/>
      <p:bldP spid="66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811582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3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68474" y="78579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846507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右弧形箭头 65"/>
          <p:cNvSpPr/>
          <p:nvPr/>
        </p:nvSpPr>
        <p:spPr>
          <a:xfrm>
            <a:off x="7169168" y="3143248"/>
            <a:ext cx="357190" cy="1143008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000100" y="1857364"/>
            <a:ext cx="5811878" cy="2114622"/>
            <a:chOff x="285720" y="1428736"/>
            <a:chExt cx="5811878" cy="2114622"/>
          </a:xfrm>
        </p:grpSpPr>
        <p:sp>
          <p:nvSpPr>
            <p:cNvPr id="37" name="TextBox 36"/>
            <p:cNvSpPr txBox="1"/>
            <p:nvPr/>
          </p:nvSpPr>
          <p:spPr>
            <a:xfrm>
              <a:off x="285720" y="314324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关键字个数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&gt;4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93974" y="1428736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6  10  16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10800000" flipV="1">
              <a:off x="1765280" y="1785926"/>
              <a:ext cx="1143008" cy="8143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16200000" flipH="1">
              <a:off x="3391686" y="1912133"/>
              <a:ext cx="785817" cy="5334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>
              <a:off x="2548368" y="2026028"/>
              <a:ext cx="814336" cy="33413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693710" y="2571744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1  2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4  5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2470" y="2571744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76630" y="2571744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08552" y="2571744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17  20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908420" y="1714488"/>
              <a:ext cx="1357322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2454260" y="4286256"/>
            <a:ext cx="5903954" cy="1643074"/>
            <a:chOff x="1739880" y="3857628"/>
            <a:chExt cx="5903954" cy="1643074"/>
          </a:xfrm>
        </p:grpSpPr>
        <p:sp>
          <p:nvSpPr>
            <p:cNvPr id="35" name="矩形 34"/>
            <p:cNvSpPr/>
            <p:nvPr/>
          </p:nvSpPr>
          <p:spPr>
            <a:xfrm>
              <a:off x="3811582" y="3857628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6  10  16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0800000" flipV="1">
              <a:off x="2454261" y="4214818"/>
              <a:ext cx="1428761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778376" y="4214818"/>
              <a:ext cx="819158" cy="78582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>
              <a:off x="3952860" y="4621986"/>
              <a:ext cx="814336" cy="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811450" y="5000636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83020" y="500063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22866" y="500063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54788" y="500063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17  20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5168904" y="4214818"/>
              <a:ext cx="164307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739880" y="500063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0" name="直接箭头连接符 69"/>
            <p:cNvCxnSpPr>
              <a:endCxn id="57" idx="0"/>
            </p:cNvCxnSpPr>
            <p:nvPr/>
          </p:nvCxnSpPr>
          <p:spPr>
            <a:xfrm rot="10800000" flipV="1">
              <a:off x="3240078" y="4143380"/>
              <a:ext cx="928694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43834" y="345751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分裂</a:t>
            </a:r>
            <a:endParaRPr lang="zh-CN" altLang="en-US" sz="20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18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6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311516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12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8408" y="78579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346441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7620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14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3892545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57686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18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4392611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7752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19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4892677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000364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3  6  10  16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0800000" flipV="1">
            <a:off x="1643043" y="2500306"/>
            <a:ext cx="1428761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67158" y="2500306"/>
            <a:ext cx="819158" cy="78582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3141642" y="2907474"/>
            <a:ext cx="814336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000232" y="3286124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71802" y="328612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57884" y="3286124"/>
            <a:ext cx="11890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17  20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357686" y="2500306"/>
            <a:ext cx="164307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28662" y="3286124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>
            <a:endCxn id="47" idx="0"/>
          </p:cNvCxnSpPr>
          <p:nvPr/>
        </p:nvCxnSpPr>
        <p:spPr>
          <a:xfrm rot="10800000" flipV="1">
            <a:off x="2428860" y="2428868"/>
            <a:ext cx="928694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214810" y="3286124"/>
            <a:ext cx="11890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000" b="1" dirty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14810" y="3286124"/>
            <a:ext cx="1440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11 12 13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57884" y="3286124"/>
            <a:ext cx="11890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17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57884" y="3286124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17 18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348" y="35716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7" grpId="0"/>
      <p:bldP spid="29" grpId="0"/>
      <p:bldP spid="31" grpId="0"/>
      <p:bldP spid="42" grpId="0" animBg="1"/>
      <p:bldP spid="47" grpId="0" animBg="1"/>
      <p:bldP spid="48" grpId="0" animBg="1"/>
      <p:bldP spid="50" grpId="0" animBg="1"/>
      <p:bldP spid="52" grpId="0" animBg="1"/>
      <p:bldP spid="55" grpId="0" animBg="1"/>
      <p:bldP spid="64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539750" y="285728"/>
            <a:ext cx="2449513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0"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B</a:t>
            </a:r>
            <a:r>
              <a:rPr kumimoji="0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的定义</a:t>
            </a: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1071546"/>
            <a:ext cx="2428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树：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1457254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278740" y="3699516"/>
            <a:ext cx="7722416" cy="872492"/>
            <a:chOff x="1278740" y="3699516"/>
            <a:chExt cx="7722416" cy="872492"/>
          </a:xfrm>
        </p:grpSpPr>
        <p:grpSp>
          <p:nvGrpSpPr>
            <p:cNvPr id="72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36221" y="1915314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28596" y="4714884"/>
            <a:ext cx="8462992" cy="1104607"/>
            <a:chOff x="428596" y="4714884"/>
            <a:chExt cx="8462992" cy="1104607"/>
          </a:xfrm>
        </p:grpSpPr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428596" y="4714884"/>
              <a:ext cx="8462992" cy="5355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一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棵</a:t>
              </a:r>
              <a:r>
                <a:rPr lang="en-US" altLang="zh-CN" sz="2400" b="1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4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阶</a:t>
              </a:r>
              <a:r>
                <a:rPr lang="en-US" altLang="zh-CN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或者是一棵</a:t>
              </a:r>
              <a:r>
                <a:rPr lang="zh-CN" altLang="en-US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空树，或者是满足要求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en-US" altLang="zh-CN" sz="24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叉</a:t>
              </a:r>
              <a:r>
                <a:rPr lang="zh-CN" altLang="en-US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树：</a:t>
              </a:r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endPara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0034" y="5357826"/>
              <a:ext cx="8143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/>
              <a:r>
                <a:rPr lang="zh-CN" altLang="en-US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</a:t>
              </a:r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   </a:t>
              </a:r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树中每个结点</a:t>
              </a:r>
              <a:r>
                <a:rPr lang="zh-CN" altLang="en-US" sz="22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至多有</a:t>
              </a:r>
              <a:r>
                <a:rPr lang="en-US" altLang="zh-CN" sz="2200" b="1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2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个孩子</a:t>
              </a:r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结点（即至多有</a:t>
              </a:r>
              <a:r>
                <a:rPr lang="en-US" altLang="zh-CN" sz="2200" b="1" i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200" b="1">
                  <a:solidFill>
                    <a:srgbClr val="3333FF"/>
                  </a:solidFill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个关键字）</a:t>
              </a:r>
              <a:endPara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214546" y="5857892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最多关键字个数</a:t>
            </a:r>
            <a:r>
              <a:rPr lang="en-US" altLang="zh-CN" sz="2400" b="1">
                <a:ea typeface="楷体" pitchFamily="49" charset="-122"/>
                <a:cs typeface="Times New Roman" pitchFamily="18" charset="0"/>
              </a:rPr>
              <a:t>Max 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4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400" b="1">
                <a:solidFill>
                  <a:srgbClr val="3333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2" name="灯片编号占位符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811582" y="6429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15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68474" y="57148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关键字序列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846507" y="117870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928926" y="1500174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3  6  10  16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0800000" flipV="1">
            <a:off x="1571605" y="1857364"/>
            <a:ext cx="1428761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895720" y="1857364"/>
            <a:ext cx="819158" cy="78582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3070204" y="2264532"/>
            <a:ext cx="814336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928794" y="264318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00364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直接箭头连接符 50"/>
          <p:cNvCxnSpPr>
            <a:endCxn id="68" idx="0"/>
          </p:cNvCxnSpPr>
          <p:nvPr/>
        </p:nvCxnSpPr>
        <p:spPr>
          <a:xfrm>
            <a:off x="4286248" y="1857364"/>
            <a:ext cx="235745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57224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>
            <a:endCxn id="47" idx="0"/>
          </p:cNvCxnSpPr>
          <p:nvPr/>
        </p:nvCxnSpPr>
        <p:spPr>
          <a:xfrm rot="10800000" flipV="1">
            <a:off x="2357422" y="1785926"/>
            <a:ext cx="928694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143372" y="2643182"/>
            <a:ext cx="171451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r>
              <a:rPr lang="en-US" altLang="zh-CN" sz="2000" b="1" dirty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14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29322" y="264318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7620" y="317176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&gt;4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142976" y="3786190"/>
            <a:ext cx="7358114" cy="2428892"/>
            <a:chOff x="428596" y="3357562"/>
            <a:chExt cx="7358114" cy="2428892"/>
          </a:xfrm>
        </p:grpSpPr>
        <p:sp>
          <p:nvSpPr>
            <p:cNvPr id="39" name="矩形 38"/>
            <p:cNvSpPr/>
            <p:nvPr/>
          </p:nvSpPr>
          <p:spPr>
            <a:xfrm>
              <a:off x="3000364" y="4143380"/>
              <a:ext cx="1714512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3  6  10  </a:t>
              </a:r>
              <a:r>
                <a:rPr lang="en-US" altLang="zh-CN" sz="2000" b="1" dirty="0">
                  <a:solidFill>
                    <a:srgbClr val="9900FF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16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箭头连接符 42"/>
            <p:cNvCxnSpPr>
              <a:endCxn id="71" idx="0"/>
            </p:cNvCxnSpPr>
            <p:nvPr/>
          </p:nvCxnSpPr>
          <p:spPr>
            <a:xfrm rot="10800000" flipV="1">
              <a:off x="892943" y="4479932"/>
              <a:ext cx="2199498" cy="8064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298946" y="4475170"/>
              <a:ext cx="1523219" cy="8112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endCxn id="62" idx="0"/>
            </p:cNvCxnSpPr>
            <p:nvPr/>
          </p:nvCxnSpPr>
          <p:spPr>
            <a:xfrm rot="5400000">
              <a:off x="2950756" y="4644636"/>
              <a:ext cx="798517" cy="48498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500166" y="5286388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571736" y="5286388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4618038" y="4475170"/>
              <a:ext cx="2275697" cy="8112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428596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直接箭头连接符 71"/>
            <p:cNvCxnSpPr>
              <a:endCxn id="61" idx="0"/>
            </p:cNvCxnSpPr>
            <p:nvPr/>
          </p:nvCxnSpPr>
          <p:spPr>
            <a:xfrm rot="10800000" flipV="1">
              <a:off x="1928795" y="4475170"/>
              <a:ext cx="1408125" cy="8112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rot="16200000" flipH="1">
              <a:off x="3753273" y="4604917"/>
              <a:ext cx="857256" cy="50568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下箭头 91"/>
            <p:cNvSpPr/>
            <p:nvPr/>
          </p:nvSpPr>
          <p:spPr>
            <a:xfrm>
              <a:off x="3714744" y="3357562"/>
              <a:ext cx="357190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3438" y="417189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关键字个数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&gt;4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29058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143504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57950" y="5286388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17 18 19 20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2910" y="28572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29190" y="378619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分裂</a:t>
            </a:r>
            <a:endParaRPr lang="zh-CN" altLang="en-US" sz="20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20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642910" y="3000372"/>
            <a:ext cx="7429552" cy="2571768"/>
            <a:chOff x="642910" y="3000372"/>
            <a:chExt cx="7429552" cy="2571768"/>
          </a:xfrm>
        </p:grpSpPr>
        <p:sp>
          <p:nvSpPr>
            <p:cNvPr id="32" name="矩形 31"/>
            <p:cNvSpPr/>
            <p:nvPr/>
          </p:nvSpPr>
          <p:spPr>
            <a:xfrm>
              <a:off x="2428860" y="3929066"/>
              <a:ext cx="785818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10800000" flipV="1">
              <a:off x="1119958" y="4273556"/>
              <a:ext cx="1464479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37" idx="0"/>
            </p:cNvCxnSpPr>
            <p:nvPr/>
          </p:nvCxnSpPr>
          <p:spPr>
            <a:xfrm rot="16200000" flipH="1">
              <a:off x="2801528" y="4551767"/>
              <a:ext cx="790580" cy="25003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714480" y="5072074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072074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2910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直接箭头连接符 49"/>
            <p:cNvCxnSpPr>
              <a:endCxn id="36" idx="0"/>
            </p:cNvCxnSpPr>
            <p:nvPr/>
          </p:nvCxnSpPr>
          <p:spPr>
            <a:xfrm rot="5400000">
              <a:off x="2091119" y="4341422"/>
              <a:ext cx="782641" cy="67866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4214810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429256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643702" y="5072074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17 18 19 20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000372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143504" y="392906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13  16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rot="5400000">
              <a:off x="4625610" y="4360504"/>
              <a:ext cx="785818" cy="63732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56" idx="0"/>
            </p:cNvCxnSpPr>
            <p:nvPr/>
          </p:nvCxnSpPr>
          <p:spPr>
            <a:xfrm rot="16200000" flipH="1">
              <a:off x="5385996" y="4564467"/>
              <a:ext cx="785818" cy="22939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58" idx="0"/>
            </p:cNvCxnSpPr>
            <p:nvPr/>
          </p:nvCxnSpPr>
          <p:spPr>
            <a:xfrm>
              <a:off x="6000760" y="4286256"/>
              <a:ext cx="1357322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32" idx="0"/>
            </p:cNvCxnSpPr>
            <p:nvPr/>
          </p:nvCxnSpPr>
          <p:spPr>
            <a:xfrm rot="10800000" flipV="1">
              <a:off x="2821770" y="3357562"/>
              <a:ext cx="1178727" cy="5715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63" idx="0"/>
            </p:cNvCxnSpPr>
            <p:nvPr/>
          </p:nvCxnSpPr>
          <p:spPr>
            <a:xfrm>
              <a:off x="4508500" y="3336924"/>
              <a:ext cx="1170789" cy="59214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 Box 67"/>
          <p:cNvSpPr txBox="1">
            <a:spLocks noChangeArrowheads="1"/>
          </p:cNvSpPr>
          <p:nvPr/>
        </p:nvSpPr>
        <p:spPr bwMode="auto">
          <a:xfrm>
            <a:off x="2771775" y="5900758"/>
            <a:ext cx="31686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0"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构建完毕</a:t>
            </a:r>
          </a:p>
        </p:txBody>
      </p:sp>
      <p:sp>
        <p:nvSpPr>
          <p:cNvPr id="45" name="矩形 44"/>
          <p:cNvSpPr/>
          <p:nvPr/>
        </p:nvSpPr>
        <p:spPr>
          <a:xfrm>
            <a:off x="3071802" y="571480"/>
            <a:ext cx="171451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3  6  10  </a:t>
            </a:r>
            <a:r>
              <a:rPr lang="en-US" altLang="zh-CN" sz="2000" b="1" dirty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16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直接箭头连接符 45"/>
          <p:cNvCxnSpPr>
            <a:endCxn id="57" idx="0"/>
          </p:cNvCxnSpPr>
          <p:nvPr/>
        </p:nvCxnSpPr>
        <p:spPr>
          <a:xfrm rot="10800000" flipV="1">
            <a:off x="964381" y="908032"/>
            <a:ext cx="2199498" cy="8064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370384" y="903270"/>
            <a:ext cx="1523219" cy="8112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52" idx="0"/>
          </p:cNvCxnSpPr>
          <p:nvPr/>
        </p:nvCxnSpPr>
        <p:spPr>
          <a:xfrm rot="5400000">
            <a:off x="3022194" y="1072736"/>
            <a:ext cx="798517" cy="48498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571604" y="171448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43174" y="171448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4689476" y="903270"/>
            <a:ext cx="2275697" cy="8112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0034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直接箭头连接符 63"/>
          <p:cNvCxnSpPr>
            <a:endCxn id="51" idx="0"/>
          </p:cNvCxnSpPr>
          <p:nvPr/>
        </p:nvCxnSpPr>
        <p:spPr>
          <a:xfrm rot="10800000" flipV="1">
            <a:off x="2000233" y="903270"/>
            <a:ext cx="1408125" cy="8112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6200000" flipH="1">
            <a:off x="3824711" y="1033017"/>
            <a:ext cx="857256" cy="50568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86314" y="59999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&gt;4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000496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214942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429388" y="1714488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071934" y="2428868"/>
            <a:ext cx="1785950" cy="500066"/>
            <a:chOff x="4071934" y="2428868"/>
            <a:chExt cx="1785950" cy="500066"/>
          </a:xfrm>
        </p:grpSpPr>
        <p:sp>
          <p:nvSpPr>
            <p:cNvPr id="92" name="下箭头 91"/>
            <p:cNvSpPr/>
            <p:nvPr/>
          </p:nvSpPr>
          <p:spPr>
            <a:xfrm>
              <a:off x="4071934" y="2428868"/>
              <a:ext cx="357190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00562" y="242886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继续分裂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=4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21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5" grpId="0" animBg="1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95288" y="2492375"/>
            <a:ext cx="8320116" cy="186204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 </a:t>
            </a:r>
            <a:r>
              <a:rPr kumimoji="0"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0" lang="en-US" altLang="zh-CN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中每插入一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个关键字，都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要新建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一个结点吗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0" lang="en-US" altLang="zh-CN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中插入一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个关键字，若引起分裂，树高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一定会升高一层吗？</a:t>
            </a:r>
          </a:p>
        </p:txBody>
      </p:sp>
      <p:pic>
        <p:nvPicPr>
          <p:cNvPr id="65539" name="Picture 6" descr="u=3842077521,295159141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333375"/>
            <a:ext cx="2087562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22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85786" y="1500174"/>
            <a:ext cx="667545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上删除关键字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的过程分两步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完成：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2952750" cy="498598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的删除</a:t>
            </a:r>
            <a:endParaRPr kumimoji="0" lang="zh-CN" altLang="en-US" sz="2400" b="1" i="1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23</a:t>
            </a:fld>
            <a:r>
              <a:rPr lang="en-US" altLang="zh-CN"/>
              <a:t>/44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2285992"/>
            <a:ext cx="4786346" cy="12772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）查找关键字</a:t>
            </a:r>
            <a:r>
              <a:rPr lang="en-US" altLang="zh-CN" sz="2200" b="1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所在的结点。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）删除关键字</a:t>
            </a:r>
            <a:r>
              <a:rPr lang="en-US" altLang="zh-CN" sz="2200" b="1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896941" y="1285860"/>
            <a:ext cx="6032513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 fontAlgn="ctr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在叶子结点层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上删除关键字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 fontAlgn="ctr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非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叶子结点层上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删除关键字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571480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删除关键字</a:t>
            </a:r>
            <a:r>
              <a:rPr lang="en-US" altLang="zh-CN" sz="2400" b="1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分两种情况：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2857496"/>
            <a:ext cx="7358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22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非根、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非叶子结点的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关键字最少个数</a:t>
            </a:r>
            <a:r>
              <a:rPr lang="en-US" altLang="zh-CN" sz="2200" b="1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Min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=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/2</a:t>
            </a:r>
            <a:r>
              <a:rPr lang="en-US" altLang="zh-CN" sz="22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2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24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8072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在非叶子结点上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删除关键字</a:t>
            </a:r>
            <a:r>
              <a:rPr lang="en-US" altLang="zh-CN" sz="22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在叶子结点上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删除关键字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2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1736" y="2643182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0800000" flipV="1">
            <a:off x="1262834" y="2987672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0" idx="0"/>
          </p:cNvCxnSpPr>
          <p:nvPr/>
        </p:nvCxnSpPr>
        <p:spPr>
          <a:xfrm rot="16200000" flipH="1">
            <a:off x="2890825" y="3319461"/>
            <a:ext cx="790580" cy="14287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57356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28926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786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接箭头连接符 11"/>
          <p:cNvCxnSpPr>
            <a:endCxn id="9" idx="0"/>
          </p:cNvCxnSpPr>
          <p:nvPr/>
        </p:nvCxnSpPr>
        <p:spPr>
          <a:xfrm rot="5400000">
            <a:off x="2233995" y="3055538"/>
            <a:ext cx="782641" cy="67866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071934" y="3786190"/>
            <a:ext cx="1440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10  11 12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5008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15 16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6578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0496" y="171448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86380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17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>
            <a:endCxn id="6" idx="0"/>
          </p:cNvCxnSpPr>
          <p:nvPr/>
        </p:nvCxnSpPr>
        <p:spPr>
          <a:xfrm rot="10800000" flipV="1">
            <a:off x="2964646" y="2071678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7" idx="0"/>
          </p:cNvCxnSpPr>
          <p:nvPr/>
        </p:nvCxnSpPr>
        <p:spPr>
          <a:xfrm>
            <a:off x="4651376" y="2051040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0694" y="171448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删除关键字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13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 rot="5400000">
            <a:off x="5807906" y="2021700"/>
            <a:ext cx="671460" cy="85725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71934" y="3798890"/>
            <a:ext cx="1440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10 11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86380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17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4768486" y="3074620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5574910" y="3232545"/>
            <a:ext cx="785818" cy="321471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5" idx="0"/>
          </p:cNvCxnSpPr>
          <p:nvPr/>
        </p:nvCxnSpPr>
        <p:spPr>
          <a:xfrm>
            <a:off x="6143636" y="3000372"/>
            <a:ext cx="110728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929190" y="3643314"/>
            <a:ext cx="500066" cy="78581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25</a:t>
            </a:fld>
            <a:r>
              <a:rPr lang="en-US" altLang="zh-CN"/>
              <a:t>/44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5158300" y="3299124"/>
            <a:ext cx="615146" cy="2161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14744" y="4500570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删除叶子结点中的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12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6" grpId="0" animBg="1"/>
      <p:bldP spid="26" grpId="1" animBg="1"/>
      <p:bldP spid="26" grpId="2" animBg="1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14282" y="1071546"/>
            <a:ext cx="87630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假如</a:t>
            </a:r>
            <a:r>
              <a:rPr lang="en-US" altLang="zh-CN" sz="2200" b="1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大于</a:t>
            </a:r>
            <a:r>
              <a:rPr lang="en-US" altLang="zh-CN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Min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，说明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删去该关键字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后该结点仍满足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树的定义，则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可直接删去该关键字。     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195513" y="3140075"/>
            <a:ext cx="1655762" cy="576263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</a:rPr>
              <a:t>1  </a:t>
            </a:r>
            <a:r>
              <a:rPr lang="en-US" altLang="zh-CN" sz="2400" b="1">
                <a:solidFill>
                  <a:srgbClr val="FF00FF"/>
                </a:solidFill>
              </a:rPr>
              <a:t>2</a:t>
            </a:r>
            <a:r>
              <a:rPr lang="en-US" altLang="zh-CN" sz="2400" b="1">
                <a:solidFill>
                  <a:srgbClr val="3333FF"/>
                </a:solidFill>
              </a:rPr>
              <a:t>  3</a:t>
            </a:r>
            <a:endParaRPr lang="zh-CN" altLang="en-US" sz="2400" b="1">
              <a:solidFill>
                <a:srgbClr val="3333FF"/>
              </a:solidFill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781160" y="2774950"/>
            <a:ext cx="64770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 dirty="0">
                <a:ea typeface="楷体_GB2312" pitchFamily="49" charset="-122"/>
              </a:rPr>
              <a:t>b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140200" y="2979738"/>
            <a:ext cx="2663825" cy="738187"/>
            <a:chOff x="4140200" y="2979738"/>
            <a:chExt cx="2663825" cy="738187"/>
          </a:xfrm>
        </p:grpSpPr>
        <p:sp>
          <p:nvSpPr>
            <p:cNvPr id="68614" name="Freeform 6"/>
            <p:cNvSpPr>
              <a:spLocks/>
            </p:cNvSpPr>
            <p:nvPr/>
          </p:nvSpPr>
          <p:spPr bwMode="auto">
            <a:xfrm>
              <a:off x="4140200" y="3479800"/>
              <a:ext cx="1295400" cy="1588"/>
            </a:xfrm>
            <a:custGeom>
              <a:avLst/>
              <a:gdLst>
                <a:gd name="T0" fmla="*/ 0 w 792"/>
                <a:gd name="T1" fmla="*/ 13 h 13"/>
                <a:gd name="T2" fmla="*/ 792 w 792"/>
                <a:gd name="T3" fmla="*/ 0 h 13"/>
                <a:gd name="T4" fmla="*/ 0 60000 65536"/>
                <a:gd name="T5" fmla="*/ 0 60000 65536"/>
                <a:gd name="T6" fmla="*/ 0 w 792"/>
                <a:gd name="T7" fmla="*/ 0 h 13"/>
                <a:gd name="T8" fmla="*/ 792 w 792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2" h="13">
                  <a:moveTo>
                    <a:pt x="0" y="13"/>
                  </a:moveTo>
                  <a:lnTo>
                    <a:pt x="792" y="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4140200" y="2979738"/>
              <a:ext cx="12239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直接删除</a:t>
              </a:r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5651500" y="3141663"/>
              <a:ext cx="1152525" cy="57626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</a:rPr>
                <a:t>1  3</a:t>
              </a:r>
              <a:endParaRPr lang="zh-CN" altLang="en-US" sz="2400" b="1">
                <a:solidFill>
                  <a:srgbClr val="3333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0034" y="57148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树的叶子结点</a:t>
            </a:r>
            <a:r>
              <a:rPr lang="en-US" altLang="zh-CN" sz="2400" b="1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上删除关键字共有以下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种情况：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8992" y="457200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删除完成</a:t>
            </a:r>
            <a:endParaRPr lang="zh-CN" altLang="en-US" sz="2400" b="1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357422" y="4000504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kumimoji="0"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endParaRPr kumimoji="0" lang="en-US" altLang="zh-CN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V="1">
            <a:off x="2874950" y="3857628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318164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Min=2</a:t>
            </a:r>
            <a:endParaRPr lang="zh-CN" altLang="en-US" sz="2400" b="1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26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01613" y="333375"/>
            <a:ext cx="87630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假如</a:t>
            </a:r>
            <a:r>
              <a:rPr lang="en-US" altLang="zh-CN" sz="2200" b="1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等于</a:t>
            </a:r>
            <a:r>
              <a:rPr lang="en-US" altLang="zh-CN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Min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，说明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删去关键字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后该结点将不满足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的定义。若</a:t>
            </a:r>
            <a:r>
              <a:rPr lang="zh-CN" altLang="en-US" sz="2200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可以</a:t>
            </a:r>
            <a:r>
              <a:rPr lang="zh-CN" altLang="en-US" sz="2200" b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从兄弟结点借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　　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971550" y="343535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14  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15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395288" y="3492503"/>
            <a:ext cx="64770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>
                <a:ea typeface="楷体_GB2312" pitchFamily="49" charset="-122"/>
              </a:rPr>
              <a:t>b</a:t>
            </a:r>
          </a:p>
        </p:txBody>
      </p:sp>
      <p:sp>
        <p:nvSpPr>
          <p:cNvPr id="69638" name="Text Box 7"/>
          <p:cNvSpPr txBox="1">
            <a:spLocks noChangeArrowheads="1"/>
          </p:cNvSpPr>
          <p:nvPr/>
        </p:nvSpPr>
        <p:spPr bwMode="auto">
          <a:xfrm>
            <a:off x="1071538" y="4286256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kumimoji="0"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15</a:t>
            </a:r>
          </a:p>
        </p:txBody>
      </p:sp>
      <p:sp>
        <p:nvSpPr>
          <p:cNvPr id="69639" name="Rectangle 9"/>
          <p:cNvSpPr>
            <a:spLocks noChangeArrowheads="1"/>
          </p:cNvSpPr>
          <p:nvPr/>
        </p:nvSpPr>
        <p:spPr bwMode="auto">
          <a:xfrm>
            <a:off x="1598613" y="248920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13       </a:t>
            </a:r>
          </a:p>
        </p:txBody>
      </p:sp>
      <p:sp>
        <p:nvSpPr>
          <p:cNvPr id="69640" name="Rectangle 10"/>
          <p:cNvSpPr>
            <a:spLocks noChangeArrowheads="1"/>
          </p:cNvSpPr>
          <p:nvPr/>
        </p:nvSpPr>
        <p:spPr bwMode="auto">
          <a:xfrm>
            <a:off x="2285984" y="3438528"/>
            <a:ext cx="1439863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19 20</a:t>
            </a:r>
          </a:p>
        </p:txBody>
      </p:sp>
      <p:sp>
        <p:nvSpPr>
          <p:cNvPr id="69641" name="Line 11"/>
          <p:cNvSpPr>
            <a:spLocks noChangeShapeType="1"/>
          </p:cNvSpPr>
          <p:nvPr/>
        </p:nvSpPr>
        <p:spPr bwMode="auto">
          <a:xfrm flipH="1">
            <a:off x="1789113" y="2849566"/>
            <a:ext cx="360362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1" name="Text Box 23"/>
          <p:cNvSpPr txBox="1">
            <a:spLocks noChangeArrowheads="1"/>
          </p:cNvSpPr>
          <p:nvPr/>
        </p:nvSpPr>
        <p:spPr bwMode="auto">
          <a:xfrm>
            <a:off x="714348" y="1857364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9652" name="Line 24"/>
          <p:cNvSpPr>
            <a:spLocks noChangeShapeType="1"/>
          </p:cNvSpPr>
          <p:nvPr/>
        </p:nvSpPr>
        <p:spPr bwMode="auto">
          <a:xfrm flipH="1">
            <a:off x="1395413" y="2824166"/>
            <a:ext cx="431800" cy="142875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97070" y="2538406"/>
            <a:ext cx="468000" cy="40011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17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90760" y="3495618"/>
            <a:ext cx="500066" cy="40011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18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>
            <a:off x="2428860" y="2857496"/>
            <a:ext cx="342915" cy="56833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rot="16200000" flipV="1">
            <a:off x="1589066" y="4143380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86248" y="2489203"/>
            <a:ext cx="4286280" cy="1439863"/>
            <a:chOff x="4286248" y="2489203"/>
            <a:chExt cx="4286280" cy="1439863"/>
          </a:xfrm>
        </p:grpSpPr>
        <p:sp>
          <p:nvSpPr>
            <p:cNvPr id="69645" name="Rectangle 15"/>
            <p:cNvSpPr>
              <a:spLocks noChangeArrowheads="1"/>
            </p:cNvSpPr>
            <p:nvPr/>
          </p:nvSpPr>
          <p:spPr bwMode="auto">
            <a:xfrm>
              <a:off x="6011863" y="3422653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14 17</a:t>
              </a:r>
            </a:p>
          </p:txBody>
        </p:sp>
        <p:sp>
          <p:nvSpPr>
            <p:cNvPr id="69646" name="Text Box 16"/>
            <p:cNvSpPr txBox="1">
              <a:spLocks noChangeArrowheads="1"/>
            </p:cNvSpPr>
            <p:nvPr/>
          </p:nvSpPr>
          <p:spPr bwMode="auto">
            <a:xfrm>
              <a:off x="5435600" y="3497266"/>
              <a:ext cx="647700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69647" name="Rectangle 17"/>
            <p:cNvSpPr>
              <a:spLocks noChangeArrowheads="1"/>
            </p:cNvSpPr>
            <p:nvPr/>
          </p:nvSpPr>
          <p:spPr bwMode="auto">
            <a:xfrm>
              <a:off x="6589713" y="2489203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13 18</a:t>
              </a:r>
            </a:p>
          </p:txBody>
        </p:sp>
        <p:sp>
          <p:nvSpPr>
            <p:cNvPr id="69648" name="Rectangle 18"/>
            <p:cNvSpPr>
              <a:spLocks noChangeArrowheads="1"/>
            </p:cNvSpPr>
            <p:nvPr/>
          </p:nvSpPr>
          <p:spPr bwMode="auto">
            <a:xfrm>
              <a:off x="7456488" y="3425828"/>
              <a:ext cx="1116040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19 20</a:t>
              </a:r>
            </a:p>
          </p:txBody>
        </p:sp>
        <p:sp>
          <p:nvSpPr>
            <p:cNvPr id="69649" name="Line 19"/>
            <p:cNvSpPr>
              <a:spLocks noChangeShapeType="1"/>
            </p:cNvSpPr>
            <p:nvPr/>
          </p:nvSpPr>
          <p:spPr bwMode="auto">
            <a:xfrm flipH="1">
              <a:off x="6804025" y="2849566"/>
              <a:ext cx="360363" cy="5762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Line 20"/>
            <p:cNvSpPr>
              <a:spLocks noChangeShapeType="1"/>
            </p:cNvSpPr>
            <p:nvPr/>
          </p:nvSpPr>
          <p:spPr bwMode="auto">
            <a:xfrm>
              <a:off x="7491412" y="2849566"/>
              <a:ext cx="328635" cy="579434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3" name="Line 25"/>
            <p:cNvSpPr>
              <a:spLocks noChangeShapeType="1"/>
            </p:cNvSpPr>
            <p:nvPr/>
          </p:nvSpPr>
          <p:spPr bwMode="auto">
            <a:xfrm flipH="1">
              <a:off x="6376988" y="2836866"/>
              <a:ext cx="431800" cy="142875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4286248" y="3000372"/>
              <a:ext cx="928694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786182" y="471488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删除完成</a:t>
            </a:r>
            <a:endParaRPr lang="zh-CN" altLang="en-US" sz="2400" b="1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27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047 C -0.00173 -0.0044 -0.0033 -0.00834 -0.01215 -0.00047 C -0.02101 0.0074 -0.04583 0.02361 -0.05382 0.04699 C -0.0618 0.07037 -0.05903 0.12037 -0.06042 0.1395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C -0.00139 -0.03935 -0.00278 -0.0787 -0.00834 -0.10185 C -0.01389 -0.125 -0.02362 -0.13194 -0.03334 -0.13889 " pathEditMode="relative" ptsTypes="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0"/>
          <p:cNvSpPr>
            <a:spLocks noChangeArrowheads="1"/>
          </p:cNvSpPr>
          <p:nvPr/>
        </p:nvSpPr>
        <p:spPr bwMode="auto">
          <a:xfrm>
            <a:off x="1297015" y="3186118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14   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15</a:t>
            </a:r>
          </a:p>
        </p:txBody>
      </p:sp>
      <p:sp>
        <p:nvSpPr>
          <p:cNvPr id="70660" name="Text Box 21"/>
          <p:cNvSpPr txBox="1">
            <a:spLocks noChangeArrowheads="1"/>
          </p:cNvSpPr>
          <p:nvPr/>
        </p:nvSpPr>
        <p:spPr bwMode="auto">
          <a:xfrm>
            <a:off x="720753" y="3255968"/>
            <a:ext cx="64770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>
                <a:ea typeface="楷体_GB2312" pitchFamily="49" charset="-122"/>
              </a:rPr>
              <a:t>b</a:t>
            </a:r>
          </a:p>
        </p:txBody>
      </p:sp>
      <p:sp>
        <p:nvSpPr>
          <p:cNvPr id="70663" name="Rectangle 24"/>
          <p:cNvSpPr>
            <a:spLocks noChangeArrowheads="1"/>
          </p:cNvSpPr>
          <p:nvPr/>
        </p:nvSpPr>
        <p:spPr bwMode="auto">
          <a:xfrm>
            <a:off x="2004989" y="2243129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13 </a:t>
            </a:r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17</a:t>
            </a:r>
          </a:p>
        </p:txBody>
      </p:sp>
      <p:sp>
        <p:nvSpPr>
          <p:cNvPr id="70664" name="Rectangle 25"/>
          <p:cNvSpPr>
            <a:spLocks noChangeArrowheads="1"/>
          </p:cNvSpPr>
          <p:nvPr/>
        </p:nvSpPr>
        <p:spPr bwMode="auto">
          <a:xfrm>
            <a:off x="2736878" y="318929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18 19</a:t>
            </a:r>
          </a:p>
        </p:txBody>
      </p:sp>
      <p:sp>
        <p:nvSpPr>
          <p:cNvPr id="70665" name="Line 26"/>
          <p:cNvSpPr>
            <a:spLocks noChangeShapeType="1"/>
          </p:cNvSpPr>
          <p:nvPr/>
        </p:nvSpPr>
        <p:spPr bwMode="auto">
          <a:xfrm flipH="1">
            <a:off x="2178078" y="2613031"/>
            <a:ext cx="360362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6" name="Line 27"/>
          <p:cNvSpPr>
            <a:spLocks noChangeShapeType="1"/>
          </p:cNvSpPr>
          <p:nvPr/>
        </p:nvSpPr>
        <p:spPr bwMode="auto">
          <a:xfrm>
            <a:off x="2881340" y="2613031"/>
            <a:ext cx="215900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Text Box 36"/>
          <p:cNvSpPr txBox="1">
            <a:spLocks noChangeArrowheads="1"/>
          </p:cNvSpPr>
          <p:nvPr/>
        </p:nvSpPr>
        <p:spPr bwMode="auto">
          <a:xfrm>
            <a:off x="720753" y="1892306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70672" name="Line 37"/>
          <p:cNvSpPr>
            <a:spLocks noChangeShapeType="1"/>
          </p:cNvSpPr>
          <p:nvPr/>
        </p:nvSpPr>
        <p:spPr bwMode="auto">
          <a:xfrm flipH="1">
            <a:off x="1657378" y="2571745"/>
            <a:ext cx="557168" cy="1841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214414" y="2214554"/>
            <a:ext cx="3538589" cy="2071702"/>
            <a:chOff x="1214414" y="2214554"/>
            <a:chExt cx="3538589" cy="2071702"/>
          </a:xfrm>
        </p:grpSpPr>
        <p:sp>
          <p:nvSpPr>
            <p:cNvPr id="70674" name="Freeform 40"/>
            <p:cNvSpPr>
              <a:spLocks/>
            </p:cNvSpPr>
            <p:nvPr/>
          </p:nvSpPr>
          <p:spPr bwMode="auto">
            <a:xfrm>
              <a:off x="1214414" y="2214554"/>
              <a:ext cx="3019425" cy="1649412"/>
            </a:xfrm>
            <a:custGeom>
              <a:avLst/>
              <a:gdLst>
                <a:gd name="T0" fmla="*/ 427 w 1902"/>
                <a:gd name="T1" fmla="*/ 1013 h 1039"/>
                <a:gd name="T2" fmla="*/ 1418 w 1902"/>
                <a:gd name="T3" fmla="*/ 1017 h 1039"/>
                <a:gd name="T4" fmla="*/ 1827 w 1902"/>
                <a:gd name="T5" fmla="*/ 880 h 1039"/>
                <a:gd name="T6" fmla="*/ 1871 w 1902"/>
                <a:gd name="T7" fmla="*/ 833 h 1039"/>
                <a:gd name="T8" fmla="*/ 1895 w 1902"/>
                <a:gd name="T9" fmla="*/ 761 h 1039"/>
                <a:gd name="T10" fmla="*/ 1879 w 1902"/>
                <a:gd name="T11" fmla="*/ 681 h 1039"/>
                <a:gd name="T12" fmla="*/ 1771 w 1902"/>
                <a:gd name="T13" fmla="*/ 541 h 1039"/>
                <a:gd name="T14" fmla="*/ 1835 w 1902"/>
                <a:gd name="T15" fmla="*/ 589 h 1039"/>
                <a:gd name="T16" fmla="*/ 1667 w 1902"/>
                <a:gd name="T17" fmla="*/ 453 h 1039"/>
                <a:gd name="T18" fmla="*/ 1831 w 1902"/>
                <a:gd name="T19" fmla="*/ 577 h 1039"/>
                <a:gd name="T20" fmla="*/ 1328 w 1902"/>
                <a:gd name="T21" fmla="*/ 200 h 1039"/>
                <a:gd name="T22" fmla="*/ 1056 w 1902"/>
                <a:gd name="T23" fmla="*/ 19 h 1039"/>
                <a:gd name="T24" fmla="*/ 891 w 1902"/>
                <a:gd name="T25" fmla="*/ 85 h 1039"/>
                <a:gd name="T26" fmla="*/ 691 w 1902"/>
                <a:gd name="T27" fmla="*/ 345 h 1039"/>
                <a:gd name="T28" fmla="*/ 239 w 1902"/>
                <a:gd name="T29" fmla="*/ 472 h 1039"/>
                <a:gd name="T30" fmla="*/ 55 w 1902"/>
                <a:gd name="T31" fmla="*/ 573 h 1039"/>
                <a:gd name="T32" fmla="*/ 3 w 1902"/>
                <a:gd name="T33" fmla="*/ 785 h 1039"/>
                <a:gd name="T34" fmla="*/ 71 w 1902"/>
                <a:gd name="T35" fmla="*/ 969 h 1039"/>
                <a:gd name="T36" fmla="*/ 247 w 1902"/>
                <a:gd name="T37" fmla="*/ 989 h 1039"/>
                <a:gd name="T38" fmla="*/ 427 w 1902"/>
                <a:gd name="T39" fmla="*/ 1013 h 10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02"/>
                <a:gd name="T61" fmla="*/ 0 h 1039"/>
                <a:gd name="T62" fmla="*/ 1902 w 1902"/>
                <a:gd name="T63" fmla="*/ 1039 h 10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02" h="1039">
                  <a:moveTo>
                    <a:pt x="427" y="1013"/>
                  </a:moveTo>
                  <a:cubicBezTo>
                    <a:pt x="622" y="1018"/>
                    <a:pt x="1185" y="1039"/>
                    <a:pt x="1418" y="1017"/>
                  </a:cubicBezTo>
                  <a:cubicBezTo>
                    <a:pt x="1651" y="995"/>
                    <a:pt x="1752" y="911"/>
                    <a:pt x="1827" y="880"/>
                  </a:cubicBezTo>
                  <a:cubicBezTo>
                    <a:pt x="1902" y="849"/>
                    <a:pt x="1860" y="853"/>
                    <a:pt x="1871" y="833"/>
                  </a:cubicBezTo>
                  <a:cubicBezTo>
                    <a:pt x="1882" y="813"/>
                    <a:pt x="1894" y="786"/>
                    <a:pt x="1895" y="761"/>
                  </a:cubicBezTo>
                  <a:cubicBezTo>
                    <a:pt x="1896" y="736"/>
                    <a:pt x="1900" y="718"/>
                    <a:pt x="1879" y="681"/>
                  </a:cubicBezTo>
                  <a:cubicBezTo>
                    <a:pt x="1858" y="644"/>
                    <a:pt x="1859" y="645"/>
                    <a:pt x="1771" y="541"/>
                  </a:cubicBezTo>
                  <a:cubicBezTo>
                    <a:pt x="1683" y="437"/>
                    <a:pt x="1852" y="604"/>
                    <a:pt x="1835" y="589"/>
                  </a:cubicBezTo>
                  <a:cubicBezTo>
                    <a:pt x="1818" y="574"/>
                    <a:pt x="1668" y="455"/>
                    <a:pt x="1667" y="453"/>
                  </a:cubicBezTo>
                  <a:cubicBezTo>
                    <a:pt x="1666" y="451"/>
                    <a:pt x="1888" y="619"/>
                    <a:pt x="1831" y="577"/>
                  </a:cubicBezTo>
                  <a:cubicBezTo>
                    <a:pt x="1774" y="535"/>
                    <a:pt x="1457" y="293"/>
                    <a:pt x="1328" y="200"/>
                  </a:cubicBezTo>
                  <a:cubicBezTo>
                    <a:pt x="1199" y="107"/>
                    <a:pt x="1129" y="38"/>
                    <a:pt x="1056" y="19"/>
                  </a:cubicBezTo>
                  <a:cubicBezTo>
                    <a:pt x="983" y="0"/>
                    <a:pt x="952" y="31"/>
                    <a:pt x="891" y="85"/>
                  </a:cubicBezTo>
                  <a:cubicBezTo>
                    <a:pt x="830" y="139"/>
                    <a:pt x="800" y="281"/>
                    <a:pt x="691" y="345"/>
                  </a:cubicBezTo>
                  <a:cubicBezTo>
                    <a:pt x="582" y="409"/>
                    <a:pt x="345" y="434"/>
                    <a:pt x="239" y="472"/>
                  </a:cubicBezTo>
                  <a:cubicBezTo>
                    <a:pt x="133" y="510"/>
                    <a:pt x="94" y="521"/>
                    <a:pt x="55" y="573"/>
                  </a:cubicBezTo>
                  <a:cubicBezTo>
                    <a:pt x="16" y="625"/>
                    <a:pt x="0" y="719"/>
                    <a:pt x="3" y="785"/>
                  </a:cubicBezTo>
                  <a:cubicBezTo>
                    <a:pt x="6" y="851"/>
                    <a:pt x="30" y="935"/>
                    <a:pt x="71" y="969"/>
                  </a:cubicBezTo>
                  <a:cubicBezTo>
                    <a:pt x="112" y="1003"/>
                    <a:pt x="188" y="982"/>
                    <a:pt x="247" y="989"/>
                  </a:cubicBezTo>
                  <a:cubicBezTo>
                    <a:pt x="306" y="996"/>
                    <a:pt x="232" y="1008"/>
                    <a:pt x="427" y="1013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99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Line 41"/>
            <p:cNvSpPr>
              <a:spLocks noChangeShapeType="1"/>
            </p:cNvSpPr>
            <p:nvPr/>
          </p:nvSpPr>
          <p:spPr bwMode="auto">
            <a:xfrm flipH="1" flipV="1">
              <a:off x="3889403" y="3765556"/>
              <a:ext cx="287337" cy="2873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6" name="Text Box 42"/>
            <p:cNvSpPr txBox="1">
              <a:spLocks noChangeArrowheads="1"/>
            </p:cNvSpPr>
            <p:nvPr/>
          </p:nvSpPr>
          <p:spPr bwMode="auto">
            <a:xfrm>
              <a:off x="3960840" y="3981456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楷体" pitchFamily="49" charset="-122"/>
                  <a:ea typeface="楷体" pitchFamily="49" charset="-122"/>
                </a:rPr>
                <a:t>合并</a:t>
              </a:r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01613" y="333375"/>
            <a:ext cx="87630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假如</a:t>
            </a:r>
            <a:r>
              <a:rPr lang="en-US" altLang="zh-CN" sz="2200" b="1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等于</a:t>
            </a:r>
            <a:r>
              <a:rPr lang="en-US" altLang="zh-CN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Min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，说明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删去关键字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后该结点将不满足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的定义。若</a:t>
            </a:r>
            <a:r>
              <a:rPr lang="zh-CN" altLang="en-US" sz="2200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不能</a:t>
            </a:r>
            <a:r>
              <a:rPr lang="zh-CN" altLang="en-US" sz="2200" b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从兄弟结点借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　　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482711" y="4000504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kumimoji="0"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15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16200000" flipV="1">
            <a:off x="2000239" y="3857628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5857884" y="2093898"/>
            <a:ext cx="2738438" cy="2049482"/>
            <a:chOff x="5857884" y="2093898"/>
            <a:chExt cx="2738438" cy="2049482"/>
          </a:xfrm>
        </p:grpSpPr>
        <p:sp>
          <p:nvSpPr>
            <p:cNvPr id="70667" name="Text Box 31"/>
            <p:cNvSpPr txBox="1">
              <a:spLocks noChangeArrowheads="1"/>
            </p:cNvSpPr>
            <p:nvPr/>
          </p:nvSpPr>
          <p:spPr bwMode="auto">
            <a:xfrm>
              <a:off x="6289684" y="3711580"/>
              <a:ext cx="647700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0668" name="Rectangle 32"/>
            <p:cNvSpPr>
              <a:spLocks noChangeArrowheads="1"/>
            </p:cNvSpPr>
            <p:nvPr/>
          </p:nvSpPr>
          <p:spPr bwMode="auto">
            <a:xfrm>
              <a:off x="6146809" y="2703517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13  </a:t>
              </a:r>
              <a:endPara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0669" name="Rectangle 33"/>
            <p:cNvSpPr>
              <a:spLocks noChangeArrowheads="1"/>
            </p:cNvSpPr>
            <p:nvPr/>
          </p:nvSpPr>
          <p:spPr bwMode="auto">
            <a:xfrm>
              <a:off x="6865946" y="3640142"/>
              <a:ext cx="1587500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14 17 19 20</a:t>
              </a:r>
            </a:p>
          </p:txBody>
        </p:sp>
        <p:sp>
          <p:nvSpPr>
            <p:cNvPr id="70670" name="Line 35"/>
            <p:cNvSpPr>
              <a:spLocks noChangeShapeType="1"/>
            </p:cNvSpPr>
            <p:nvPr/>
          </p:nvSpPr>
          <p:spPr bwMode="auto">
            <a:xfrm>
              <a:off x="6881810" y="3094030"/>
              <a:ext cx="420699" cy="54611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Line 38"/>
            <p:cNvSpPr>
              <a:spLocks noChangeShapeType="1"/>
            </p:cNvSpPr>
            <p:nvPr/>
          </p:nvSpPr>
          <p:spPr bwMode="auto">
            <a:xfrm flipH="1">
              <a:off x="5857884" y="3000372"/>
              <a:ext cx="571504" cy="231783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96058" y="209389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减少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个关键字</a:t>
              </a:r>
            </a:p>
          </p:txBody>
        </p:sp>
        <p:cxnSp>
          <p:nvCxnSpPr>
            <p:cNvPr id="27" name="直接箭头连接符 26"/>
            <p:cNvCxnSpPr>
              <a:stCxn id="25" idx="2"/>
            </p:cNvCxnSpPr>
            <p:nvPr/>
          </p:nvCxnSpPr>
          <p:spPr>
            <a:xfrm rot="5400000">
              <a:off x="7367617" y="2436829"/>
              <a:ext cx="171394" cy="28575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右箭头 28"/>
          <p:cNvSpPr/>
          <p:nvPr/>
        </p:nvSpPr>
        <p:spPr>
          <a:xfrm>
            <a:off x="4857752" y="3000372"/>
            <a:ext cx="714380" cy="28575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86182" y="471488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删除完成</a:t>
            </a:r>
            <a:endParaRPr lang="zh-CN" altLang="en-US" sz="2400" b="1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28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6" name="Text Box 47"/>
          <p:cNvSpPr txBox="1">
            <a:spLocks noChangeArrowheads="1"/>
          </p:cNvSpPr>
          <p:nvPr/>
        </p:nvSpPr>
        <p:spPr bwMode="auto">
          <a:xfrm>
            <a:off x="285720" y="142852"/>
            <a:ext cx="8675688" cy="113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b="1"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b="1">
                <a:ea typeface="楷体" pitchFamily="49" charset="-122"/>
                <a:cs typeface="Times New Roman" pitchFamily="18" charset="0"/>
              </a:rPr>
              <a:t>9-8】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对于前例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生成的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树，给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出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等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个关键字的过程。</a:t>
            </a:r>
          </a:p>
        </p:txBody>
      </p:sp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785786" y="1500174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8860" y="142873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00430" y="149938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8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548849" y="2047865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28860" y="3500438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0800000" flipV="1">
            <a:off x="1119958" y="3844928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0" idx="0"/>
          </p:cNvCxnSpPr>
          <p:nvPr/>
        </p:nvCxnSpPr>
        <p:spPr>
          <a:xfrm rot="16200000" flipH="1">
            <a:off x="2801528" y="4123139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714480" y="4643446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86050" y="4643446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2910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>
            <a:endCxn id="29" idx="0"/>
          </p:cNvCxnSpPr>
          <p:nvPr/>
        </p:nvCxnSpPr>
        <p:spPr>
          <a:xfrm rot="5400000">
            <a:off x="2091119" y="3912794"/>
            <a:ext cx="782641" cy="67866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4810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29256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43702" y="464344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57620" y="2571744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43504" y="350043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13  16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4625610" y="3931876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 rot="16200000" flipH="1">
            <a:off x="5385996" y="4135839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6000760" y="3857628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6" idx="0"/>
          </p:cNvCxnSpPr>
          <p:nvPr/>
        </p:nvCxnSpPr>
        <p:spPr>
          <a:xfrm rot="10800000" flipV="1">
            <a:off x="2821770" y="2928934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7" idx="0"/>
          </p:cNvCxnSpPr>
          <p:nvPr/>
        </p:nvCxnSpPr>
        <p:spPr>
          <a:xfrm>
            <a:off x="4508500" y="2908296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786050" y="4643446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29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0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树：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5355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或者是一棵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空树，或者是满足要求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叉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树：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0"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00034" y="4572008"/>
            <a:ext cx="8143932" cy="1359581"/>
            <a:chOff x="500034" y="4572008"/>
            <a:chExt cx="8143932" cy="1359581"/>
          </a:xfrm>
        </p:grpSpPr>
        <p:sp>
          <p:nvSpPr>
            <p:cNvPr id="76" name="TextBox 75"/>
            <p:cNvSpPr txBox="1"/>
            <p:nvPr/>
          </p:nvSpPr>
          <p:spPr>
            <a:xfrm>
              <a:off x="500034" y="4572008"/>
              <a:ext cx="814393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/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</a:t>
              </a:r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  </a:t>
              </a:r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除根结点外，其他非叶子节子点</a:t>
              </a:r>
              <a:r>
                <a:rPr lang="zh-CN" altLang="en-US" sz="22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至少有</a:t>
              </a:r>
              <a:r>
                <a:rPr lang="zh-CN" altLang="en-US" sz="22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</a:t>
              </a:r>
              <a:r>
                <a:rPr lang="en-US" altLang="zh-CN" sz="2200" b="1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m</a:t>
              </a:r>
              <a:r>
                <a:rPr lang="en-US" altLang="zh-CN" sz="22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/2</a:t>
              </a:r>
              <a:r>
                <a:rPr lang="zh-CN" altLang="en-US" sz="22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个孩子</a:t>
              </a:r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结点（即至少有</a:t>
              </a:r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</a:t>
              </a:r>
              <a:r>
                <a:rPr lang="en-US" altLang="zh-CN" sz="2200" b="1" i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m</a:t>
              </a:r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/2</a:t>
              </a:r>
              <a:r>
                <a:rPr lang="en-US" altLang="zh-CN" sz="2200" b="1">
                  <a:solidFill>
                    <a:srgbClr val="3333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1=</a:t>
              </a:r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(</a:t>
              </a:r>
              <a:r>
                <a:rPr lang="en-US" altLang="zh-CN" sz="2200" b="1" i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m</a:t>
              </a:r>
              <a:r>
                <a:rPr lang="en-US" altLang="zh-CN" sz="2200" b="1">
                  <a:solidFill>
                    <a:srgbClr val="3333FF"/>
                  </a:solidFill>
                  <a:latin typeface="+mn-ea"/>
                  <a:cs typeface="Times New Roman" pitchFamily="18" charset="0"/>
                  <a:sym typeface="Symbol" pitchFamily="18" charset="2"/>
                </a:rPr>
                <a:t>-</a:t>
              </a:r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1)/2</a:t>
              </a:r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个关键字）；</a:t>
              </a:r>
              <a:endPara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4546" y="5500702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最少关键字个数</a:t>
              </a:r>
              <a:r>
                <a:rPr lang="en-US" altLang="zh-CN" sz="2200" b="1">
                  <a:ea typeface="楷体" pitchFamily="49" charset="-122"/>
                  <a:cs typeface="Times New Roman" pitchFamily="18" charset="0"/>
                </a:rPr>
                <a:t>Min </a:t>
              </a:r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= </a:t>
              </a:r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 </a:t>
              </a:r>
              <a:r>
                <a:rPr lang="en-US" altLang="zh-CN" sz="2200" b="1" i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m</a:t>
              </a:r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/2</a:t>
              </a:r>
              <a:r>
                <a:rPr lang="en-US" altLang="zh-CN" sz="2200" b="1">
                  <a:solidFill>
                    <a:srgbClr val="3333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642910" y="785794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85984" y="71435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57554" y="7850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16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405973" y="1333485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28860" y="257174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119958" y="2916234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01528" y="319444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14480" y="371475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2910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091119" y="298410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14810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29256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43702" y="3714752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18 19 20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7620" y="164305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43504" y="257174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13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625610" y="300318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385996" y="320714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000760" y="2928934"/>
            <a:ext cx="1428760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2821770" y="200024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508500" y="197960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786050" y="371475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56402" y="3776608"/>
            <a:ext cx="468000" cy="40011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17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13 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429388" y="2292486"/>
            <a:ext cx="2214578" cy="2350960"/>
            <a:chOff x="6429388" y="2149610"/>
            <a:chExt cx="2214578" cy="2350960"/>
          </a:xfrm>
        </p:grpSpPr>
        <p:sp>
          <p:nvSpPr>
            <p:cNvPr id="43" name="椭圆 42"/>
            <p:cNvSpPr/>
            <p:nvPr/>
          </p:nvSpPr>
          <p:spPr>
            <a:xfrm>
              <a:off x="6429388" y="2928934"/>
              <a:ext cx="2214578" cy="157163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15140" y="2149610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右边子树找最小关键字</a:t>
              </a:r>
              <a:endParaRPr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30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5" grpId="0" animBg="1"/>
      <p:bldP spid="42" grpId="0" animBg="1"/>
      <p:bldP spid="42" grpId="1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571472" y="285728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14546" y="21429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86116" y="28493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15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334535" y="83341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43174" y="1643050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334272" y="1987540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3015842" y="2265751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28794" y="278605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224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305433" y="2055406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29124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43570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58016" y="2786058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19 20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1934" y="714356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57818" y="164305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13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839924" y="2074488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600310" y="2278451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215074" y="2000240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3036084" y="1071546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722814" y="1050908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00364" y="278605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2782" y="2839976"/>
            <a:ext cx="468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18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5988" y="1696968"/>
            <a:ext cx="46800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17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31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995 C -0.00347 -0.00625 -0.00538 -0.01481 -0.00139 0.01482 C 0.00261 0.04444 0.01545 0.13588 0.01979 0.16782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5 -0.0132 C -0.01493 -0.03542 -0.01823 -0.05764 -0.03437 -0.08357 C -0.05052 -0.10949 -0.09392 -0.15139 -0.10955 -0.16922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-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2" grpId="0" animBg="1"/>
      <p:bldP spid="28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428596" y="142852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1670" y="7141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43240" y="14205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cs typeface="Times New Roman" pitchFamily="18" charset="0"/>
              </a:rPr>
              <a:t>4</a:t>
            </a:r>
            <a:endParaRPr lang="zh-CN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191659" y="69054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00298" y="150017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191396" y="1844664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72966" y="212287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85918" y="264318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348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162557" y="191253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86248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00694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14  17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15140" y="264318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19   20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29058" y="57148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14942" y="150017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13  18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697048" y="193161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457434" y="213557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072198" y="1857364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2893208" y="92867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579938" y="90803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857488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14282" y="1428736"/>
            <a:ext cx="3435368" cy="2357454"/>
            <a:chOff x="357158" y="1571612"/>
            <a:chExt cx="3435368" cy="2357454"/>
          </a:xfrm>
        </p:grpSpPr>
        <p:sp>
          <p:nvSpPr>
            <p:cNvPr id="42" name="任意多边形 41"/>
            <p:cNvSpPr/>
            <p:nvPr/>
          </p:nvSpPr>
          <p:spPr>
            <a:xfrm>
              <a:off x="357158" y="1571612"/>
              <a:ext cx="2719916" cy="2048934"/>
            </a:xfrm>
            <a:custGeom>
              <a:avLst/>
              <a:gdLst>
                <a:gd name="connsiteX0" fmla="*/ 1693333 w 2719916"/>
                <a:gd name="connsiteY0" fmla="*/ 294217 h 2048934"/>
                <a:gd name="connsiteX1" fmla="*/ 1883833 w 2719916"/>
                <a:gd name="connsiteY1" fmla="*/ 205317 h 2048934"/>
                <a:gd name="connsiteX2" fmla="*/ 2531533 w 2719916"/>
                <a:gd name="connsiteY2" fmla="*/ 40217 h 2048934"/>
                <a:gd name="connsiteX3" fmla="*/ 2633133 w 2719916"/>
                <a:gd name="connsiteY3" fmla="*/ 446617 h 2048934"/>
                <a:gd name="connsiteX4" fmla="*/ 2429933 w 2719916"/>
                <a:gd name="connsiteY4" fmla="*/ 1221317 h 2048934"/>
                <a:gd name="connsiteX5" fmla="*/ 2468033 w 2719916"/>
                <a:gd name="connsiteY5" fmla="*/ 1919817 h 2048934"/>
                <a:gd name="connsiteX6" fmla="*/ 918633 w 2719916"/>
                <a:gd name="connsiteY6" fmla="*/ 1996017 h 2048934"/>
                <a:gd name="connsiteX7" fmla="*/ 105833 w 2719916"/>
                <a:gd name="connsiteY7" fmla="*/ 1869017 h 2048934"/>
                <a:gd name="connsiteX8" fmla="*/ 283633 w 2719916"/>
                <a:gd name="connsiteY8" fmla="*/ 1107017 h 2048934"/>
                <a:gd name="connsiteX9" fmla="*/ 1693333 w 2719916"/>
                <a:gd name="connsiteY9" fmla="*/ 294217 h 20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9916" h="2048934">
                  <a:moveTo>
                    <a:pt x="1693333" y="294217"/>
                  </a:moveTo>
                  <a:cubicBezTo>
                    <a:pt x="1960033" y="143934"/>
                    <a:pt x="1744133" y="247650"/>
                    <a:pt x="1883833" y="205317"/>
                  </a:cubicBezTo>
                  <a:cubicBezTo>
                    <a:pt x="2023533" y="162984"/>
                    <a:pt x="2406650" y="0"/>
                    <a:pt x="2531533" y="40217"/>
                  </a:cubicBezTo>
                  <a:cubicBezTo>
                    <a:pt x="2656416" y="80434"/>
                    <a:pt x="2650066" y="249767"/>
                    <a:pt x="2633133" y="446617"/>
                  </a:cubicBezTo>
                  <a:cubicBezTo>
                    <a:pt x="2616200" y="643467"/>
                    <a:pt x="2457450" y="975784"/>
                    <a:pt x="2429933" y="1221317"/>
                  </a:cubicBezTo>
                  <a:cubicBezTo>
                    <a:pt x="2402416" y="1466850"/>
                    <a:pt x="2719916" y="1790700"/>
                    <a:pt x="2468033" y="1919817"/>
                  </a:cubicBezTo>
                  <a:cubicBezTo>
                    <a:pt x="2216150" y="2048934"/>
                    <a:pt x="1312333" y="2004484"/>
                    <a:pt x="918633" y="1996017"/>
                  </a:cubicBezTo>
                  <a:cubicBezTo>
                    <a:pt x="524933" y="1987550"/>
                    <a:pt x="211666" y="2017184"/>
                    <a:pt x="105833" y="1869017"/>
                  </a:cubicBezTo>
                  <a:cubicBezTo>
                    <a:pt x="0" y="1720850"/>
                    <a:pt x="19050" y="1371600"/>
                    <a:pt x="283633" y="1107017"/>
                  </a:cubicBezTo>
                  <a:cubicBezTo>
                    <a:pt x="548216" y="842434"/>
                    <a:pt x="1426633" y="444500"/>
                    <a:pt x="1693333" y="294217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 flipV="1">
              <a:off x="2928926" y="3408366"/>
              <a:ext cx="287337" cy="2873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000363" y="3624266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楷体" pitchFamily="49" charset="-122"/>
                  <a:ea typeface="楷体" pitchFamily="49" charset="-122"/>
                </a:rPr>
                <a:t>合并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2857488" y="471488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3230156" y="533758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785918" y="5857892"/>
            <a:ext cx="12144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1 2 3  5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376871" y="512724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643438" y="585789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57884" y="585789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14  17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2330" y="585789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19   20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286248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72132" y="471488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13  18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5054238" y="514632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5" idx="0"/>
          </p:cNvCxnSpPr>
          <p:nvPr/>
        </p:nvCxnSpPr>
        <p:spPr>
          <a:xfrm rot="16200000" flipH="1">
            <a:off x="5814624" y="535028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0"/>
          </p:cNvCxnSpPr>
          <p:nvPr/>
        </p:nvCxnSpPr>
        <p:spPr>
          <a:xfrm>
            <a:off x="6429388" y="5072074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8" idx="0"/>
          </p:cNvCxnSpPr>
          <p:nvPr/>
        </p:nvCxnSpPr>
        <p:spPr>
          <a:xfrm rot="10800000" flipV="1">
            <a:off x="3250398" y="414338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8" idx="0"/>
          </p:cNvCxnSpPr>
          <p:nvPr/>
        </p:nvCxnSpPr>
        <p:spPr>
          <a:xfrm>
            <a:off x="4937128" y="412274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14678" y="585789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7224" y="478632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&lt;2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3" name="下箭头 72"/>
          <p:cNvSpPr/>
          <p:nvPr/>
        </p:nvSpPr>
        <p:spPr>
          <a:xfrm>
            <a:off x="4429124" y="3286124"/>
            <a:ext cx="285752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32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48" grpId="0" animBg="1"/>
      <p:bldP spid="48" grpId="1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4" grpId="0" animBg="1"/>
      <p:bldP spid="72" grpId="0"/>
      <p:bldP spid="72" grpId="1"/>
      <p:bldP spid="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500298" y="1214422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6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2872966" y="1837123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428728" y="2357430"/>
            <a:ext cx="12144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1 2 3  5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019681" y="1626778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286248" y="235743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00694" y="235743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14  17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15140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19   20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29058" y="28572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14942" y="121442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13  18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4697048" y="1645860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5" idx="0"/>
          </p:cNvCxnSpPr>
          <p:nvPr/>
        </p:nvCxnSpPr>
        <p:spPr>
          <a:xfrm rot="16200000" flipH="1">
            <a:off x="5457434" y="1849823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0"/>
          </p:cNvCxnSpPr>
          <p:nvPr/>
        </p:nvCxnSpPr>
        <p:spPr>
          <a:xfrm>
            <a:off x="6072198" y="1571612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8" idx="0"/>
          </p:cNvCxnSpPr>
          <p:nvPr/>
        </p:nvCxnSpPr>
        <p:spPr>
          <a:xfrm rot="10800000" flipV="1">
            <a:off x="2893208" y="642918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8" idx="0"/>
          </p:cNvCxnSpPr>
          <p:nvPr/>
        </p:nvCxnSpPr>
        <p:spPr>
          <a:xfrm>
            <a:off x="4579938" y="622280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857488" y="235743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0034" y="128586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&lt;2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305050" y="67733"/>
            <a:ext cx="5054600" cy="2023534"/>
            <a:chOff x="2305050" y="67733"/>
            <a:chExt cx="5054600" cy="2023534"/>
          </a:xfrm>
        </p:grpSpPr>
        <p:sp>
          <p:nvSpPr>
            <p:cNvPr id="46" name="任意多边形 45"/>
            <p:cNvSpPr/>
            <p:nvPr/>
          </p:nvSpPr>
          <p:spPr>
            <a:xfrm>
              <a:off x="2305050" y="67733"/>
              <a:ext cx="5054600" cy="2023534"/>
            </a:xfrm>
            <a:custGeom>
              <a:avLst/>
              <a:gdLst>
                <a:gd name="connsiteX0" fmla="*/ 1238250 w 5054600"/>
                <a:gd name="connsiteY0" fmla="*/ 249767 h 2023534"/>
                <a:gd name="connsiteX1" fmla="*/ 755650 w 5054600"/>
                <a:gd name="connsiteY1" fmla="*/ 440267 h 2023534"/>
                <a:gd name="connsiteX2" fmla="*/ 184150 w 5054600"/>
                <a:gd name="connsiteY2" fmla="*/ 922867 h 2023534"/>
                <a:gd name="connsiteX3" fmla="*/ 6350 w 5054600"/>
                <a:gd name="connsiteY3" fmla="*/ 1316567 h 2023534"/>
                <a:gd name="connsiteX4" fmla="*/ 222250 w 5054600"/>
                <a:gd name="connsiteY4" fmla="*/ 1799167 h 2023534"/>
                <a:gd name="connsiteX5" fmla="*/ 1098550 w 5054600"/>
                <a:gd name="connsiteY5" fmla="*/ 1875367 h 2023534"/>
                <a:gd name="connsiteX6" fmla="*/ 4578350 w 5054600"/>
                <a:gd name="connsiteY6" fmla="*/ 1837267 h 2023534"/>
                <a:gd name="connsiteX7" fmla="*/ 3956050 w 5054600"/>
                <a:gd name="connsiteY7" fmla="*/ 757767 h 2023534"/>
                <a:gd name="connsiteX8" fmla="*/ 2609850 w 5054600"/>
                <a:gd name="connsiteY8" fmla="*/ 84667 h 2023534"/>
                <a:gd name="connsiteX9" fmla="*/ 1238250 w 5054600"/>
                <a:gd name="connsiteY9" fmla="*/ 249767 h 202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54600" h="2023534">
                  <a:moveTo>
                    <a:pt x="1238250" y="249767"/>
                  </a:moveTo>
                  <a:cubicBezTo>
                    <a:pt x="929217" y="309034"/>
                    <a:pt x="931333" y="328084"/>
                    <a:pt x="755650" y="440267"/>
                  </a:cubicBezTo>
                  <a:cubicBezTo>
                    <a:pt x="579967" y="552450"/>
                    <a:pt x="309033" y="776817"/>
                    <a:pt x="184150" y="922867"/>
                  </a:cubicBezTo>
                  <a:cubicBezTo>
                    <a:pt x="59267" y="1068917"/>
                    <a:pt x="0" y="1170517"/>
                    <a:pt x="6350" y="1316567"/>
                  </a:cubicBezTo>
                  <a:cubicBezTo>
                    <a:pt x="12700" y="1462617"/>
                    <a:pt x="40217" y="1706034"/>
                    <a:pt x="222250" y="1799167"/>
                  </a:cubicBezTo>
                  <a:cubicBezTo>
                    <a:pt x="404283" y="1892300"/>
                    <a:pt x="1098550" y="1875367"/>
                    <a:pt x="1098550" y="1875367"/>
                  </a:cubicBezTo>
                  <a:cubicBezTo>
                    <a:pt x="1824567" y="1881717"/>
                    <a:pt x="4102100" y="2023534"/>
                    <a:pt x="4578350" y="1837267"/>
                  </a:cubicBezTo>
                  <a:cubicBezTo>
                    <a:pt x="5054600" y="1651000"/>
                    <a:pt x="4284133" y="1049867"/>
                    <a:pt x="3956050" y="757767"/>
                  </a:cubicBezTo>
                  <a:cubicBezTo>
                    <a:pt x="3627967" y="465667"/>
                    <a:pt x="3062817" y="169334"/>
                    <a:pt x="2609850" y="84667"/>
                  </a:cubicBezTo>
                  <a:cubicBezTo>
                    <a:pt x="2156883" y="0"/>
                    <a:pt x="1547283" y="190500"/>
                    <a:pt x="1238250" y="249767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H="1">
              <a:off x="6429387" y="787378"/>
              <a:ext cx="352431" cy="14129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6565919" y="430190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楷体" pitchFamily="49" charset="-122"/>
                  <a:ea typeface="楷体" pitchFamily="49" charset="-122"/>
                </a:rPr>
                <a:t>合并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285852" y="3857628"/>
            <a:ext cx="6715172" cy="2000264"/>
            <a:chOff x="1285852" y="3857628"/>
            <a:chExt cx="6715172" cy="2000264"/>
          </a:xfrm>
        </p:grpSpPr>
        <p:sp>
          <p:nvSpPr>
            <p:cNvPr id="65" name="矩形 64"/>
            <p:cNvSpPr/>
            <p:nvPr/>
          </p:nvSpPr>
          <p:spPr>
            <a:xfrm>
              <a:off x="3571868" y="3857628"/>
              <a:ext cx="192882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6  10  13  18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 rot="5400000">
              <a:off x="3125381" y="4339835"/>
              <a:ext cx="1143008" cy="89297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285852" y="5357826"/>
              <a:ext cx="12144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1 2 3  5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 rot="10800000" flipV="1">
              <a:off x="1928796" y="4214819"/>
              <a:ext cx="1928825" cy="114300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143372" y="535782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357818" y="535782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14  17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572264" y="5357826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19   20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16200000" flipH="1">
              <a:off x="3992987" y="4722393"/>
              <a:ext cx="1143008" cy="12785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endCxn id="75" idx="0"/>
            </p:cNvCxnSpPr>
            <p:nvPr/>
          </p:nvCxnSpPr>
          <p:spPr>
            <a:xfrm rot="16200000" flipH="1">
              <a:off x="4804173" y="4339834"/>
              <a:ext cx="1143008" cy="89297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0"/>
            </p:cNvCxnSpPr>
            <p:nvPr/>
          </p:nvCxnSpPr>
          <p:spPr>
            <a:xfrm>
              <a:off x="5286380" y="4214818"/>
              <a:ext cx="2000264" cy="114300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2714612" y="535782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下箭头 90"/>
          <p:cNvSpPr/>
          <p:nvPr/>
        </p:nvSpPr>
        <p:spPr>
          <a:xfrm>
            <a:off x="4357686" y="3286124"/>
            <a:ext cx="285752" cy="42862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643306" y="6143644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删除完毕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33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95288" y="2492375"/>
            <a:ext cx="7921625" cy="186204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0" lang="en-US" altLang="zh-CN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中每删除一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个关键字，都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要删除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一个结点吗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0" lang="en-US" altLang="zh-CN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中删除一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个关键字，若引起合并，树高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一定会降低一层吗？</a:t>
            </a:r>
          </a:p>
        </p:txBody>
      </p:sp>
      <p:pic>
        <p:nvPicPr>
          <p:cNvPr id="72707" name="Picture 7" descr="200991485835655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981075"/>
            <a:ext cx="1512887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34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685804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树是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的一些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变形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。一棵</a:t>
            </a:r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树示例：</a:t>
            </a: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</a:t>
            </a:r>
            <a:endParaRPr lang="zh-CN" altLang="en-US" sz="24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3731" name="Text Box 3" descr="粉色面巾纸"/>
          <p:cNvSpPr txBox="1">
            <a:spLocks noChangeArrowheads="1"/>
          </p:cNvSpPr>
          <p:nvPr/>
        </p:nvSpPr>
        <p:spPr bwMode="auto">
          <a:xfrm>
            <a:off x="214282" y="142852"/>
            <a:ext cx="2214578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b="1" dirty="0">
                <a:ea typeface="隶书" pitchFamily="49" charset="-122"/>
              </a:rPr>
              <a:t>9.3.4  B+</a:t>
            </a:r>
            <a:r>
              <a:rPr lang="zh-CN" altLang="en-US" b="1" dirty="0">
                <a:ea typeface="隶书" pitchFamily="49" charset="-122"/>
              </a:rPr>
              <a:t>树</a:t>
            </a:r>
            <a:endParaRPr kumimoji="0" lang="zh-CN" altLang="en-US" b="1" i="1" dirty="0">
              <a:solidFill>
                <a:srgbClr val="3333FF"/>
              </a:solidFill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92628" y="1658331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2804711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2804711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4019157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4019157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4019157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4019157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4019157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4235157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4233471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4233471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4233471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3161901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3565388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3161901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3358357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3340496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2018893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2018893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5572140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5773949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关键字指向的记录。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1643042" y="1450761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1749364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164305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4157271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369048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3665339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叶子结点层：</a:t>
            </a:r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3879653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35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叶子结点层：</a:t>
            </a:r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500034" y="5143512"/>
            <a:ext cx="6429420" cy="1033169"/>
            <a:chOff x="500034" y="5143512"/>
            <a:chExt cx="6429420" cy="1033169"/>
          </a:xfrm>
        </p:grpSpPr>
        <p:sp>
          <p:nvSpPr>
            <p:cNvPr id="67" name="Text Box 2"/>
            <p:cNvSpPr txBox="1">
              <a:spLocks noChangeArrowheads="1"/>
            </p:cNvSpPr>
            <p:nvPr/>
          </p:nvSpPr>
          <p:spPr bwMode="auto">
            <a:xfrm>
              <a:off x="500034" y="5143512"/>
              <a:ext cx="642942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defTabSz="212725" font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B+</a:t>
              </a:r>
              <a:r>
                <a:rPr lang="zh-CN" altLang="en-US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树的定义：一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棵</a:t>
              </a:r>
              <a:r>
                <a:rPr lang="en-US" altLang="zh-CN" sz="24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阶</a:t>
              </a:r>
              <a:r>
                <a:rPr lang="en-US" altLang="zh-CN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B+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  <a:r>
                <a:rPr lang="zh-CN" altLang="en-US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满足下列要求：</a:t>
              </a:r>
              <a:r>
                <a:rPr kumimoji="0" lang="zh-CN" altLang="en-US" sz="2400" b="1" dirty="0">
                  <a:ea typeface="楷体" pitchFamily="49" charset="-122"/>
                  <a:cs typeface="Times New Roman" pitchFamily="18" charset="0"/>
                </a:rPr>
                <a:t>　　</a:t>
              </a:r>
              <a:endParaRPr lang="zh-CN" altLang="en-US" sz="24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034" y="5715016"/>
              <a:ext cx="6143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0" lang="zh-CN" altLang="en-US" sz="24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  </a:t>
              </a:r>
              <a:r>
                <a:rPr kumimoji="0"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每个分支结点至多有</a:t>
              </a:r>
              <a:r>
                <a:rPr kumimoji="0" lang="en-US" altLang="zh-CN" sz="2200" b="1" i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0"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棵子树（这里</a:t>
              </a:r>
              <a:r>
                <a:rPr kumimoji="0" lang="en-US" altLang="zh-CN" sz="2200" b="1" i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0"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=4</a:t>
              </a:r>
              <a:r>
                <a:rPr kumimoji="0"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）。</a:t>
              </a:r>
              <a:endPara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36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叶子结点层：</a:t>
            </a:r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143512"/>
            <a:ext cx="64294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满足下列要求：</a:t>
            </a: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　</a:t>
            </a:r>
            <a:endParaRPr lang="zh-CN" altLang="en-US" sz="24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57214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根结点或者没有子树，或者至少有两棵子树。</a:t>
            </a:r>
            <a:endParaRPr kumimoji="0"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37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叶子结点层：</a:t>
            </a:r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143512"/>
            <a:ext cx="64294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满足下列要求：</a:t>
            </a: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　</a:t>
            </a:r>
            <a:endParaRPr lang="zh-CN" altLang="en-US" sz="24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572140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  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除根结点外，其他每个分支结点至少有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0" lang="en-US" altLang="zh-CN" sz="22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0"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/2</a:t>
            </a:r>
            <a:r>
              <a:rPr kumimoji="0"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棵子树。</a:t>
            </a:r>
            <a:endParaRPr kumimoji="0"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38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叶子结点层：</a:t>
            </a:r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143512"/>
            <a:ext cx="64294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满足下列要求：</a:t>
            </a: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　</a:t>
            </a:r>
            <a:endParaRPr lang="zh-CN" altLang="en-US" sz="24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572140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  </a:t>
            </a:r>
            <a:r>
              <a:rPr kumimoji="0"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kumimoji="0" lang="en-US" altLang="zh-CN" sz="2200" b="1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0"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棵子树的结点恰好有</a:t>
            </a:r>
            <a:r>
              <a:rPr kumimoji="0" lang="en-US" altLang="zh-CN" sz="2200" b="1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0"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个关键字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39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树：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5355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或者是一棵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空树，或者是满足要求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叉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树：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0"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若根结点不是叶子结点，则根结点至少有两个孩子结点；</a:t>
            </a:r>
            <a:endParaRPr lang="zh-CN" altLang="en-US" sz="22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叶子结点层：</a:t>
            </a:r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000636"/>
            <a:ext cx="64294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满足下列要求：</a:t>
            </a: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　</a:t>
            </a:r>
            <a:endParaRPr lang="zh-CN" altLang="en-US" sz="24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8596" y="5486301"/>
            <a:ext cx="84296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defTabSz="212725"/>
            <a:r>
              <a:rPr kumimoji="0"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0"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  </a:t>
            </a:r>
            <a:r>
              <a:rPr kumimoji="0"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所有叶子结点包含全部关键字及指向相应记录的指针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，而且叶子结点按关键字大小顺序链接。并将所有叶子结点链接起来。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40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sqt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叶子结点层：</a:t>
            </a:r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428596" y="5000636"/>
            <a:ext cx="64294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满足下列要求：</a:t>
            </a: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　</a:t>
            </a:r>
            <a:endParaRPr lang="zh-CN" altLang="en-US" sz="24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7158" y="5455523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defTabSz="212725"/>
            <a:r>
              <a:rPr kumimoji="0"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0"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 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所有</a:t>
            </a:r>
            <a:r>
              <a:rPr kumimoji="0"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分支结点（可看成是索引的索引）中仅包含它的各个子结点（即下级索引的索引块）中最大关键字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及指向子结点的指针。</a:t>
            </a:r>
            <a:r>
              <a:rPr kumimoji="0" lang="zh-CN" altLang="en-US" sz="24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41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428992" y="5357826"/>
            <a:ext cx="221457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阶的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 </a:t>
            </a:r>
          </a:p>
        </p:txBody>
      </p:sp>
      <p:sp>
        <p:nvSpPr>
          <p:cNvPr id="12" name="矩形 11"/>
          <p:cNvSpPr/>
          <p:nvPr/>
        </p:nvSpPr>
        <p:spPr>
          <a:xfrm>
            <a:off x="4206942" y="1136240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7422" y="2282620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15074" y="2282620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8662" y="3497066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5984" y="3497066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00496" y="3497066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29256" y="3497066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58016" y="3497066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>
            <a:stCxn id="16" idx="3"/>
            <a:endCxn id="17" idx="1"/>
          </p:cNvCxnSpPr>
          <p:nvPr/>
        </p:nvCxnSpPr>
        <p:spPr>
          <a:xfrm>
            <a:off x="2071670" y="3713066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81420" y="3711380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240342" y="3711380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643702" y="3711380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6" idx="0"/>
          </p:cNvCxnSpPr>
          <p:nvPr/>
        </p:nvCxnSpPr>
        <p:spPr>
          <a:xfrm rot="10800000" flipV="1">
            <a:off x="1500166" y="2639810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00000" flipH="1">
            <a:off x="2580923" y="3043297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8" idx="0"/>
          </p:cNvCxnSpPr>
          <p:nvPr/>
        </p:nvCxnSpPr>
        <p:spPr>
          <a:xfrm>
            <a:off x="3357554" y="2639810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9" idx="0"/>
          </p:cNvCxnSpPr>
          <p:nvPr/>
        </p:nvCxnSpPr>
        <p:spPr>
          <a:xfrm rot="5400000">
            <a:off x="5840026" y="2836266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0" idx="0"/>
          </p:cNvCxnSpPr>
          <p:nvPr/>
        </p:nvCxnSpPr>
        <p:spPr>
          <a:xfrm rot="16200000" flipH="1">
            <a:off x="6750859" y="2818405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14" idx="0"/>
          </p:cNvCxnSpPr>
          <p:nvPr/>
        </p:nvCxnSpPr>
        <p:spPr>
          <a:xfrm rot="10800000" flipV="1">
            <a:off x="3000364" y="1496802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5" idx="0"/>
          </p:cNvCxnSpPr>
          <p:nvPr/>
        </p:nvCxnSpPr>
        <p:spPr>
          <a:xfrm>
            <a:off x="4929190" y="1496802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>
            <a:off x="877862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6157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张三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rot="5400000">
            <a:off x="1278357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36652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rot="5400000">
            <a:off x="1676373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34668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3962839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21134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5400000">
            <a:off x="4363334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21629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rot="5400000">
            <a:off x="4761350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19645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rot="5400000">
            <a:off x="5437194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95489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rot="5400000">
            <a:off x="5837689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895984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rot="5400000">
            <a:off x="6235705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94000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>
            <a:off x="6794516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52811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>
            <a:off x="7195011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53306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rot="5400000">
            <a:off x="7593027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51322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rot="5400000">
            <a:off x="2222927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81222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rot="5400000">
            <a:off x="2623422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81717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rot="5400000">
            <a:off x="3021438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79733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rot="5400000">
            <a:off x="3403585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461880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1857356" y="928670"/>
            <a:ext cx="6226241" cy="2214578"/>
            <a:chOff x="1857356" y="928670"/>
            <a:chExt cx="6226241" cy="2214578"/>
          </a:xfrm>
        </p:grpSpPr>
        <p:sp>
          <p:nvSpPr>
            <p:cNvPr id="84" name="矩形 83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索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部</a:t>
              </a:r>
              <a:endParaRPr kumimoji="0"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714744" y="335141"/>
            <a:ext cx="4286280" cy="804471"/>
            <a:chOff x="3714744" y="335141"/>
            <a:chExt cx="4286280" cy="804471"/>
          </a:xfrm>
        </p:grpSpPr>
        <p:cxnSp>
          <p:nvCxnSpPr>
            <p:cNvPr id="46" name="直接箭头连接符 45"/>
            <p:cNvCxnSpPr/>
            <p:nvPr/>
          </p:nvCxnSpPr>
          <p:spPr>
            <a:xfrm rot="16200000" flipH="1">
              <a:off x="4252215" y="748389"/>
              <a:ext cx="496694" cy="285752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14744" y="45712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root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7" name="Text Box 13"/>
            <p:cNvSpPr txBox="1">
              <a:spLocks noChangeArrowheads="1"/>
            </p:cNvSpPr>
            <p:nvPr/>
          </p:nvSpPr>
          <p:spPr bwMode="auto">
            <a:xfrm>
              <a:off x="4429124" y="335141"/>
              <a:ext cx="3571900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通过该指针可以实现随机查找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8420" y="2214554"/>
            <a:ext cx="1516060" cy="1422214"/>
            <a:chOff x="198420" y="2214554"/>
            <a:chExt cx="1516060" cy="1422214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500034" y="3635180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85720" y="316839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sqt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198420" y="2214554"/>
              <a:ext cx="1516060" cy="9233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通过该指针可以实现顺序查找</a:t>
              </a:r>
            </a:p>
          </p:txBody>
        </p:sp>
      </p:grpSp>
      <p:sp>
        <p:nvSpPr>
          <p:cNvPr id="86" name="灯片编号占位符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42</a:t>
            </a:fld>
            <a:r>
              <a:rPr lang="en-US" altLang="zh-CN"/>
              <a:t>/44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5720" y="35716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查找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714348" y="1428736"/>
            <a:ext cx="7500990" cy="101566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ctr">
              <a:spcBef>
                <a:spcPct val="50000"/>
              </a:spcBef>
            </a:pPr>
            <a:r>
              <a:rPr kumimoji="0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b="1" i="1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fontAlgn="ctr">
              <a:spcBef>
                <a:spcPct val="50000"/>
              </a:spcBef>
            </a:pPr>
            <a:r>
              <a:rPr lang="en-US" altLang="zh-CN" sz="2400" b="1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m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阶的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树和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阶的</a:t>
            </a:r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的主要</a:t>
            </a: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的差异？      </a:t>
            </a:r>
            <a:endParaRPr lang="zh-CN" altLang="en-US" sz="24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43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400" b="1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kumimoji="0"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r>
              <a:rPr kumimoji="0" lang="zh-CN" altLang="en-US"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44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树：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5355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或者是一棵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空树，或者是满足要求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叉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树：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0"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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每个结点的结构如下，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结点中</a:t>
            </a:r>
            <a:r>
              <a:rPr kumimoji="0"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按关键字大小顺序排列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2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2" name="Group 29"/>
          <p:cNvGraphicFramePr>
            <a:graphicFrameLocks noGrp="1"/>
          </p:cNvGraphicFramePr>
          <p:nvPr/>
        </p:nvGraphicFramePr>
        <p:xfrm>
          <a:off x="1373188" y="5143512"/>
          <a:ext cx="6172200" cy="519113"/>
        </p:xfrm>
        <a:graphic>
          <a:graphicData uri="http://schemas.openxmlformats.org/drawingml/2006/table">
            <a:tbl>
              <a:tblPr/>
              <a:tblGrid>
                <a:gridCol w="75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树：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99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9900FF"/>
                  </a:solidFill>
                  <a:latin typeface="楷体" pitchFamily="49" charset="-122"/>
                  <a:ea typeface="楷体" pitchFamily="49" charset="-122"/>
                </a:rPr>
                <a:t>内部结点</a:t>
              </a:r>
              <a:endParaRPr lang="zh-CN" altLang="en-US" sz="2000" b="1" dirty="0">
                <a:solidFill>
                  <a:srgbClr val="99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5355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lang="en-US" altLang="zh-CN" sz="2400" b="1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或者是一棵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空树，或者是满足要求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叉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树：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0"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 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所有外部结点都在同一层上。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树是所有结点的</a:t>
            </a:r>
            <a:r>
              <a:rPr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平衡因子均等于</a:t>
            </a:r>
            <a:r>
              <a:rPr lang="en-US" altLang="zh-CN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的多路查找树。</a:t>
            </a:r>
            <a:endParaRPr lang="zh-CN" altLang="en-US" sz="22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4348" y="5500702"/>
            <a:ext cx="7858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在计算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树的高度时，需要计入最底层的外部结点</a:t>
            </a:r>
            <a:endParaRPr lang="zh-CN" altLang="en-US" sz="22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857520" y="3429000"/>
            <a:ext cx="2071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lang="en-US" altLang="zh-CN" sz="2000" b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b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阶</a:t>
            </a:r>
            <a:r>
              <a:rPr lang="en-US" altLang="zh-CN" sz="2000" b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树</a:t>
            </a:r>
            <a:endParaRPr lang="zh-CN" altLang="en-US" sz="2000" b="1" dirty="0">
              <a:solidFill>
                <a:srgbClr val="CC00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14346" y="31970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143008" y="4071942"/>
            <a:ext cx="657226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非根非外部结点的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关键字个数：</a:t>
            </a:r>
            <a:r>
              <a:rPr kumimoji="0"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kumimoji="0"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非根非外部结点的孩子结点个数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0"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kumimoji="0"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65171" y="5183192"/>
            <a:ext cx="8280400" cy="113877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0" lang="zh-CN" altLang="en-US" sz="22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说明：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外部结点就是失败结点，指向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它的指针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为空，不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含有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任何信息，是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虚设的。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一棵</a:t>
            </a:r>
            <a:r>
              <a:rPr kumimoji="0"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中总有</a:t>
            </a:r>
            <a:r>
              <a:rPr kumimoji="0"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个关键字，则</a:t>
            </a:r>
            <a:r>
              <a:rPr kumimoji="0"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外部结点个数</a:t>
            </a:r>
            <a:r>
              <a:rPr kumimoji="0" lang="zh-CN" altLang="en-US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0" lang="en-US" altLang="zh-CN" sz="2200" b="1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0" lang="en-US" altLang="zh-CN" sz="2200" b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785818" y="214132"/>
            <a:ext cx="2500330" cy="609600"/>
            <a:chOff x="785818" y="214132"/>
            <a:chExt cx="2500330" cy="609600"/>
          </a:xfrm>
        </p:grpSpPr>
        <p:sp>
          <p:nvSpPr>
            <p:cNvPr id="2056" name="Text Box 7"/>
            <p:cNvSpPr txBox="1">
              <a:spLocks noChangeArrowheads="1"/>
            </p:cNvSpPr>
            <p:nvPr/>
          </p:nvSpPr>
          <p:spPr bwMode="auto">
            <a:xfrm>
              <a:off x="785818" y="214132"/>
              <a:ext cx="2159000" cy="6096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通过该结点指针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可以实现随机查找</a:t>
              </a:r>
            </a:p>
          </p:txBody>
        </p:sp>
        <p:cxnSp>
          <p:nvCxnSpPr>
            <p:cNvPr id="10" name="直接箭头连接符 9"/>
            <p:cNvCxnSpPr>
              <a:stCxn id="2056" idx="3"/>
            </p:cNvCxnSpPr>
            <p:nvPr/>
          </p:nvCxnSpPr>
          <p:spPr>
            <a:xfrm>
              <a:off x="2944818" y="518932"/>
              <a:ext cx="341330" cy="1238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357718" y="599840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 b="1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785818" y="642760"/>
            <a:ext cx="5786478" cy="2507474"/>
            <a:chOff x="1571604" y="3357562"/>
            <a:chExt cx="6429420" cy="2786082"/>
          </a:xfrm>
        </p:grpSpPr>
        <p:sp>
          <p:nvSpPr>
            <p:cNvPr id="15" name="矩形 14"/>
            <p:cNvSpPr/>
            <p:nvPr/>
          </p:nvSpPr>
          <p:spPr>
            <a:xfrm>
              <a:off x="4357686" y="3357562"/>
              <a:ext cx="928694" cy="39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1604" y="5000636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1535885" y="5503793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643042" y="5682388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rot="5400000">
              <a:off x="1821637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928794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rot="5400000">
              <a:off x="2107389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214546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14612" y="5000636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2678893" y="5503793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786050" y="5682388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2964645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071802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rot="5400000">
              <a:off x="3250397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357554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85762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5400000">
              <a:off x="382190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92905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 rot="5400000">
              <a:off x="410765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421481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439340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50056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92919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489347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00062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rot="5400000">
              <a:off x="517922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28638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546497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57213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00076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596504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607219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rot="5400000">
              <a:off x="625079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635795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 rot="5400000">
              <a:off x="653654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664370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07233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5400000">
              <a:off x="703661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714376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732236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42952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 rot="5400000">
              <a:off x="760811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771527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714612" y="4104570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857884" y="4104570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rot="10800000" flipV="1">
              <a:off x="3571868" y="3643314"/>
              <a:ext cx="1071570" cy="428628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5072066" y="3643314"/>
              <a:ext cx="928694" cy="42862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16" idx="0"/>
            </p:cNvCxnSpPr>
            <p:nvPr/>
          </p:nvCxnSpPr>
          <p:spPr>
            <a:xfrm rot="10800000" flipV="1">
              <a:off x="2035952" y="4357694"/>
              <a:ext cx="892975" cy="64294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30" idx="0"/>
            </p:cNvCxnSpPr>
            <p:nvPr/>
          </p:nvCxnSpPr>
          <p:spPr>
            <a:xfrm>
              <a:off x="3428992" y="4357694"/>
              <a:ext cx="892975" cy="67557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23" idx="0"/>
            </p:cNvCxnSpPr>
            <p:nvPr/>
          </p:nvCxnSpPr>
          <p:spPr>
            <a:xfrm rot="16200000" flipH="1">
              <a:off x="2839628" y="4661305"/>
              <a:ext cx="642942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37" idx="0"/>
            </p:cNvCxnSpPr>
            <p:nvPr/>
          </p:nvCxnSpPr>
          <p:spPr>
            <a:xfrm rot="5400000">
              <a:off x="5359364" y="4391868"/>
              <a:ext cx="675570" cy="60722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51" idx="0"/>
            </p:cNvCxnSpPr>
            <p:nvPr/>
          </p:nvCxnSpPr>
          <p:spPr>
            <a:xfrm>
              <a:off x="6715140" y="4357694"/>
              <a:ext cx="821537" cy="67557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44" idx="0"/>
            </p:cNvCxnSpPr>
            <p:nvPr/>
          </p:nvCxnSpPr>
          <p:spPr>
            <a:xfrm rot="16200000" flipH="1">
              <a:off x="6038024" y="4606181"/>
              <a:ext cx="675570" cy="17859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715140" y="2071678"/>
            <a:ext cx="1857388" cy="571504"/>
            <a:chOff x="6715140" y="2071678"/>
            <a:chExt cx="2286016" cy="571504"/>
          </a:xfrm>
        </p:grpSpPr>
        <p:sp>
          <p:nvSpPr>
            <p:cNvPr id="13" name="TextBox 12"/>
            <p:cNvSpPr txBox="1"/>
            <p:nvPr/>
          </p:nvSpPr>
          <p:spPr>
            <a:xfrm>
              <a:off x="6929486" y="2142958"/>
              <a:ext cx="20716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叶子结点层</a:t>
              </a:r>
              <a:endParaRPr lang="zh-CN" altLang="en-US" sz="20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1" name="右大括号 70"/>
            <p:cNvSpPr/>
            <p:nvPr/>
          </p:nvSpPr>
          <p:spPr>
            <a:xfrm>
              <a:off x="6715140" y="2071678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FF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677040" y="2714620"/>
            <a:ext cx="1933588" cy="571504"/>
            <a:chOff x="6715140" y="2714620"/>
            <a:chExt cx="1631122" cy="571504"/>
          </a:xfrm>
        </p:grpSpPr>
        <p:sp>
          <p:nvSpPr>
            <p:cNvPr id="12" name="TextBox 11"/>
            <p:cNvSpPr txBox="1"/>
            <p:nvPr/>
          </p:nvSpPr>
          <p:spPr>
            <a:xfrm>
              <a:off x="6917534" y="2789176"/>
              <a:ext cx="142872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外部结点层</a:t>
              </a:r>
              <a:endParaRPr lang="zh-CN" altLang="en-US" sz="20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" name="右大括号 71"/>
            <p:cNvSpPr/>
            <p:nvPr/>
          </p:nvSpPr>
          <p:spPr>
            <a:xfrm>
              <a:off x="6715140" y="2714620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FF"/>
                </a:solidFill>
              </a:endParaRPr>
            </a:p>
          </p:txBody>
        </p: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28600" y="920750"/>
            <a:ext cx="7772424" cy="35113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MAXM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10		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的最大的阶数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	//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为关键字类型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keynum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	         </a:t>
            </a:r>
            <a:r>
              <a:rPr lang="en-US" altLang="zh-CN" sz="20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结点当前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拥有的关键字的个数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key[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MAXM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    	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//[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1..keynum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存放关键字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*parent;	   	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双亲结点指针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*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ptr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MAXM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	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孩子结点指针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0..keynum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7993063" cy="4339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的存储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结构中，结点的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类型定义如下：</a:t>
            </a:r>
            <a:endParaRPr kumimoji="0"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</a:t>
            </a:fld>
            <a:r>
              <a:rPr lang="en-US" altLang="zh-CN"/>
              <a:t>/44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42910" y="882610"/>
            <a:ext cx="8172480" cy="237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400" b="1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与根结点中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key[</a:t>
            </a:r>
            <a:r>
              <a:rPr lang="en-US" altLang="zh-CN" sz="24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进行比较：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200" b="1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=key[</a:t>
            </a:r>
            <a:r>
              <a:rPr lang="en-US" altLang="zh-CN" sz="2200" b="1" i="1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查找成功；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200" b="1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＜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key[1]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沿着指针</a:t>
            </a:r>
            <a:r>
              <a:rPr lang="en-US" altLang="zh-CN" sz="22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ptr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[0]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所指的子树继续查找；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key[</a:t>
            </a:r>
            <a:r>
              <a:rPr lang="en-US" altLang="zh-CN" sz="22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＜</a:t>
            </a:r>
            <a:r>
              <a:rPr lang="en-US" altLang="zh-CN" sz="2200" b="1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＜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key[</a:t>
            </a:r>
            <a:r>
              <a:rPr lang="en-US" altLang="zh-CN" sz="2200" b="1" i="1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沿着指针</a:t>
            </a:r>
            <a:r>
              <a:rPr lang="en-US" altLang="zh-CN" sz="22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ptr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所指的子树继续查找；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 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200" b="1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＞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key[</a:t>
            </a:r>
            <a:r>
              <a:rPr lang="en-US" altLang="zh-CN" sz="22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沿着指针</a:t>
            </a:r>
            <a:r>
              <a:rPr lang="en-US" altLang="zh-CN" sz="22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ptr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所指的子树继续查找。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23850" y="214290"/>
            <a:ext cx="2519363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0"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的查找</a:t>
            </a:r>
            <a:endParaRPr kumimoji="0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847840" y="3857628"/>
            <a:ext cx="15827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400" b="1" i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kumimoji="0" lang="en-US" altLang="zh-CN" sz="2400" b="1" baseline="-250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1" i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kumimoji="0" lang="en-US" altLang="zh-CN" sz="2400" b="1" baseline="-25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1" i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kumimoji="0" lang="en-US" altLang="zh-CN" sz="2400" b="1" baseline="-250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42976" y="4216403"/>
            <a:ext cx="1671631" cy="1492268"/>
            <a:chOff x="2571736" y="4508500"/>
            <a:chExt cx="1671631" cy="1492268"/>
          </a:xfrm>
        </p:grpSpPr>
        <p:sp>
          <p:nvSpPr>
            <p:cNvPr id="60421" name="Freeform 5"/>
            <p:cNvSpPr>
              <a:spLocks/>
            </p:cNvSpPr>
            <p:nvPr/>
          </p:nvSpPr>
          <p:spPr bwMode="auto">
            <a:xfrm>
              <a:off x="3925875" y="4508500"/>
              <a:ext cx="0" cy="952500"/>
            </a:xfrm>
            <a:custGeom>
              <a:avLst/>
              <a:gdLst>
                <a:gd name="T0" fmla="*/ 552 w 552"/>
                <a:gd name="T1" fmla="*/ 0 h 600"/>
                <a:gd name="T2" fmla="*/ 0 w 552"/>
                <a:gd name="T3" fmla="*/ 600 h 600"/>
                <a:gd name="T4" fmla="*/ 0 60000 65536"/>
                <a:gd name="T5" fmla="*/ 0 60000 65536"/>
                <a:gd name="T6" fmla="*/ 0 w 552"/>
                <a:gd name="T7" fmla="*/ 0 h 600"/>
                <a:gd name="T8" fmla="*/ 552 w 552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2" h="600">
                  <a:moveTo>
                    <a:pt x="552" y="0"/>
                  </a:moveTo>
                  <a:lnTo>
                    <a:pt x="0" y="6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2571736" y="4772025"/>
              <a:ext cx="15113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dirty="0" err="1">
                  <a:solidFill>
                    <a:srgbClr val="3333FF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sz="2000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r>
                <a:rPr kumimoji="0" lang="en-US" altLang="zh-CN" sz="2000" b="1" i="1" dirty="0">
                  <a:solidFill>
                    <a:srgbClr val="3333FF"/>
                  </a:solidFill>
                  <a:ea typeface="楷体_GB2312" pitchFamily="49" charset="-122"/>
                </a:rPr>
                <a:t>&lt;</a:t>
              </a:r>
              <a:r>
                <a:rPr kumimoji="0" lang="en-US" altLang="zh-CN" sz="2000" b="1" i="1" dirty="0">
                  <a:ea typeface="楷体_GB2312" pitchFamily="49" charset="-122"/>
                </a:rPr>
                <a:t>k</a:t>
              </a:r>
              <a:r>
                <a:rPr kumimoji="0" lang="en-US" altLang="zh-CN" sz="2000" b="1" i="1" dirty="0">
                  <a:solidFill>
                    <a:srgbClr val="3333FF"/>
                  </a:solidFill>
                  <a:ea typeface="楷体_GB2312" pitchFamily="49" charset="-122"/>
                </a:rPr>
                <a:t>&lt;</a:t>
              </a:r>
              <a:r>
                <a:rPr kumimoji="0" lang="en-US" altLang="zh-CN" sz="2000" b="1" i="1" dirty="0" err="1">
                  <a:solidFill>
                    <a:srgbClr val="3333FF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sz="2000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endParaRPr kumimoji="0" lang="en-US" altLang="zh-CN" sz="2000" b="1" baseline="-25000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600425" y="5429264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149604" y="4208466"/>
            <a:ext cx="1422396" cy="1520843"/>
            <a:chOff x="4578364" y="4500563"/>
            <a:chExt cx="1422396" cy="1520843"/>
          </a:xfrm>
        </p:grpSpPr>
        <p:sp>
          <p:nvSpPr>
            <p:cNvPr id="60423" name="Freeform 7"/>
            <p:cNvSpPr>
              <a:spLocks/>
            </p:cNvSpPr>
            <p:nvPr/>
          </p:nvSpPr>
          <p:spPr bwMode="auto">
            <a:xfrm>
              <a:off x="4578364" y="4500563"/>
              <a:ext cx="744537" cy="871537"/>
            </a:xfrm>
            <a:custGeom>
              <a:avLst/>
              <a:gdLst>
                <a:gd name="T0" fmla="*/ 0 w 469"/>
                <a:gd name="T1" fmla="*/ 0 h 549"/>
                <a:gd name="T2" fmla="*/ 469 w 469"/>
                <a:gd name="T3" fmla="*/ 549 h 549"/>
                <a:gd name="T4" fmla="*/ 0 60000 65536"/>
                <a:gd name="T5" fmla="*/ 0 60000 65536"/>
                <a:gd name="T6" fmla="*/ 0 w 469"/>
                <a:gd name="T7" fmla="*/ 0 h 549"/>
                <a:gd name="T8" fmla="*/ 469 w 46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9" h="549">
                  <a:moveTo>
                    <a:pt x="0" y="0"/>
                  </a:moveTo>
                  <a:lnTo>
                    <a:pt x="469" y="549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4989526" y="4772025"/>
              <a:ext cx="1011234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>
                  <a:ea typeface="楷体_GB2312" pitchFamily="49" charset="-122"/>
                </a:rPr>
                <a:t>k</a:t>
              </a:r>
              <a:r>
                <a:rPr kumimoji="0"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&gt;k</a:t>
              </a:r>
              <a:r>
                <a:rPr kumimoji="0" lang="en-US" altLang="zh-CN" sz="2000" b="1" baseline="-25000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4987939" y="5449902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57205" y="4208473"/>
            <a:ext cx="1314465" cy="1482743"/>
            <a:chOff x="1357290" y="4572008"/>
            <a:chExt cx="1314465" cy="1482743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 flipH="1">
              <a:off x="2058970" y="4572008"/>
              <a:ext cx="612785" cy="871537"/>
            </a:xfrm>
            <a:custGeom>
              <a:avLst/>
              <a:gdLst>
                <a:gd name="T0" fmla="*/ 0 w 469"/>
                <a:gd name="T1" fmla="*/ 0 h 549"/>
                <a:gd name="T2" fmla="*/ 469 w 469"/>
                <a:gd name="T3" fmla="*/ 549 h 549"/>
                <a:gd name="T4" fmla="*/ 0 60000 65536"/>
                <a:gd name="T5" fmla="*/ 0 60000 65536"/>
                <a:gd name="T6" fmla="*/ 0 w 469"/>
                <a:gd name="T7" fmla="*/ 0 h 549"/>
                <a:gd name="T8" fmla="*/ 469 w 46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9" h="549">
                  <a:moveTo>
                    <a:pt x="0" y="0"/>
                  </a:moveTo>
                  <a:lnTo>
                    <a:pt x="469" y="549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357290" y="4843470"/>
              <a:ext cx="1011234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>
                  <a:ea typeface="楷体_GB2312" pitchFamily="49" charset="-122"/>
                </a:rPr>
                <a:t>k</a:t>
              </a:r>
              <a:r>
                <a:rPr kumimoji="0"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&lt;k</a:t>
              </a:r>
              <a:r>
                <a:rPr kumimoji="0" lang="en-US" altLang="zh-CN" sz="2000" b="1" baseline="-25000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1695427" y="5483247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</a:t>
            </a:fld>
            <a:r>
              <a:rPr lang="en-US" altLang="zh-CN"/>
              <a:t>/44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57752" y="4643446"/>
            <a:ext cx="39290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说明：</a:t>
            </a:r>
            <a:r>
              <a:rPr lang="zh-CN" altLang="en-US" sz="2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当查找到某个叶结点时，若相应的指针为空，落入一个外部结点，表示查找失败。</a:t>
            </a:r>
            <a:endParaRPr lang="zh-CN" altLang="en-US" sz="22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3108" y="3429000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=</a:t>
            </a:r>
            <a:r>
              <a:rPr lang="en-US" altLang="zh-CN" sz="20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k</a:t>
            </a:r>
            <a:r>
              <a:rPr lang="en-US" altLang="zh-CN" sz="2000" b="1" baseline="-25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000" b="1" baseline="-250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20" grpId="0"/>
      <p:bldP spid="21" grpId="0"/>
      <p:bldP spid="21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333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solidFill>
              <a:srgbClr val="3333FF"/>
            </a:solidFill>
            <a:latin typeface="楷体" pitchFamily="49" charset="-122"/>
            <a:ea typeface="楷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</TotalTime>
  <Words>2371</Words>
  <Application>Microsoft Office PowerPoint</Application>
  <PresentationFormat>全屏显示(4:3)</PresentationFormat>
  <Paragraphs>626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692</cp:revision>
  <dcterms:created xsi:type="dcterms:W3CDTF">2004-04-11T01:33:44Z</dcterms:created>
  <dcterms:modified xsi:type="dcterms:W3CDTF">2018-10-15T02:24:52Z</dcterms:modified>
</cp:coreProperties>
</file>