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5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6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0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7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3078-3491-4410-862C-D122F5323DF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D1B7-AC53-4366-8F89-069C32E386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7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Распознавание символов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673850"/>
          </a:xfrm>
        </p:spPr>
      </p:pic>
      <p:sp>
        <p:nvSpPr>
          <p:cNvPr id="5" name="TextBox 4"/>
          <p:cNvSpPr txBox="1"/>
          <p:nvPr/>
        </p:nvSpPr>
        <p:spPr>
          <a:xfrm>
            <a:off x="0" y="2846716"/>
            <a:ext cx="5529532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Почерк и распознавание символов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1374" y="129098"/>
            <a:ext cx="1616015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Wikipedia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42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 распознавания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 err="1" smtClean="0"/>
              <a:t>Recognita</a:t>
            </a:r>
            <a:r>
              <a:rPr lang="en-US" b="1" i="1" dirty="0" smtClean="0"/>
              <a:t> Plus DTK </a:t>
            </a:r>
            <a:r>
              <a:rPr lang="ru-RU" dirty="0" smtClean="0"/>
              <a:t>фирмы </a:t>
            </a:r>
            <a:r>
              <a:rPr lang="en-US" dirty="0" err="1" smtClean="0"/>
              <a:t>Recognita</a:t>
            </a:r>
            <a:r>
              <a:rPr lang="en-US" dirty="0" smtClean="0"/>
              <a:t> Corporation (</a:t>
            </a:r>
            <a:r>
              <a:rPr lang="ru-RU" dirty="0" smtClean="0"/>
              <a:t>Венгрия)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err="1" smtClean="0"/>
              <a:t>TextBridge</a:t>
            </a:r>
            <a:r>
              <a:rPr lang="en-US" dirty="0" smtClean="0"/>
              <a:t> </a:t>
            </a:r>
            <a:r>
              <a:rPr lang="ru-RU" dirty="0" smtClean="0"/>
              <a:t>фирмы </a:t>
            </a:r>
            <a:r>
              <a:rPr lang="en-US" dirty="0" smtClean="0"/>
              <a:t>Xerox Imaging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TypeReader</a:t>
            </a:r>
            <a:r>
              <a:rPr lang="en-US" dirty="0" smtClean="0"/>
              <a:t> </a:t>
            </a:r>
            <a:r>
              <a:rPr lang="ru-RU" dirty="0" smtClean="0"/>
              <a:t>фирмы </a:t>
            </a:r>
            <a:r>
              <a:rPr lang="en-US" dirty="0" err="1" smtClean="0"/>
              <a:t>ExperVision</a:t>
            </a:r>
            <a:r>
              <a:rPr lang="en-US" dirty="0" smtClean="0"/>
              <a:t> (</a:t>
            </a:r>
            <a:r>
              <a:rPr lang="ru-RU" dirty="0" smtClean="0"/>
              <a:t>США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С</a:t>
            </a:r>
            <a:r>
              <a:rPr lang="en-US" b="1" dirty="0" err="1" smtClean="0"/>
              <a:t>haracterEyes</a:t>
            </a:r>
            <a:r>
              <a:rPr lang="en-US" b="1" dirty="0" smtClean="0"/>
              <a:t> </a:t>
            </a:r>
            <a:r>
              <a:rPr lang="ru-RU" dirty="0" smtClean="0"/>
              <a:t>фирмы </a:t>
            </a:r>
            <a:r>
              <a:rPr lang="en-US" dirty="0" smtClean="0"/>
              <a:t>Ligature (</a:t>
            </a:r>
            <a:r>
              <a:rPr lang="ru-RU" dirty="0" smtClean="0"/>
              <a:t>Израиль)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IRIS OCR </a:t>
            </a:r>
            <a:r>
              <a:rPr lang="ru-RU" dirty="0" smtClean="0"/>
              <a:t>фирмы </a:t>
            </a:r>
            <a:r>
              <a:rPr lang="en-US" dirty="0" smtClean="0"/>
              <a:t>I.R.I.S. (</a:t>
            </a:r>
            <a:r>
              <a:rPr lang="ru-RU" dirty="0" smtClean="0"/>
              <a:t>Бельгия)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Easy Reader </a:t>
            </a:r>
            <a:r>
              <a:rPr lang="ru-RU" dirty="0" smtClean="0"/>
              <a:t>фирмы </a:t>
            </a:r>
            <a:r>
              <a:rPr lang="en-US" dirty="0" err="1" smtClean="0"/>
              <a:t>Inovatic</a:t>
            </a:r>
            <a:r>
              <a:rPr lang="en-US" dirty="0" smtClean="0"/>
              <a:t> International (</a:t>
            </a:r>
            <a:r>
              <a:rPr lang="ru-RU" dirty="0" smtClean="0"/>
              <a:t>Франция)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OmniPage</a:t>
            </a:r>
            <a:r>
              <a:rPr lang="en-US" b="1" dirty="0" smtClean="0"/>
              <a:t> Professional </a:t>
            </a:r>
            <a:r>
              <a:rPr lang="ru-RU" dirty="0" smtClean="0"/>
              <a:t>и </a:t>
            </a:r>
            <a:r>
              <a:rPr lang="en-US" b="1" dirty="0" err="1" smtClean="0"/>
              <a:t>WordScan</a:t>
            </a:r>
            <a:r>
              <a:rPr lang="en-US" b="1" dirty="0" smtClean="0"/>
              <a:t> Plus </a:t>
            </a:r>
            <a:r>
              <a:rPr lang="ru-RU" dirty="0" smtClean="0"/>
              <a:t>фирмы </a:t>
            </a:r>
            <a:r>
              <a:rPr lang="en-US" dirty="0" err="1" smtClean="0"/>
              <a:t>Caera</a:t>
            </a:r>
            <a:r>
              <a:rPr lang="en-US" dirty="0" smtClean="0"/>
              <a:t> (</a:t>
            </a:r>
            <a:r>
              <a:rPr lang="ru-RU" dirty="0" smtClean="0"/>
              <a:t>США)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OCR </a:t>
            </a:r>
            <a:r>
              <a:rPr lang="en-US" b="1" dirty="0" err="1" smtClean="0"/>
              <a:t>CuneiForm</a:t>
            </a:r>
            <a:r>
              <a:rPr lang="en-US" b="1" dirty="0" smtClean="0"/>
              <a:t> </a:t>
            </a:r>
            <a:r>
              <a:rPr lang="ru-RU" dirty="0" smtClean="0"/>
              <a:t>(Россия)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ABBYY FineReader</a:t>
            </a:r>
            <a:r>
              <a:rPr lang="ru-RU" b="1" dirty="0" smtClean="0"/>
              <a:t> </a:t>
            </a:r>
            <a:r>
              <a:rPr lang="ru-RU" dirty="0" smtClean="0"/>
              <a:t>(Россия)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9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принципы технологий распознавания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Принципы </a:t>
            </a:r>
            <a:r>
              <a:rPr lang="en-US" dirty="0" smtClean="0"/>
              <a:t>IPA:</a:t>
            </a:r>
          </a:p>
          <a:p>
            <a:pPr lvl="1"/>
            <a:r>
              <a:rPr lang="ru-RU" dirty="0" smtClean="0"/>
              <a:t>Целостность (</a:t>
            </a:r>
            <a:r>
              <a:rPr lang="en-US" b="1" dirty="0" smtClean="0"/>
              <a:t>integrity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Целенаправленность (</a:t>
            </a:r>
            <a:r>
              <a:rPr lang="en-US" b="1" dirty="0" smtClean="0"/>
              <a:t>purposefulness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Адаптивность (</a:t>
            </a:r>
            <a:r>
              <a:rPr lang="en-US" b="1" dirty="0" smtClean="0"/>
              <a:t>adaptability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Многоуровневый анализ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IPA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Принцип целостности (</a:t>
            </a:r>
            <a:r>
              <a:rPr lang="ru-RU" b="1" dirty="0" err="1" smtClean="0"/>
              <a:t>integrity</a:t>
            </a:r>
            <a:r>
              <a:rPr lang="ru-RU" b="1" dirty="0" smtClean="0"/>
              <a:t>)</a:t>
            </a:r>
            <a:r>
              <a:rPr lang="ru-RU" dirty="0" smtClean="0"/>
              <a:t>, согласно которому объект рассматривается как целое, состоящее из связанных частей.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Связь частей выражается в пространственных отношениях между ними, и сами части получают толкование только в составе предполагаемого целого, то есть в рамках гипотезы об объекте.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Преимущество системы, следующей вышеописанным правилам, выражается в способности точнее классифицировать распознаваемый объект, исключая из рассмотрения сразу множество гипотез, противоречащих хотя бы одному из положений принципа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IPA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Принцип целенаправленности (</a:t>
            </a:r>
            <a:r>
              <a:rPr lang="ru-RU" b="1" dirty="0" err="1" smtClean="0"/>
              <a:t>purposefulness</a:t>
            </a:r>
            <a:r>
              <a:rPr lang="ru-RU" b="1" dirty="0" smtClean="0"/>
              <a:t>)</a:t>
            </a:r>
            <a:r>
              <a:rPr lang="ru-RU" dirty="0" smtClean="0"/>
              <a:t>: любая интерпретация данных преследует определённую цель.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Следовательно, распознавание должно представлять собой процесс выдвижения гипотез о целом объекте и целенаправленной их проверки.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IPA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Принцип адаптивности (</a:t>
            </a:r>
            <a:r>
              <a:rPr lang="ru-RU" b="1" dirty="0" err="1" smtClean="0"/>
              <a:t>adaptability</a:t>
            </a:r>
            <a:r>
              <a:rPr lang="ru-RU" b="1" dirty="0" smtClean="0"/>
              <a:t>) </a:t>
            </a:r>
            <a:r>
              <a:rPr lang="ru-RU" dirty="0" smtClean="0"/>
              <a:t>подразумевает способность системы к самообучению.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Полученная при распознавании информация упорядочивается, сохраняется и используется впоследствии при решении аналогичных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Многоуровневый анализ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Иерархическая структура документа: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2482316"/>
            <a:ext cx="6620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Деление строки на слова и слов на буквы </a:t>
            </a:r>
            <a:r>
              <a:rPr lang="ru-RU" dirty="0" smtClean="0"/>
              <a:t>в программном ядре OCR-системы выполняется так называемой </a:t>
            </a:r>
            <a:r>
              <a:rPr lang="ru-RU" b="1" dirty="0" smtClean="0"/>
              <a:t>процедурой линейного деления.</a:t>
            </a:r>
          </a:p>
          <a:p>
            <a:r>
              <a:rPr lang="ru-RU" b="1" dirty="0" smtClean="0"/>
              <a:t>Процедура</a:t>
            </a:r>
            <a:r>
              <a:rPr lang="ru-RU" dirty="0" smtClean="0"/>
              <a:t> завершается </a:t>
            </a:r>
            <a:r>
              <a:rPr lang="ru-RU" b="1" dirty="0" smtClean="0"/>
              <a:t>по достижении конца строки </a:t>
            </a:r>
            <a:r>
              <a:rPr lang="ru-RU" dirty="0" smtClean="0"/>
              <a:t>и </a:t>
            </a:r>
            <a:r>
              <a:rPr lang="ru-RU" b="1" dirty="0" smtClean="0"/>
              <a:t>передаёт для дальнейшей обработки список гипотез</a:t>
            </a:r>
            <a:r>
              <a:rPr lang="ru-RU" dirty="0" smtClean="0"/>
              <a:t>, выдвинутых относительно </a:t>
            </a:r>
            <a:r>
              <a:rPr lang="ru-RU" b="1" dirty="0" smtClean="0"/>
              <a:t>возможных вариантов деления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этом каждой </a:t>
            </a:r>
            <a:r>
              <a:rPr lang="ru-RU" b="1" dirty="0" smtClean="0"/>
              <a:t>гипотезе</a:t>
            </a:r>
            <a:r>
              <a:rPr lang="ru-RU" dirty="0" smtClean="0"/>
              <a:t> </a:t>
            </a:r>
            <a:r>
              <a:rPr lang="ru-RU" b="1" dirty="0" smtClean="0"/>
              <a:t>приписывается определённый вес</a:t>
            </a:r>
            <a:r>
              <a:rPr lang="ru-RU" dirty="0" smtClean="0"/>
              <a:t>; по смыслу эта вели</a:t>
            </a:r>
            <a:r>
              <a:rPr lang="ru-RU" b="1" dirty="0" smtClean="0"/>
              <a:t>чина соответствует численному выражению уверенности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Соответствующий</a:t>
            </a:r>
            <a:r>
              <a:rPr lang="ru-RU" dirty="0" smtClean="0"/>
              <a:t> каждой из гипотез набор графических объектов уровня </a:t>
            </a:r>
            <a:r>
              <a:rPr lang="ru-RU" b="1" dirty="0" smtClean="0"/>
              <a:t>«символ»</a:t>
            </a:r>
            <a:r>
              <a:rPr lang="ru-RU" dirty="0" smtClean="0"/>
              <a:t> </a:t>
            </a:r>
            <a:r>
              <a:rPr lang="ru-RU" b="1" dirty="0" smtClean="0"/>
              <a:t>поступает на вход </a:t>
            </a:r>
            <a:r>
              <a:rPr lang="ru-RU" dirty="0" smtClean="0"/>
              <a:t>механизма распознавания символов.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Механизм распознавания символов представляет собой комбинацию ряда элементарных распознавателей, называемых классификаторами.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2" y="3187264"/>
            <a:ext cx="598253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классификаторов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Растровый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Признаковый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Признаковый дифференциальный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Контурный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Структурный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Структурный дифференциальный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619" y="365125"/>
            <a:ext cx="10629181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Оптическое распознавание </a:t>
            </a:r>
            <a:r>
              <a:rPr lang="ru-RU" dirty="0" smtClean="0"/>
              <a:t>символов (</a:t>
            </a:r>
            <a:r>
              <a:rPr lang="en-US" dirty="0" smtClean="0"/>
              <a:t>OCR – Optical Character Recognition)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OCR - </a:t>
            </a:r>
            <a:r>
              <a:rPr lang="ru-RU" dirty="0" smtClean="0"/>
              <a:t>механический или электронный перевод изображений рукописного, машинописного или печатного текста в текстовые данные, использующиеся для представления символов в компьютере.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Применение: </a:t>
            </a:r>
            <a:r>
              <a:rPr lang="ru-RU" dirty="0" smtClean="0"/>
              <a:t>для преобразования книг и документов в электронный вид, для автоматизации систем учёта в бизнесе или для публикации текста на веб-странице.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Что позволяет: </a:t>
            </a:r>
            <a:r>
              <a:rPr lang="ru-RU" dirty="0" smtClean="0"/>
              <a:t>редактировать текст, осуществлять поиск слов или фраз, хранить его в более компактной форме, демонстрировать или распечатывать материал, не теряя качества, анализировать информацию, а также применять к тексту электронный перевод, форматирование или преобразование в речь.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OCR </a:t>
            </a:r>
            <a:r>
              <a:rPr lang="ru-RU" b="1" dirty="0" smtClean="0"/>
              <a:t>является исследуемой проблемой</a:t>
            </a:r>
            <a:r>
              <a:rPr lang="ru-RU" dirty="0" smtClean="0"/>
              <a:t> в областях распознавания образов, искусственного интеллекта и компьютерного зрения.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3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2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Текущее состояние технологии </a:t>
            </a:r>
            <a:r>
              <a:rPr lang="en-US" dirty="0" smtClean="0"/>
              <a:t>OCR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Точное </a:t>
            </a:r>
            <a:r>
              <a:rPr lang="en-US" dirty="0" smtClean="0"/>
              <a:t>(99%) </a:t>
            </a:r>
            <a:r>
              <a:rPr lang="ru-RU" dirty="0" smtClean="0"/>
              <a:t>распознавание </a:t>
            </a:r>
            <a:r>
              <a:rPr lang="ru-RU" b="1" dirty="0" smtClean="0"/>
              <a:t>латинских символов </a:t>
            </a:r>
            <a:r>
              <a:rPr lang="ru-RU" dirty="0" smtClean="0"/>
              <a:t>в печатном тексте сейчас возможно, только если </a:t>
            </a:r>
            <a:r>
              <a:rPr lang="ru-RU" b="1" dirty="0" smtClean="0"/>
              <a:t>доступны чёткие изображения</a:t>
            </a:r>
            <a:r>
              <a:rPr lang="ru-RU" dirty="0" smtClean="0"/>
              <a:t> (сканированные печатные документы). 100% - путём последующего </a:t>
            </a:r>
            <a:r>
              <a:rPr lang="ru-RU" b="1" dirty="0" smtClean="0"/>
              <a:t>редактирования человеком</a:t>
            </a:r>
            <a:r>
              <a:rPr lang="ru-RU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Точность</a:t>
            </a:r>
            <a:r>
              <a:rPr lang="ru-RU" dirty="0" smtClean="0"/>
              <a:t> работы методов может быть измерена несколькими способами и поэтому </a:t>
            </a:r>
            <a:r>
              <a:rPr lang="ru-RU" b="1" dirty="0" smtClean="0"/>
              <a:t>может сильно варьироваться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7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технологии </a:t>
            </a:r>
            <a:r>
              <a:rPr lang="en-US" dirty="0" smtClean="0"/>
              <a:t>OCR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Существует </a:t>
            </a:r>
            <a:r>
              <a:rPr lang="ru-RU" b="1" dirty="0" smtClean="0"/>
              <a:t>онлайн-метод</a:t>
            </a:r>
            <a:r>
              <a:rPr lang="ru-RU" dirty="0" smtClean="0"/>
              <a:t> </a:t>
            </a:r>
            <a:r>
              <a:rPr lang="ru-RU" dirty="0" smtClean="0"/>
              <a:t>(учитывает движения во время письма</a:t>
            </a:r>
            <a:r>
              <a:rPr lang="en-US" dirty="0" smtClean="0"/>
              <a:t>; </a:t>
            </a:r>
            <a:r>
              <a:rPr lang="en-US" i="1" dirty="0" smtClean="0"/>
              <a:t>mip.exe</a:t>
            </a:r>
            <a:r>
              <a:rPr lang="ru-RU" dirty="0" smtClean="0"/>
              <a:t>) </a:t>
            </a:r>
            <a:r>
              <a:rPr lang="ru-RU" dirty="0" smtClean="0"/>
              <a:t>и </a:t>
            </a:r>
            <a:r>
              <a:rPr lang="ru-RU" b="1" dirty="0" smtClean="0"/>
              <a:t>офлайн-метод</a:t>
            </a:r>
            <a:r>
              <a:rPr lang="ru-RU" dirty="0" smtClean="0"/>
              <a:t> (работает </a:t>
            </a:r>
            <a:r>
              <a:rPr lang="ru-RU" dirty="0"/>
              <a:t>со статической формой представления </a:t>
            </a:r>
            <a:r>
              <a:rPr lang="ru-RU" dirty="0" smtClean="0"/>
              <a:t>текста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/>
              <a:t>н</a:t>
            </a:r>
            <a:r>
              <a:rPr lang="ru-RU" dirty="0" smtClean="0"/>
              <a:t>ам известны: порядок, скорость и направление отдельных участков линий ввода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i="1" dirty="0" smtClean="0"/>
              <a:t>ABBYY FineReader</a:t>
            </a:r>
            <a:r>
              <a:rPr lang="ru-RU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Эти методы </a:t>
            </a:r>
            <a:r>
              <a:rPr lang="ru-RU" b="1" dirty="0" smtClean="0"/>
              <a:t>не могут быть использованы для распознавания рукописного «печатного». </a:t>
            </a:r>
            <a:r>
              <a:rPr lang="ru-RU" dirty="0" smtClean="0"/>
              <a:t>На </a:t>
            </a:r>
            <a:r>
              <a:rPr lang="ru-RU" dirty="0"/>
              <a:t>изображениях </a:t>
            </a:r>
            <a:r>
              <a:rPr lang="ru-RU" dirty="0" smtClean="0"/>
              <a:t>такой категории </a:t>
            </a:r>
            <a:r>
              <a:rPr lang="ru-RU" dirty="0"/>
              <a:t>без артефактов может быть достигнута точность в </a:t>
            </a:r>
            <a:r>
              <a:rPr lang="ru-RU" dirty="0" smtClean="0"/>
              <a:t>80%</a:t>
            </a:r>
            <a:r>
              <a:rPr lang="ru-RU" dirty="0"/>
              <a:t> — </a:t>
            </a:r>
            <a:r>
              <a:rPr lang="ru-RU" dirty="0" smtClean="0"/>
              <a:t>90%, </a:t>
            </a:r>
            <a:r>
              <a:rPr lang="ru-RU" dirty="0"/>
              <a:t>но с такой </a:t>
            </a:r>
            <a:r>
              <a:rPr lang="ru-RU" b="1" dirty="0"/>
              <a:t>точностью</a:t>
            </a:r>
            <a:r>
              <a:rPr lang="ru-RU" dirty="0"/>
              <a:t> изображение будет преобразовано </a:t>
            </a:r>
            <a:r>
              <a:rPr lang="ru-RU" b="1" dirty="0"/>
              <a:t>с десятками ошибок</a:t>
            </a:r>
            <a:r>
              <a:rPr lang="ru-RU" dirty="0"/>
              <a:t> на странице. 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Вывод: Такая </a:t>
            </a:r>
            <a:r>
              <a:rPr lang="ru-RU" dirty="0"/>
              <a:t>технология может быть полезна лишь в очень </a:t>
            </a:r>
            <a:r>
              <a:rPr lang="ru-RU" b="1" dirty="0"/>
              <a:t>ограниченном числе приложений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4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технологии </a:t>
            </a:r>
            <a:r>
              <a:rPr lang="en-US" dirty="0" smtClean="0"/>
              <a:t>OCR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/>
              <a:t>Ещё</a:t>
            </a:r>
            <a:r>
              <a:rPr lang="ru-RU" dirty="0" smtClean="0"/>
              <a:t> одной широко исследуемой </a:t>
            </a:r>
            <a:r>
              <a:rPr lang="ru-RU" b="1" dirty="0" smtClean="0"/>
              <a:t>задачей является распознавание рукописного текста </a:t>
            </a:r>
            <a:r>
              <a:rPr lang="ru-RU" dirty="0" smtClean="0"/>
              <a:t>(точность еще ниже). Более высокие показатели могут быть достигнуты только </a:t>
            </a:r>
            <a:r>
              <a:rPr lang="ru-RU" b="1" dirty="0" smtClean="0"/>
              <a:t>с использованием контекстной и грамматической информации</a:t>
            </a:r>
            <a:r>
              <a:rPr lang="ru-RU" dirty="0" smtClean="0"/>
              <a:t>. Формы отдельных рукописных символов могут не содержать достаточно информации.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Для решения более сложных задач в области распознавания используются, интеллектуальные системы распознавания (ИНС)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Для калибровки систем распознавания текста создана стандартная база данных MNIST, состоящая из изображений рукописных цифр.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0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OCR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Рукописный «печатный»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</a:t>
            </a:r>
            <a:r>
              <a:rPr lang="ru-RU" dirty="0" smtClean="0"/>
              <a:t>тандартный рукописный текст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Печатные тексты других форматов (особенно с очень большим числом символов)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«Modified National Institute of Standards and Technology»</a:t>
            </a:r>
            <a:r>
              <a:rPr lang="ru-RU" dirty="0" smtClean="0"/>
              <a:t> (</a:t>
            </a:r>
            <a:r>
              <a:rPr lang="en-US" dirty="0" smtClean="0"/>
              <a:t>MNIST)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объёмная база данных образцов рукописного написания цифр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MNIST содержит 60000 изображений для обучения и 10000 изображений для тестирования. Половина образцов для обучения и тестирования были взяты из набора NIST для обучения, а другая половина — из набора NIST для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</a:t>
            </a:r>
            <a:r>
              <a:rPr lang="ru-RU" dirty="0" smtClean="0"/>
              <a:t>езультаты машинного обучения в различных системах классификации изображений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39"/>
            <a:ext cx="12192000" cy="3525909"/>
          </a:xfrm>
        </p:spPr>
      </p:pic>
    </p:spTree>
    <p:extLst>
      <p:ext uri="{BB962C8B-B14F-4D97-AF65-F5344CB8AC3E}">
        <p14:creationId xmlns:p14="http://schemas.microsoft.com/office/powerpoint/2010/main" val="39861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86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RMDL </a:t>
            </a:r>
            <a:r>
              <a:rPr lang="ru-RU" dirty="0" smtClean="0"/>
              <a:t>– 30 моделей случайного глубокого обучения </a:t>
            </a:r>
            <a:r>
              <a:rPr lang="en-US" dirty="0" smtClean="0"/>
              <a:t>(0.18% </a:t>
            </a:r>
            <a:r>
              <a:rPr lang="ru-RU" dirty="0" smtClean="0"/>
              <a:t>- ошибка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01" y="1138686"/>
            <a:ext cx="9806797" cy="5525440"/>
          </a:xfrm>
        </p:spPr>
      </p:pic>
    </p:spTree>
    <p:extLst>
      <p:ext uri="{BB962C8B-B14F-4D97-AF65-F5344CB8AC3E}">
        <p14:creationId xmlns:p14="http://schemas.microsoft.com/office/powerpoint/2010/main" val="3994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9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752</Words>
  <Application>Microsoft Office PowerPoint</Application>
  <PresentationFormat>Широкоэкранный</PresentationFormat>
  <Paragraphs>72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Consolas</vt:lpstr>
      <vt:lpstr>Verdana</vt:lpstr>
      <vt:lpstr>Wingdings</vt:lpstr>
      <vt:lpstr>Тема Office</vt:lpstr>
      <vt:lpstr>Распознавание символов</vt:lpstr>
      <vt:lpstr>Оптическое распознавание символов (OCR – Optical Character Recognition)</vt:lpstr>
      <vt:lpstr>Текущее состояние технологии OCR</vt:lpstr>
      <vt:lpstr>Текущее состояние технологии OCR</vt:lpstr>
      <vt:lpstr>Текущее состояние технологии OCR</vt:lpstr>
      <vt:lpstr>Проблемы OCR</vt:lpstr>
      <vt:lpstr>«Modified National Institute of Standards and Technology» (MNIST)</vt:lpstr>
      <vt:lpstr>Результаты машинного обучения в различных системах классификации изображений</vt:lpstr>
      <vt:lpstr>RMDL – 30 моделей случайного глубокого обучения (0.18% - ошибка)</vt:lpstr>
      <vt:lpstr>Презентация PowerPoint</vt:lpstr>
      <vt:lpstr>Существующие системы распознавания текста</vt:lpstr>
      <vt:lpstr>Базовые принципы технологий распознавания текста</vt:lpstr>
      <vt:lpstr>Принципы IPA</vt:lpstr>
      <vt:lpstr>Принципы IPA</vt:lpstr>
      <vt:lpstr>Принципы IPA</vt:lpstr>
      <vt:lpstr>Многоуровневый анализ документа</vt:lpstr>
      <vt:lpstr>Распознавание символов</vt:lpstr>
      <vt:lpstr>Классификатор</vt:lpstr>
      <vt:lpstr>Типы классификаторов</vt:lpstr>
      <vt:lpstr>Coming soon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символов</dc:title>
  <dc:creator>Vladimir Makharev</dc:creator>
  <cp:lastModifiedBy>Vladimir Makharev</cp:lastModifiedBy>
  <cp:revision>11</cp:revision>
  <dcterms:created xsi:type="dcterms:W3CDTF">2019-11-10T01:06:23Z</dcterms:created>
  <dcterms:modified xsi:type="dcterms:W3CDTF">2019-11-10T03:45:12Z</dcterms:modified>
</cp:coreProperties>
</file>