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73" r:id="rId5"/>
    <p:sldId id="272" r:id="rId6"/>
    <p:sldId id="276" r:id="rId7"/>
    <p:sldId id="277" r:id="rId8"/>
    <p:sldId id="268" r:id="rId9"/>
    <p:sldId id="260" r:id="rId10"/>
    <p:sldId id="261" r:id="rId11"/>
    <p:sldId id="274" r:id="rId12"/>
    <p:sldId id="271" r:id="rId13"/>
    <p:sldId id="278" r:id="rId14"/>
    <p:sldId id="26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B1" initials="FF" lastIdx="1" clrIdx="0">
    <p:extLst>
      <p:ext uri="{19B8F6BF-5375-455C-9EA6-DF929625EA0E}">
        <p15:presenceInfo xmlns:p15="http://schemas.microsoft.com/office/powerpoint/2012/main" userId="WB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2849" autoAdjust="0"/>
  </p:normalViewPr>
  <p:slideViewPr>
    <p:cSldViewPr>
      <p:cViewPr varScale="1">
        <p:scale>
          <a:sx n="83" d="100"/>
          <a:sy n="83" d="100"/>
        </p:scale>
        <p:origin x="402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F65D8-E292-4C2F-A3A2-72C6707DFF83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382EDA94-81DE-4E0C-9D64-633C11ACEFC4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b="1" dirty="0">
            <a:solidFill>
              <a:schemeClr val="bg1"/>
            </a:solidFill>
          </a:endParaRPr>
        </a:p>
      </dgm:t>
    </dgm:pt>
    <dgm:pt modelId="{20A23701-F8B2-431F-B465-EC0855A93141}" type="parTrans" cxnId="{AF40118E-5C14-41A3-B20B-FE6627162235}">
      <dgm:prSet/>
      <dgm:spPr/>
      <dgm:t>
        <a:bodyPr/>
        <a:lstStyle/>
        <a:p>
          <a:endParaRPr lang="en-US"/>
        </a:p>
      </dgm:t>
    </dgm:pt>
    <dgm:pt modelId="{96A03BD9-C39E-4967-A1B8-79FF92774FB8}" type="sibTrans" cxnId="{AF40118E-5C14-41A3-B20B-FE6627162235}">
      <dgm:prSet/>
      <dgm:spPr/>
      <dgm:t>
        <a:bodyPr/>
        <a:lstStyle/>
        <a:p>
          <a:endParaRPr lang="en-US"/>
        </a:p>
      </dgm:t>
    </dgm:pt>
    <dgm:pt modelId="{1D8DD4FA-55AF-45BA-BB07-D3AE15B89806}">
      <dgm:prSet phldrT="[Text]"/>
      <dgm:spPr>
        <a:solidFill>
          <a:srgbClr val="00B0F0">
            <a:alpha val="50000"/>
          </a:srgbClr>
        </a:solidFill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0C1EC284-2ED0-43A2-A1F2-50976B6BAAA6}" type="sibTrans" cxnId="{A1D2C374-DE90-4924-9ED5-9AE021B432CD}">
      <dgm:prSet/>
      <dgm:spPr/>
      <dgm:t>
        <a:bodyPr/>
        <a:lstStyle/>
        <a:p>
          <a:endParaRPr lang="en-US"/>
        </a:p>
      </dgm:t>
    </dgm:pt>
    <dgm:pt modelId="{F633B50F-20C6-499C-95FD-9C16F2B4E76A}" type="parTrans" cxnId="{A1D2C374-DE90-4924-9ED5-9AE021B432CD}">
      <dgm:prSet/>
      <dgm:spPr/>
      <dgm:t>
        <a:bodyPr/>
        <a:lstStyle/>
        <a:p>
          <a:endParaRPr lang="en-US"/>
        </a:p>
      </dgm:t>
    </dgm:pt>
    <dgm:pt modelId="{C225B3A0-0A10-49DC-9AA8-140425E3EABF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3750448-9263-4168-8DC9-F41288CFA763}" type="sibTrans" cxnId="{49975CFC-6D32-4C1D-890E-B589C5AD6EFC}">
      <dgm:prSet/>
      <dgm:spPr/>
      <dgm:t>
        <a:bodyPr/>
        <a:lstStyle/>
        <a:p>
          <a:endParaRPr lang="en-US"/>
        </a:p>
      </dgm:t>
    </dgm:pt>
    <dgm:pt modelId="{365F8A38-DFB9-40B1-8219-A195FD824414}" type="parTrans" cxnId="{49975CFC-6D32-4C1D-890E-B589C5AD6EFC}">
      <dgm:prSet/>
      <dgm:spPr/>
      <dgm:t>
        <a:bodyPr/>
        <a:lstStyle/>
        <a:p>
          <a:endParaRPr lang="en-US"/>
        </a:p>
      </dgm:t>
    </dgm:pt>
    <dgm:pt modelId="{6BD54FEA-3598-4259-95C6-C5DB27C100D4}" type="pres">
      <dgm:prSet presAssocID="{69DF65D8-E292-4C2F-A3A2-72C6707DFF83}" presName="compositeShape" presStyleCnt="0">
        <dgm:presLayoutVars>
          <dgm:chMax val="7"/>
          <dgm:dir/>
          <dgm:resizeHandles val="exact"/>
        </dgm:presLayoutVars>
      </dgm:prSet>
      <dgm:spPr/>
    </dgm:pt>
    <dgm:pt modelId="{23CBDFD9-B8F9-4B18-9B80-1EF0E1DA1EC0}" type="pres">
      <dgm:prSet presAssocID="{382EDA94-81DE-4E0C-9D64-633C11ACEFC4}" presName="circ1" presStyleLbl="vennNode1" presStyleIdx="0" presStyleCnt="3" custLinFactNeighborX="-652" custLinFactNeighborY="459"/>
      <dgm:spPr/>
      <dgm:t>
        <a:bodyPr/>
        <a:lstStyle/>
        <a:p>
          <a:endParaRPr lang="en-US"/>
        </a:p>
      </dgm:t>
    </dgm:pt>
    <dgm:pt modelId="{8931DFD0-59B9-4FDC-B5D1-E5B864B627C3}" type="pres">
      <dgm:prSet presAssocID="{382EDA94-81DE-4E0C-9D64-633C11ACEFC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D9429-32E2-4D2D-AA0A-6185E1B2E402}" type="pres">
      <dgm:prSet presAssocID="{C225B3A0-0A10-49DC-9AA8-140425E3EABF}" presName="circ2" presStyleLbl="vennNode1" presStyleIdx="1" presStyleCnt="3" custLinFactNeighborX="-3685" custLinFactNeighborY="-11194"/>
      <dgm:spPr/>
      <dgm:t>
        <a:bodyPr/>
        <a:lstStyle/>
        <a:p>
          <a:endParaRPr lang="en-US"/>
        </a:p>
      </dgm:t>
    </dgm:pt>
    <dgm:pt modelId="{233914EE-CD0C-4014-9FC8-9539DEF9803D}" type="pres">
      <dgm:prSet presAssocID="{C225B3A0-0A10-49DC-9AA8-140425E3EAB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311F6-04B2-45A8-8017-F965BA22A8C9}" type="pres">
      <dgm:prSet presAssocID="{1D8DD4FA-55AF-45BA-BB07-D3AE15B89806}" presName="circ3" presStyleLbl="vennNode1" presStyleIdx="2" presStyleCnt="3" custLinFactNeighborX="4923" custLinFactNeighborY="-11194"/>
      <dgm:spPr/>
      <dgm:t>
        <a:bodyPr/>
        <a:lstStyle/>
        <a:p>
          <a:endParaRPr lang="en-US"/>
        </a:p>
      </dgm:t>
    </dgm:pt>
    <dgm:pt modelId="{C92B6318-4267-4B07-B28D-D08A8AA73A7E}" type="pres">
      <dgm:prSet presAssocID="{1D8DD4FA-55AF-45BA-BB07-D3AE15B8980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975CFC-6D32-4C1D-890E-B589C5AD6EFC}" srcId="{69DF65D8-E292-4C2F-A3A2-72C6707DFF83}" destId="{C225B3A0-0A10-49DC-9AA8-140425E3EABF}" srcOrd="1" destOrd="0" parTransId="{365F8A38-DFB9-40B1-8219-A195FD824414}" sibTransId="{23750448-9263-4168-8DC9-F41288CFA763}"/>
    <dgm:cxn modelId="{A7869397-22EE-4352-922F-FAC6E1EEF17E}" type="presOf" srcId="{1D8DD4FA-55AF-45BA-BB07-D3AE15B89806}" destId="{C92B6318-4267-4B07-B28D-D08A8AA73A7E}" srcOrd="1" destOrd="0" presId="urn:microsoft.com/office/officeart/2005/8/layout/venn1"/>
    <dgm:cxn modelId="{A1D2C374-DE90-4924-9ED5-9AE021B432CD}" srcId="{69DF65D8-E292-4C2F-A3A2-72C6707DFF83}" destId="{1D8DD4FA-55AF-45BA-BB07-D3AE15B89806}" srcOrd="2" destOrd="0" parTransId="{F633B50F-20C6-499C-95FD-9C16F2B4E76A}" sibTransId="{0C1EC284-2ED0-43A2-A1F2-50976B6BAAA6}"/>
    <dgm:cxn modelId="{B0708C88-70E5-4FC7-9F56-08FDBF82B0E8}" type="presOf" srcId="{382EDA94-81DE-4E0C-9D64-633C11ACEFC4}" destId="{23CBDFD9-B8F9-4B18-9B80-1EF0E1DA1EC0}" srcOrd="0" destOrd="0" presId="urn:microsoft.com/office/officeart/2005/8/layout/venn1"/>
    <dgm:cxn modelId="{2B38D3D8-FE53-407D-AA31-0B7F648EAAF0}" type="presOf" srcId="{C225B3A0-0A10-49DC-9AA8-140425E3EABF}" destId="{D13D9429-32E2-4D2D-AA0A-6185E1B2E402}" srcOrd="0" destOrd="0" presId="urn:microsoft.com/office/officeart/2005/8/layout/venn1"/>
    <dgm:cxn modelId="{D26CC8FA-B049-44A2-B609-E5A8292D000B}" type="presOf" srcId="{69DF65D8-E292-4C2F-A3A2-72C6707DFF83}" destId="{6BD54FEA-3598-4259-95C6-C5DB27C100D4}" srcOrd="0" destOrd="0" presId="urn:microsoft.com/office/officeart/2005/8/layout/venn1"/>
    <dgm:cxn modelId="{8F17C25A-6C38-4F8A-8B00-A28AD0999E33}" type="presOf" srcId="{1D8DD4FA-55AF-45BA-BB07-D3AE15B89806}" destId="{023311F6-04B2-45A8-8017-F965BA22A8C9}" srcOrd="0" destOrd="0" presId="urn:microsoft.com/office/officeart/2005/8/layout/venn1"/>
    <dgm:cxn modelId="{DAA949DA-76E6-4E0E-A460-5F2680691E01}" type="presOf" srcId="{382EDA94-81DE-4E0C-9D64-633C11ACEFC4}" destId="{8931DFD0-59B9-4FDC-B5D1-E5B864B627C3}" srcOrd="1" destOrd="0" presId="urn:microsoft.com/office/officeart/2005/8/layout/venn1"/>
    <dgm:cxn modelId="{037463E2-91D0-401B-B67F-EC6466AC30DB}" type="presOf" srcId="{C225B3A0-0A10-49DC-9AA8-140425E3EABF}" destId="{233914EE-CD0C-4014-9FC8-9539DEF9803D}" srcOrd="1" destOrd="0" presId="urn:microsoft.com/office/officeart/2005/8/layout/venn1"/>
    <dgm:cxn modelId="{AF40118E-5C14-41A3-B20B-FE6627162235}" srcId="{69DF65D8-E292-4C2F-A3A2-72C6707DFF83}" destId="{382EDA94-81DE-4E0C-9D64-633C11ACEFC4}" srcOrd="0" destOrd="0" parTransId="{20A23701-F8B2-431F-B465-EC0855A93141}" sibTransId="{96A03BD9-C39E-4967-A1B8-79FF92774FB8}"/>
    <dgm:cxn modelId="{F9D3FCFB-F539-47F2-8318-2C48A9C9FEFE}" type="presParOf" srcId="{6BD54FEA-3598-4259-95C6-C5DB27C100D4}" destId="{23CBDFD9-B8F9-4B18-9B80-1EF0E1DA1EC0}" srcOrd="0" destOrd="0" presId="urn:microsoft.com/office/officeart/2005/8/layout/venn1"/>
    <dgm:cxn modelId="{7E4948FA-7504-427B-975F-92A3A819B870}" type="presParOf" srcId="{6BD54FEA-3598-4259-95C6-C5DB27C100D4}" destId="{8931DFD0-59B9-4FDC-B5D1-E5B864B627C3}" srcOrd="1" destOrd="0" presId="urn:microsoft.com/office/officeart/2005/8/layout/venn1"/>
    <dgm:cxn modelId="{52AEDDC8-14EC-4116-B496-C67A292ED711}" type="presParOf" srcId="{6BD54FEA-3598-4259-95C6-C5DB27C100D4}" destId="{D13D9429-32E2-4D2D-AA0A-6185E1B2E402}" srcOrd="2" destOrd="0" presId="urn:microsoft.com/office/officeart/2005/8/layout/venn1"/>
    <dgm:cxn modelId="{EDBB950C-EB7E-46A7-B7C3-B45677D1053F}" type="presParOf" srcId="{6BD54FEA-3598-4259-95C6-C5DB27C100D4}" destId="{233914EE-CD0C-4014-9FC8-9539DEF9803D}" srcOrd="3" destOrd="0" presId="urn:microsoft.com/office/officeart/2005/8/layout/venn1"/>
    <dgm:cxn modelId="{6F57B60B-953A-4853-BE6F-7A9458435F22}" type="presParOf" srcId="{6BD54FEA-3598-4259-95C6-C5DB27C100D4}" destId="{023311F6-04B2-45A8-8017-F965BA22A8C9}" srcOrd="4" destOrd="0" presId="urn:microsoft.com/office/officeart/2005/8/layout/venn1"/>
    <dgm:cxn modelId="{8C929FA1-FED4-4F72-9287-7147E721A88D}" type="presParOf" srcId="{6BD54FEA-3598-4259-95C6-C5DB27C100D4}" destId="{C92B6318-4267-4B07-B28D-D08A8AA73A7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BDFD9-B8F9-4B18-9B80-1EF0E1DA1EC0}">
      <dsp:nvSpPr>
        <dsp:cNvPr id="0" name=""/>
        <dsp:cNvSpPr/>
      </dsp:nvSpPr>
      <dsp:spPr>
        <a:xfrm>
          <a:off x="1944215" y="72008"/>
          <a:ext cx="2832366" cy="2832366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b="1" kern="1200" dirty="0">
            <a:solidFill>
              <a:schemeClr val="bg1"/>
            </a:solidFill>
          </a:endParaRPr>
        </a:p>
      </dsp:txBody>
      <dsp:txXfrm>
        <a:off x="2321864" y="567672"/>
        <a:ext cx="2077068" cy="1274564"/>
      </dsp:txXfrm>
    </dsp:sp>
    <dsp:sp modelId="{D13D9429-32E2-4D2D-AA0A-6185E1B2E402}">
      <dsp:nvSpPr>
        <dsp:cNvPr id="0" name=""/>
        <dsp:cNvSpPr/>
      </dsp:nvSpPr>
      <dsp:spPr>
        <a:xfrm>
          <a:off x="2880321" y="1512181"/>
          <a:ext cx="2832366" cy="2832366"/>
        </a:xfrm>
        <a:prstGeom prst="ellipse">
          <a:avLst/>
        </a:prstGeom>
        <a:solidFill>
          <a:schemeClr val="accent5">
            <a:alpha val="50000"/>
            <a:hueOff val="6986872"/>
            <a:satOff val="-13267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3746553" y="2243875"/>
        <a:ext cx="1699419" cy="1557801"/>
      </dsp:txXfrm>
    </dsp:sp>
    <dsp:sp modelId="{023311F6-04B2-45A8-8017-F965BA22A8C9}">
      <dsp:nvSpPr>
        <dsp:cNvPr id="0" name=""/>
        <dsp:cNvSpPr/>
      </dsp:nvSpPr>
      <dsp:spPr>
        <a:xfrm>
          <a:off x="1080107" y="1512181"/>
          <a:ext cx="2832366" cy="2832366"/>
        </a:xfrm>
        <a:prstGeom prst="ellipse">
          <a:avLst/>
        </a:prstGeom>
        <a:solidFill>
          <a:srgbClr val="00B0F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1346822" y="2243875"/>
        <a:ext cx="1699419" cy="1557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  <a:r>
              <a:rPr lang="en-US" baseline="0" dirty="0" smtClean="0"/>
              <a:t> Instead of manual choice of good candidates for active not yet identified pathway in specie ( based on theoretical knowledge and expertise) , framework automatically poses best candidates for wet experiment or analytical exercise. Motivation : only small part of metabolic pathways is known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5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מטבוליטים ראשוניים ומשניים. מטבוליזם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הוא תהליך קליטת חומרים מהסביבה, עיבודם, הפקת אנרגיה מהם ופליטת הפסולת בייצורים חיים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Sub-graph interpretation : standard definition of subgraph or extended weighted interpolation ( include neighbors or neighbors of neighbors, weight can be distance in context of whole</a:t>
            </a:r>
            <a:r>
              <a:rPr lang="en-US" baseline="0" dirty="0" smtClean="0"/>
              <a:t> graph or number of shortest paths or some measure (Catz)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מה</a:t>
            </a:r>
            <a:r>
              <a:rPr lang="he-IL" baseline="0" dirty="0" smtClean="0"/>
              <a:t> זה אומר אם יש קורלציה גבוהה בין המטבוליטים. התנהגות מתואמת.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Embedding by global features is straight forward, but they don’t cover</a:t>
            </a:r>
            <a:r>
              <a:rPr lang="en-US" baseline="0" dirty="0" smtClean="0"/>
              <a:t> most of network structure aspects, have different numeric ranges, some don’t scale well</a:t>
            </a:r>
          </a:p>
          <a:p>
            <a:r>
              <a:rPr lang="en-US" dirty="0" smtClean="0"/>
              <a:t>Local features can be aggregated for sub-graphs or entire</a:t>
            </a:r>
            <a:r>
              <a:rPr lang="en-US" baseline="0" dirty="0" smtClean="0"/>
              <a:t> network ( median + 4 moments). Graphlets and motifs catch local neighborhood structure but can not capture community or distant node relationships. There is a need in unsupervised feature generation. Recently, there is a big progress in complex networks modelling by neural networks. Due to time constraints there is no review of NN methods here, but </a:t>
            </a:r>
            <a:r>
              <a:rPr lang="en-US" baseline="0" dirty="0" err="1" smtClean="0"/>
              <a:t>DeepWalk</a:t>
            </a:r>
            <a:r>
              <a:rPr lang="en-US" baseline="0" dirty="0" smtClean="0"/>
              <a:t>, Deep Graph kernels, and CN for graphs are steps in right direction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the pathway analysis: David ran RT-PCR analysis</a:t>
            </a:r>
            <a:r>
              <a:rPr lang="en-US" baseline="0" dirty="0" smtClean="0"/>
              <a:t> and the results are very good, showing that specifically in the M82 the expression of alpha-</a:t>
            </a:r>
            <a:r>
              <a:rPr lang="en-US" baseline="0" dirty="0" err="1" smtClean="0"/>
              <a:t>galactosidase</a:t>
            </a:r>
            <a:r>
              <a:rPr lang="en-US" baseline="0" dirty="0" smtClean="0"/>
              <a:t> (the enzyme catalyzing the degradation of </a:t>
            </a:r>
            <a:r>
              <a:rPr lang="en-US" baseline="0" dirty="0" err="1" smtClean="0"/>
              <a:t>melibiose</a:t>
            </a:r>
            <a:r>
              <a:rPr lang="en-US" baseline="0" dirty="0" smtClean="0"/>
              <a:t> to glucose and galactose) is quite high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8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the classification of the wine</a:t>
            </a:r>
            <a:r>
              <a:rPr lang="en-US" baseline="0" dirty="0" smtClean="0"/>
              <a:t> classes David achieved very good results using a combined network analysis machine learning based approach. Creating binary classes for the 6 classes he obtained models for each at around 85% accuracy and ~.9 ROC. Now he wants to check if this can be improved using co-training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56DD-EE2B-4090-9113-930BB5751AC9}" type="datetime1">
              <a:rPr lang="en-US" smtClean="0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64E7-2926-441B-8A3C-01B273507A97}" type="datetime1">
              <a:rPr lang="en-US" smtClean="0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CBC0-E8AD-4370-A570-A09E6C726F6F}" type="datetime1">
              <a:rPr lang="en-US" smtClean="0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A9E-8438-4256-B5FA-50D156B12E3E}" type="datetime1">
              <a:rPr lang="en-US" smtClean="0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B1A8-3830-460B-BA28-FC22D0DCEB37}" type="datetime1">
              <a:rPr lang="en-US" smtClean="0"/>
              <a:t>12/26/2016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9D6-A472-4A4E-9F8B-A0AB3626980A}" type="datetime1">
              <a:rPr lang="en-US" smtClean="0"/>
              <a:t>12/26/2016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1A3E-4B1C-40A6-B4A9-F0B3978C6D77}" type="datetime1">
              <a:rPr lang="en-US" smtClean="0"/>
              <a:t>12/26/2016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BC47-0FE7-44E4-970C-EEC47E88CA7E}" type="datetime1">
              <a:rPr lang="en-US" smtClean="0"/>
              <a:t>12/26/2016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2A96-A6CE-4181-BC29-0191573A91A0}" type="datetime1">
              <a:rPr lang="en-US" smtClean="0"/>
              <a:t>12/26/2016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8400-DD2E-4445-9D70-CFF9C0B6A260}" type="datetime1">
              <a:rPr lang="en-US" smtClean="0"/>
              <a:t>12/26/2016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22D8B-3582-42EF-AB30-F038D41EECFE}" type="datetime1">
              <a:rPr lang="en-US" smtClean="0"/>
              <a:t>12/26/2016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1124744"/>
            <a:ext cx="10081119" cy="2799184"/>
          </a:xfrm>
        </p:spPr>
        <p:txBody>
          <a:bodyPr/>
          <a:lstStyle/>
          <a:p>
            <a:r>
              <a:rPr lang="en-US" sz="4400" b="1" dirty="0" smtClean="0"/>
              <a:t>Towards a </a:t>
            </a:r>
            <a:r>
              <a:rPr lang="en-US" sz="4400" b="1" dirty="0"/>
              <a:t>machine learning framework for metabolic pathway classification based on </a:t>
            </a:r>
            <a:r>
              <a:rPr lang="en-US" sz="4400" b="1" dirty="0" smtClean="0"/>
              <a:t>metabolic </a:t>
            </a:r>
            <a:r>
              <a:rPr lang="en-US" sz="4400" b="1" dirty="0"/>
              <a:t>correlation networks.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9" y="5013176"/>
            <a:ext cx="3744416" cy="16561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Kostya</a:t>
            </a:r>
            <a:r>
              <a:rPr lang="en-US" dirty="0" smtClean="0"/>
              <a:t> </a:t>
            </a:r>
            <a:r>
              <a:rPr lang="en-US" dirty="0" err="1" smtClean="0"/>
              <a:t>Kilimnik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Supervisor: Dr. Rami </a:t>
            </a:r>
            <a:r>
              <a:rPr lang="en-US" dirty="0" err="1" smtClean="0"/>
              <a:t>Puzis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Advisor: Dr. David </a:t>
            </a:r>
            <a:r>
              <a:rPr lang="en-US" dirty="0" err="1" smtClean="0"/>
              <a:t>Toubiana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780" y="6093296"/>
            <a:ext cx="23042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December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274638"/>
            <a:ext cx="10081120" cy="1020762"/>
          </a:xfrm>
        </p:spPr>
        <p:txBody>
          <a:bodyPr/>
          <a:lstStyle/>
          <a:p>
            <a:r>
              <a:rPr lang="en-US" dirty="0"/>
              <a:t>State of the art </a:t>
            </a:r>
            <a:r>
              <a:rPr lang="en-US" dirty="0" smtClean="0"/>
              <a:t>– Graph/Sub-graph embedding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804" y="1844824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sz="2400" dirty="0" smtClean="0"/>
              <a:t>   network analysis facilitates understanding of hidden processes and predicts system  behavior in some scenarios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2400" dirty="0" smtClean="0"/>
              <a:t>    </a:t>
            </a:r>
            <a:r>
              <a:rPr lang="en-GB" sz="2400" dirty="0"/>
              <a:t>absence of robust generic models and immaturity of the network mining techniques compared to </a:t>
            </a:r>
            <a:r>
              <a:rPr lang="en-GB" sz="2400" dirty="0" smtClean="0"/>
              <a:t>standard </a:t>
            </a:r>
            <a:r>
              <a:rPr lang="en-GB" sz="2400" dirty="0"/>
              <a:t>relational </a:t>
            </a:r>
            <a:r>
              <a:rPr lang="en-GB" sz="2400" dirty="0" smtClean="0"/>
              <a:t>data space</a:t>
            </a:r>
            <a:endParaRPr lang="en-US" sz="2400" dirty="0"/>
          </a:p>
        </p:txBody>
      </p:sp>
      <p:sp>
        <p:nvSpPr>
          <p:cNvPr id="5" name="Striped Right Arrow 4"/>
          <p:cNvSpPr/>
          <p:nvPr/>
        </p:nvSpPr>
        <p:spPr>
          <a:xfrm>
            <a:off x="6670476" y="2996952"/>
            <a:ext cx="1080120" cy="432048"/>
          </a:xfrm>
          <a:prstGeom prst="striped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66620" y="2780928"/>
            <a:ext cx="403244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Graph embedding</a:t>
            </a:r>
          </a:p>
          <a:p>
            <a:pPr>
              <a:lnSpc>
                <a:spcPct val="90000"/>
              </a:lnSpc>
            </a:pPr>
            <a:r>
              <a:rPr lang="en-GB" sz="1400" dirty="0" err="1"/>
              <a:t>Riesen</a:t>
            </a:r>
            <a:r>
              <a:rPr lang="en-GB" sz="1400" dirty="0"/>
              <a:t>, K., &amp; </a:t>
            </a:r>
            <a:r>
              <a:rPr lang="en-GB" sz="1400" dirty="0" err="1"/>
              <a:t>Bunke</a:t>
            </a:r>
            <a:r>
              <a:rPr lang="en-GB" sz="1400" dirty="0"/>
              <a:t>, H. (2010). Graph classification and clustering based on vector space embedding. 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65622"/>
              </p:ext>
            </p:extLst>
          </p:nvPr>
        </p:nvGraphicFramePr>
        <p:xfrm>
          <a:off x="693812" y="4388872"/>
          <a:ext cx="7272808" cy="2026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24269"/>
                <a:gridCol w="3086336"/>
                <a:gridCol w="17622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Vertex/link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structures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Centrality</a:t>
                      </a:r>
                      <a:r>
                        <a:rPr lang="en-US" baseline="0" dirty="0" smtClean="0"/>
                        <a:t> measures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Motifs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Diameter,</a:t>
                      </a:r>
                      <a:r>
                        <a:rPr lang="en-US" baseline="0" dirty="0" smtClean="0"/>
                        <a:t> average path length, density, modularity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neighbors, </a:t>
                      </a:r>
                      <a:r>
                        <a:rPr lang="en-US" dirty="0" err="1" smtClean="0"/>
                        <a:t>Jaccard</a:t>
                      </a:r>
                      <a:r>
                        <a:rPr lang="en-US" dirty="0" smtClean="0"/>
                        <a:t>, Kats, </a:t>
                      </a:r>
                      <a:r>
                        <a:rPr lang="en-US" dirty="0" err="1" smtClean="0"/>
                        <a:t>Adamic</a:t>
                      </a:r>
                      <a:r>
                        <a:rPr lang="en-US" dirty="0" smtClean="0"/>
                        <a:t>, Friends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Graphlets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Preferential</a:t>
                      </a:r>
                      <a:r>
                        <a:rPr lang="en-US" baseline="0" dirty="0" smtClean="0"/>
                        <a:t> attachment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038628" y="1654410"/>
            <a:ext cx="3744416" cy="4081117"/>
            <a:chOff x="8038628" y="1654410"/>
            <a:chExt cx="3744416" cy="4081117"/>
          </a:xfrm>
        </p:grpSpPr>
        <p:sp>
          <p:nvSpPr>
            <p:cNvPr id="14" name="TextBox 13"/>
            <p:cNvSpPr txBox="1"/>
            <p:nvPr/>
          </p:nvSpPr>
          <p:spPr>
            <a:xfrm>
              <a:off x="8038628" y="1654410"/>
              <a:ext cx="3744416" cy="40811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bg1"/>
                  </a:solidFill>
                </a:rPr>
                <a:t>D.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Toubiana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400" dirty="0" smtClean="0">
                  <a:solidFill>
                    <a:schemeClr val="bg1"/>
                  </a:solidFill>
                </a:rPr>
                <a:t>Subgraph </a:t>
              </a:r>
              <a:r>
                <a:rPr lang="en-US" sz="2400" dirty="0" smtClean="0">
                  <a:solidFill>
                    <a:schemeClr val="bg1"/>
                  </a:solidFill>
                </a:rPr>
                <a:t>embedding by brute force global/local feature calculation in MCN successfully revealed the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melibiose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degradation pathway</a:t>
              </a:r>
              <a:r>
                <a:rPr lang="en-US" sz="2400" dirty="0" smtClean="0">
                  <a:solidFill>
                    <a:schemeClr val="bg1"/>
                  </a:solidFill>
                </a:rPr>
                <a:t> in the tomato </a:t>
              </a:r>
              <a:r>
                <a:rPr lang="en-US" sz="2400" dirty="0" smtClean="0">
                  <a:solidFill>
                    <a:schemeClr val="bg1"/>
                  </a:solidFill>
                </a:rPr>
                <a:t>pericarp. Wet lab is in final stages.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pPr marL="342900" indent="-3429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endParaRPr lang="en-US" sz="24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486" y="4875869"/>
              <a:ext cx="3314700" cy="78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274638"/>
            <a:ext cx="10081120" cy="1020762"/>
          </a:xfrm>
        </p:spPr>
        <p:txBody>
          <a:bodyPr/>
          <a:lstStyle/>
          <a:p>
            <a:r>
              <a:rPr lang="en-US" dirty="0" smtClean="0"/>
              <a:t>Knowledge gaps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9836" y="1772816"/>
            <a:ext cx="10657184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There are no methods for subgraph embedding that can take into account the context of its enclosing network.  </a:t>
            </a:r>
            <a:endParaRPr lang="en-GB" sz="2400" dirty="0" smtClean="0"/>
          </a:p>
          <a:p>
            <a:pPr marL="914400" lvl="1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There are no methods to generate global network features that are not based on expert knowledge. </a:t>
            </a:r>
            <a:endParaRPr lang="en-GB" sz="2400" dirty="0" smtClean="0"/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GB" sz="2400" dirty="0" smtClean="0"/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GB" sz="2400" dirty="0" smtClean="0"/>
              <a:t>No covering set of global features, no consensus on best set. There is a need in unsupervised methods of feature generation without human expertise.</a:t>
            </a:r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Relationships between biochemically distant pathways are difficult to extrapolate from metabolite networks.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274638"/>
            <a:ext cx="10081120" cy="1020762"/>
          </a:xfrm>
        </p:spPr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788" y="2132856"/>
            <a:ext cx="3816424" cy="40811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/>
              <a:t>Sukrit</a:t>
            </a:r>
            <a:r>
              <a:rPr lang="en-US" sz="1600" dirty="0"/>
              <a:t>, Gupta, </a:t>
            </a:r>
            <a:r>
              <a:rPr lang="en-US" sz="1600" dirty="0" err="1"/>
              <a:t>Puzis</a:t>
            </a:r>
            <a:r>
              <a:rPr lang="en-US" sz="1600" dirty="0"/>
              <a:t> Rami, and </a:t>
            </a:r>
            <a:r>
              <a:rPr lang="en-US" sz="1600" dirty="0" err="1"/>
              <a:t>Kilimnik</a:t>
            </a:r>
            <a:r>
              <a:rPr lang="en-US" sz="1600" dirty="0"/>
              <a:t> Konstantin. "Comparative Network Analysis Using </a:t>
            </a:r>
            <a:r>
              <a:rPr lang="en-US" sz="1600" dirty="0" err="1"/>
              <a:t>KronFit</a:t>
            </a:r>
            <a:r>
              <a:rPr lang="en-US" sz="1600" dirty="0"/>
              <a:t>." </a:t>
            </a:r>
            <a:r>
              <a:rPr lang="en-US" sz="1600" i="1" dirty="0"/>
              <a:t>Complex Networks VII</a:t>
            </a:r>
            <a:r>
              <a:rPr lang="en-US" sz="1600" dirty="0"/>
              <a:t>. Springer International Publishing, 2016. 363-375</a:t>
            </a:r>
            <a:r>
              <a:rPr lang="en-US" sz="1600" dirty="0" smtClean="0"/>
              <a:t>.</a:t>
            </a:r>
          </a:p>
          <a:p>
            <a:r>
              <a:rPr lang="en-US" sz="2400" dirty="0" smtClean="0"/>
              <a:t>New network similarity measure was introduced called </a:t>
            </a:r>
            <a:r>
              <a:rPr lang="en-US" sz="2400" dirty="0" err="1" smtClean="0"/>
              <a:t>FittingDistance</a:t>
            </a:r>
            <a:r>
              <a:rPr lang="en-US" sz="2400" dirty="0" smtClean="0"/>
              <a:t>(FD) based on </a:t>
            </a:r>
            <a:r>
              <a:rPr lang="en-US" sz="2400" dirty="0" err="1" smtClean="0"/>
              <a:t>KronFit</a:t>
            </a:r>
            <a:r>
              <a:rPr lang="en-US" sz="2400" dirty="0" smtClean="0"/>
              <a:t> algorithm. </a:t>
            </a:r>
            <a:r>
              <a:rPr lang="en-US" sz="2400" dirty="0"/>
              <a:t>Evaluation on five classes of real networks </a:t>
            </a:r>
            <a:r>
              <a:rPr lang="en-US" sz="2400" dirty="0" smtClean="0"/>
              <a:t>showed that this class of distances performs </a:t>
            </a:r>
            <a:r>
              <a:rPr lang="en-US" sz="2400" dirty="0"/>
              <a:t>surprisingly well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83775" y="2132856"/>
            <a:ext cx="3397338" cy="40811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Metabolite direct classification attempts on Italian sparkling wine </a:t>
            </a:r>
            <a:r>
              <a:rPr lang="en-US" sz="2400" dirty="0" smtClean="0"/>
              <a:t>profile data </a:t>
            </a:r>
            <a:r>
              <a:rPr lang="en-US" sz="2400" dirty="0"/>
              <a:t>failed, supporting our hypothesis that only topology of underlying correlation network encompasses important knowledge on function and dynamics of the </a:t>
            </a:r>
            <a:r>
              <a:rPr lang="en-US" sz="2400" dirty="0" smtClean="0"/>
              <a:t>system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8470676" y="2132856"/>
            <a:ext cx="3384376" cy="4081117"/>
            <a:chOff x="8326660" y="2132856"/>
            <a:chExt cx="3600400" cy="4081117"/>
          </a:xfrm>
        </p:grpSpPr>
        <p:sp>
          <p:nvSpPr>
            <p:cNvPr id="7" name="TextBox 6"/>
            <p:cNvSpPr txBox="1"/>
            <p:nvPr/>
          </p:nvSpPr>
          <p:spPr>
            <a:xfrm>
              <a:off x="8326660" y="2132856"/>
              <a:ext cx="3600400" cy="408111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smtClean="0"/>
                <a:t>Framework implementation: first modules for raw data preparation and MCN generation are completed. Module for pathway mapping in MCN is under work.</a:t>
              </a:r>
            </a:p>
            <a:p>
              <a:pPr marL="342900" indent="-3429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708" y="4869160"/>
              <a:ext cx="2592288" cy="1262318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274638"/>
            <a:ext cx="10081120" cy="1020762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37" y="4891582"/>
            <a:ext cx="2243688" cy="14957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outerShdw dist="50800" dir="5400000" sx="1000" sy="1000" algn="ctr" rotWithShape="0">
              <a:srgbClr val="000000"/>
            </a:outerShdw>
            <a:reflection endPos="0" dist="50800" dir="5400000" sy="-100000" algn="bl" rotWithShape="0"/>
            <a:softEdge rad="139700"/>
          </a:effectLst>
        </p:spPr>
      </p:pic>
      <p:sp>
        <p:nvSpPr>
          <p:cNvPr id="3" name="TextBox 2"/>
          <p:cNvSpPr txBox="1"/>
          <p:nvPr/>
        </p:nvSpPr>
        <p:spPr>
          <a:xfrm>
            <a:off x="1197868" y="1844824"/>
            <a:ext cx="856895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Basic implementation of graph embedding and ML modules in framework</a:t>
            </a:r>
          </a:p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Experiment design</a:t>
            </a:r>
          </a:p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Iterative process of running framework with different approaches to sub-graph embedding and feature selection</a:t>
            </a:r>
          </a:p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Analytical research on best/worst iterations</a:t>
            </a:r>
          </a:p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Experiments with negative instances population design. Random subsets of metabolites vs real </a:t>
            </a:r>
            <a:r>
              <a:rPr lang="en-US" sz="2400" dirty="0" smtClean="0"/>
              <a:t>not yet identified pathways</a:t>
            </a:r>
            <a:endParaRPr lang="en-US" sz="2400" dirty="0" smtClean="0"/>
          </a:p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Completion of framework implementation</a:t>
            </a:r>
          </a:p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Experiments with different datasets and robustness analysis</a:t>
            </a:r>
          </a:p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Open source distribution of framework</a:t>
            </a:r>
          </a:p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Thesis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82"/>
            <a:ext cx="12202519" cy="68787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1804" y="1905000"/>
            <a:ext cx="7272808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Domain : </a:t>
            </a:r>
            <a:r>
              <a:rPr lang="en-US" dirty="0"/>
              <a:t>Study of complex discrete structures within the context of a large network and its application on biological data</a:t>
            </a:r>
            <a:endParaRPr lang="en-US" dirty="0"/>
          </a:p>
          <a:p>
            <a:r>
              <a:rPr lang="en-US" dirty="0" smtClean="0"/>
              <a:t>Goal : Modular framework for metabolic pathway inference from high </a:t>
            </a:r>
            <a:r>
              <a:rPr lang="en-GB" dirty="0"/>
              <a:t>throughput metabolite profile data without the need for a priori </a:t>
            </a:r>
            <a:r>
              <a:rPr lang="en-GB" dirty="0" smtClean="0"/>
              <a:t>knowledge</a:t>
            </a:r>
          </a:p>
          <a:p>
            <a:r>
              <a:rPr lang="en-GB" dirty="0" smtClean="0"/>
              <a:t>Data : Metabolite profile datasets from number of different species </a:t>
            </a:r>
          </a:p>
          <a:p>
            <a:r>
              <a:rPr lang="en-GB" dirty="0" smtClean="0"/>
              <a:t>Desired Output : Given an arbitrary pathway,       model will determine whether or not this pathway exists in an explored species tissue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255227845"/>
              </p:ext>
            </p:extLst>
          </p:nvPr>
        </p:nvGraphicFramePr>
        <p:xfrm>
          <a:off x="6166420" y="1628800"/>
          <a:ext cx="6757731" cy="472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42684" y="2132856"/>
            <a:ext cx="21237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Metabolomics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0556" y="4293096"/>
            <a:ext cx="16561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Science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98868" y="4258138"/>
            <a:ext cx="16561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Machine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Learning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Glossary</a:t>
            </a:r>
            <a:endParaRPr lang="en-US" sz="3600" b="1" dirty="0"/>
          </a:p>
        </p:txBody>
      </p:sp>
      <p:grpSp>
        <p:nvGrpSpPr>
          <p:cNvPr id="1027" name="Group 1026"/>
          <p:cNvGrpSpPr/>
          <p:nvPr/>
        </p:nvGrpSpPr>
        <p:grpSpPr>
          <a:xfrm>
            <a:off x="514570" y="1535664"/>
            <a:ext cx="11158750" cy="5278472"/>
            <a:chOff x="514570" y="1535664"/>
            <a:chExt cx="11158750" cy="5278472"/>
          </a:xfrm>
        </p:grpSpPr>
        <p:grpSp>
          <p:nvGrpSpPr>
            <p:cNvPr id="6" name="Group 5"/>
            <p:cNvGrpSpPr/>
            <p:nvPr/>
          </p:nvGrpSpPr>
          <p:grpSpPr>
            <a:xfrm>
              <a:off x="514570" y="1535664"/>
              <a:ext cx="3418668" cy="3303288"/>
              <a:chOff x="5861242" y="2699390"/>
              <a:chExt cx="3418668" cy="330328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1242" y="2699390"/>
                <a:ext cx="3418668" cy="330328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 rot="21123803">
                <a:off x="6007023" y="3134625"/>
                <a:ext cx="2836024" cy="2114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b="1" dirty="0" smtClean="0"/>
                  <a:t>Metabolism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 smtClean="0"/>
                  <a:t>Term </a:t>
                </a:r>
                <a:r>
                  <a:rPr lang="en-US" sz="2100" dirty="0"/>
                  <a:t>that is used to describe all chemical </a:t>
                </a:r>
                <a:r>
                  <a:rPr lang="en-US" sz="2100" dirty="0" smtClean="0"/>
                  <a:t>transformations involved </a:t>
                </a:r>
                <a:r>
                  <a:rPr lang="en-US" sz="2100" dirty="0"/>
                  <a:t>in maintaining the living state of the cells and the organism.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640964" y="1551825"/>
              <a:ext cx="3418668" cy="3303288"/>
              <a:chOff x="5861242" y="2699390"/>
              <a:chExt cx="3418668" cy="330328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1242" y="2699390"/>
                <a:ext cx="3418668" cy="3303288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 rot="21123803">
                <a:off x="6006048" y="3023630"/>
                <a:ext cx="3039508" cy="2308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b="1" dirty="0" smtClean="0"/>
                  <a:t>Metabolic pathway</a:t>
                </a:r>
              </a:p>
              <a:p>
                <a:pPr algn="ctr">
                  <a:lnSpc>
                    <a:spcPct val="90000"/>
                  </a:lnSpc>
                </a:pPr>
                <a:endParaRPr lang="en-US" sz="20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G</a:t>
                </a:r>
                <a:r>
                  <a:rPr lang="en-US" sz="2000" dirty="0" smtClean="0"/>
                  <a:t>enetically </a:t>
                </a:r>
                <a:r>
                  <a:rPr lang="en-US" sz="2000" dirty="0"/>
                  <a:t>driven series </a:t>
                </a:r>
                <a:r>
                  <a:rPr lang="en-US" sz="2000" dirty="0" smtClean="0"/>
                  <a:t> of </a:t>
                </a:r>
                <a:r>
                  <a:rPr lang="en-US" sz="2000" dirty="0"/>
                  <a:t>chemical </a:t>
                </a:r>
                <a:r>
                  <a:rPr lang="en-US" sz="2000" dirty="0" smtClean="0"/>
                  <a:t>transformations that </a:t>
                </a:r>
                <a:r>
                  <a:rPr lang="en-US" sz="2000" dirty="0"/>
                  <a:t>produce or degrade substrates (other metabolites). 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02027" y="3510848"/>
              <a:ext cx="3418668" cy="3303288"/>
              <a:chOff x="5861242" y="2699390"/>
              <a:chExt cx="3418668" cy="330328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1242" y="2699390"/>
                <a:ext cx="3418668" cy="3303288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 rot="21123803">
                <a:off x="6007023" y="2996127"/>
                <a:ext cx="2836024" cy="23914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b="1" dirty="0" smtClean="0"/>
                  <a:t>Metabolite</a:t>
                </a:r>
              </a:p>
              <a:p>
                <a:pPr algn="ctr">
                  <a:lnSpc>
                    <a:spcPct val="90000"/>
                  </a:lnSpc>
                </a:pPr>
                <a:endParaRPr lang="en-US" sz="20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100" dirty="0" smtClean="0"/>
                  <a:t>Intermediate </a:t>
                </a:r>
                <a:r>
                  <a:rPr lang="en-US" sz="2100" dirty="0" smtClean="0"/>
                  <a:t>and end products </a:t>
                </a:r>
                <a:r>
                  <a:rPr lang="en-US" sz="2100" dirty="0"/>
                  <a:t>of metabolic </a:t>
                </a:r>
                <a:r>
                  <a:rPr lang="en-US" sz="2100" dirty="0" smtClean="0"/>
                  <a:t>transformations catalyzed </a:t>
                </a:r>
                <a:r>
                  <a:rPr lang="en-US" sz="2100" dirty="0"/>
                  <a:t>by various enzymes that </a:t>
                </a:r>
                <a:r>
                  <a:rPr lang="en-US" sz="2100" dirty="0" smtClean="0"/>
                  <a:t>occur </a:t>
                </a:r>
                <a:r>
                  <a:rPr lang="en-US" sz="2100" dirty="0"/>
                  <a:t>within cells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254652" y="3230827"/>
              <a:ext cx="3418668" cy="3303288"/>
              <a:chOff x="5861242" y="2699390"/>
              <a:chExt cx="3418668" cy="330328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1242" y="2699390"/>
                <a:ext cx="3418668" cy="3303288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 rot="21123803">
                <a:off x="6007023" y="2899178"/>
                <a:ext cx="2836024" cy="25853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b="1" dirty="0" smtClean="0"/>
                  <a:t>Metabolic profiling</a:t>
                </a:r>
              </a:p>
              <a:p>
                <a:pPr algn="ctr">
                  <a:lnSpc>
                    <a:spcPct val="90000"/>
                  </a:lnSpc>
                </a:pPr>
                <a:endParaRPr lang="en-US" sz="20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</a:t>
                </a:r>
                <a:r>
                  <a:rPr lang="en-US" sz="2000" dirty="0" smtClean="0"/>
                  <a:t>dentification </a:t>
                </a:r>
                <a:r>
                  <a:rPr lang="en-US" sz="2000" dirty="0"/>
                  <a:t>and (relative) quantification of as many compounds as </a:t>
                </a:r>
                <a:r>
                  <a:rPr lang="en-US" sz="2000" dirty="0" smtClean="0"/>
                  <a:t>possible via </a:t>
                </a:r>
                <a:r>
                  <a:rPr lang="en-US" sz="2000" dirty="0"/>
                  <a:t>high </a:t>
                </a:r>
                <a:r>
                  <a:rPr lang="en-US" sz="2000" dirty="0" smtClean="0"/>
                  <a:t>throughput techniques (</a:t>
                </a:r>
                <a:r>
                  <a:rPr lang="en-US" sz="2000" dirty="0" smtClean="0"/>
                  <a:t>GC-TOF-MS, </a:t>
                </a:r>
                <a:r>
                  <a:rPr lang="en-US" sz="2000" dirty="0"/>
                  <a:t>GC/LC-MS,NMR </a:t>
                </a:r>
                <a:r>
                  <a:rPr lang="mr-IN" sz="2000" dirty="0"/>
                  <a:t>…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p:grp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025" name="Group 1024"/>
          <p:cNvGrpSpPr/>
          <p:nvPr/>
        </p:nvGrpSpPr>
        <p:grpSpPr>
          <a:xfrm>
            <a:off x="1385679" y="1714869"/>
            <a:ext cx="9240661" cy="4347311"/>
            <a:chOff x="1385679" y="1714869"/>
            <a:chExt cx="9240661" cy="4347311"/>
          </a:xfrm>
        </p:grpSpPr>
        <p:grpSp>
          <p:nvGrpSpPr>
            <p:cNvPr id="7" name="Group 6"/>
            <p:cNvGrpSpPr/>
            <p:nvPr/>
          </p:nvGrpSpPr>
          <p:grpSpPr>
            <a:xfrm>
              <a:off x="1385679" y="1958902"/>
              <a:ext cx="4439913" cy="4103278"/>
              <a:chOff x="2354989" y="1453046"/>
              <a:chExt cx="4439913" cy="410327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354989" y="1453046"/>
                <a:ext cx="4439913" cy="4103278"/>
                <a:chOff x="5861242" y="2699390"/>
                <a:chExt cx="3418668" cy="3303288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1242" y="2699390"/>
                  <a:ext cx="3418668" cy="3303288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 rot="21123803">
                  <a:off x="5943962" y="2964583"/>
                  <a:ext cx="2847305" cy="1412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400" b="1" dirty="0" smtClean="0"/>
                    <a:t>Correlation network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/>
                    <a:t>Node = feature/entity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/>
                    <a:t>Link = correlation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2400" dirty="0" smtClean="0"/>
                    <a:t>Weight = correlation coefficient</a:t>
                  </a:r>
                  <a:endParaRPr lang="en-US" sz="2400" dirty="0" smtClean="0"/>
                </a:p>
              </p:txBody>
            </p:sp>
          </p:grp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2780">
                <a:off x="4695610" y="3329773"/>
                <a:ext cx="1543050" cy="1504950"/>
              </a:xfrm>
              <a:prstGeom prst="rect">
                <a:avLst/>
              </a:prstGeom>
            </p:spPr>
          </p:pic>
          <p:pic>
            <p:nvPicPr>
              <p:cNvPr id="1026" name="Picture 2" descr="https://cdn2.iconfinder.com/data/icons/flat-database/512/table-128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83427">
                <a:off x="2958412" y="3735517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ight Arrow 2"/>
              <p:cNvSpPr/>
              <p:nvPr/>
            </p:nvSpPr>
            <p:spPr>
              <a:xfrm rot="21276627">
                <a:off x="4207932" y="4187085"/>
                <a:ext cx="468166" cy="265930"/>
              </a:xfrm>
              <a:prstGeom prst="rightArrow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4" name="Group 1023"/>
            <p:cNvGrpSpPr/>
            <p:nvPr/>
          </p:nvGrpSpPr>
          <p:grpSpPr>
            <a:xfrm>
              <a:off x="6186427" y="1714869"/>
              <a:ext cx="4439913" cy="4103278"/>
              <a:chOff x="5640963" y="1571603"/>
              <a:chExt cx="4439913" cy="410327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640963" y="1571603"/>
                <a:ext cx="4439913" cy="4103278"/>
                <a:chOff x="2354989" y="1453046"/>
                <a:chExt cx="4439913" cy="410327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2354989" y="1453046"/>
                  <a:ext cx="4439913" cy="4103278"/>
                  <a:chOff x="5861242" y="2699390"/>
                  <a:chExt cx="3418668" cy="3303288"/>
                </a:xfrm>
              </p:grpSpPr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61242" y="2699390"/>
                    <a:ext cx="3418668" cy="3303288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/>
                  <p:cNvSpPr txBox="1"/>
                  <p:nvPr/>
                </p:nvSpPr>
                <p:spPr>
                  <a:xfrm rot="21123803">
                    <a:off x="5966041" y="2942678"/>
                    <a:ext cx="2836024" cy="877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2400" b="1" dirty="0" smtClean="0"/>
                      <a:t>Graph embedding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sz="2400" dirty="0" smtClean="0"/>
                      <a:t>Representation of graph in vector space</a:t>
                    </a:r>
                    <a:endParaRPr lang="en-US" sz="2400" dirty="0" smtClean="0"/>
                  </a:p>
                </p:txBody>
              </p:sp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062780">
                  <a:off x="2722455" y="3399962"/>
                  <a:ext cx="1543050" cy="1504950"/>
                </a:xfrm>
                <a:prstGeom prst="rect">
                  <a:avLst/>
                </a:prstGeom>
              </p:spPr>
            </p:pic>
            <p:sp>
              <p:nvSpPr>
                <p:cNvPr id="28" name="Right Arrow 27"/>
                <p:cNvSpPr/>
                <p:nvPr/>
              </p:nvSpPr>
              <p:spPr>
                <a:xfrm rot="20974898">
                  <a:off x="4308302" y="3965893"/>
                  <a:ext cx="468166" cy="265930"/>
                </a:xfrm>
                <a:prstGeom prst="rightArrow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 rot="21031794">
                <a:off x="8048566" y="3578034"/>
                <a:ext cx="176493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bg1"/>
                    </a:solidFill>
                  </a:rPr>
                  <a:t>Vector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bg1"/>
                    </a:solidFill>
                  </a:rPr>
                  <a:t>[ f1 f2 f3 f4 ]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3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274638"/>
            <a:ext cx="10081120" cy="1020762"/>
          </a:xfrm>
        </p:spPr>
        <p:txBody>
          <a:bodyPr/>
          <a:lstStyle/>
          <a:p>
            <a:r>
              <a:rPr lang="en-US" dirty="0" smtClean="0"/>
              <a:t>Research Objectives and significance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947" y="1710163"/>
            <a:ext cx="928903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Develop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generic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modular</a:t>
            </a:r>
            <a:r>
              <a:rPr lang="en-US" sz="2400" dirty="0"/>
              <a:t> data analysis framework for subgraph </a:t>
            </a:r>
            <a:r>
              <a:rPr lang="en-US" sz="2400" dirty="0" smtClean="0"/>
              <a:t>classification </a:t>
            </a:r>
            <a:r>
              <a:rPr lang="en-US" sz="2400" dirty="0"/>
              <a:t>which can be used in multiple domains and various collected datasets that fit our analytical model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Apply the framework on tomato pericarp three season </a:t>
            </a:r>
            <a:r>
              <a:rPr lang="en-US" sz="2400" dirty="0" smtClean="0"/>
              <a:t>data. Prove its effectiveness on other </a:t>
            </a:r>
            <a:r>
              <a:rPr lang="en-US" sz="2400" dirty="0"/>
              <a:t>species </a:t>
            </a:r>
            <a:r>
              <a:rPr lang="en-US" sz="2400" dirty="0" smtClean="0"/>
              <a:t>metabolic profiles </a:t>
            </a:r>
            <a:r>
              <a:rPr lang="en-US" sz="2400" dirty="0"/>
              <a:t>data. Predict unmapped pathways and analyze top rank predictions with domain experts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29916" y="4437112"/>
            <a:ext cx="9937104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70" y="2445013"/>
            <a:ext cx="1088040" cy="10880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7947" y="4610277"/>
            <a:ext cx="919732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92D050"/>
              </a:buClr>
              <a:buBlip>
                <a:blip r:embed="rId3"/>
              </a:buBlip>
            </a:pPr>
            <a:r>
              <a:rPr lang="en-US" sz="2400" dirty="0" smtClean="0"/>
              <a:t>Proposed framework can serve as decision supporting tool for the researchers of application domain (systems biology, security etc.) if proved efficient</a:t>
            </a:r>
          </a:p>
          <a:p>
            <a:pPr>
              <a:lnSpc>
                <a:spcPct val="90000"/>
              </a:lnSpc>
              <a:buClr>
                <a:srgbClr val="92D050"/>
              </a:buClr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Clr>
                <a:srgbClr val="92D050"/>
              </a:buClr>
              <a:buBlip>
                <a:blip r:embed="rId3"/>
              </a:buBlip>
            </a:pPr>
            <a:r>
              <a:rPr lang="en-US" sz="2400" dirty="0" smtClean="0"/>
              <a:t>Platform for further research on subgraph classification and search methods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566768"/>
            <a:ext cx="1802570" cy="18025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7947" y="4573853"/>
            <a:ext cx="927268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Different annotations for same metabolite in profile data and metabolic pathway repository</a:t>
            </a: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Without wet experiment we can not fully verify result of prediction on unmapped pathway</a:t>
            </a: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Classification of partial metabolic pathways based on the weak ties from CNs 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29" y="5005901"/>
            <a:ext cx="844027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274638"/>
            <a:ext cx="10081120" cy="1020762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098" name="Picture 2" descr="http://www.grow-it-organically.com/images/tomato-sweet-cluster-vn4v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840" y="2793995"/>
            <a:ext cx="1224136" cy="2520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0"/>
          </a:effectLst>
        </p:spPr>
      </p:pic>
      <p:sp>
        <p:nvSpPr>
          <p:cNvPr id="11" name="TextBox 10"/>
          <p:cNvSpPr txBox="1"/>
          <p:nvPr/>
        </p:nvSpPr>
        <p:spPr>
          <a:xfrm>
            <a:off x="837828" y="1916832"/>
            <a:ext cx="9721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Blip>
                <a:blip r:embed="rId3"/>
              </a:buBlip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76 </a:t>
            </a:r>
            <a:r>
              <a:rPr lang="en-US" sz="2400" dirty="0" smtClean="0">
                <a:cs typeface="Arial" panose="020B0604020202020204" pitchFamily="34" charset="0"/>
              </a:rPr>
              <a:t>introgression lines (ILs) in tomato developed by crossing domesticated </a:t>
            </a:r>
            <a:r>
              <a:rPr lang="en-US" sz="2400" dirty="0" err="1" smtClean="0">
                <a:cs typeface="Arial" panose="020B0604020202020204" pitchFamily="34" charset="0"/>
              </a:rPr>
              <a:t>Solanum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Lycopersicum</a:t>
            </a:r>
            <a:r>
              <a:rPr lang="en-US" sz="2400" dirty="0" smtClean="0">
                <a:cs typeface="Arial" panose="020B0604020202020204" pitchFamily="34" charset="0"/>
              </a:rPr>
              <a:t> (M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82</a:t>
            </a:r>
            <a:r>
              <a:rPr lang="en-US" sz="2400" dirty="0" smtClean="0">
                <a:cs typeface="Arial" panose="020B0604020202020204" pitchFamily="34" charset="0"/>
              </a:rPr>
              <a:t>) and distant wild relative S. </a:t>
            </a:r>
            <a:r>
              <a:rPr lang="en-US" sz="2400" dirty="0" err="1" smtClean="0">
                <a:cs typeface="Arial" panose="020B0604020202020204" pitchFamily="34" charset="0"/>
              </a:rPr>
              <a:t>pennellii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Blip>
                <a:blip r:embed="rId3"/>
              </a:buBlip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 seasons (2001,2003,2004)</a:t>
            </a:r>
          </a:p>
          <a:p>
            <a:pPr marL="342900" indent="-342900">
              <a:lnSpc>
                <a:spcPct val="90000"/>
              </a:lnSpc>
              <a:buBlip>
                <a:blip r:embed="rId3"/>
              </a:buBlip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Metabolic profiling by GS-MS analysis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828" y="4437112"/>
            <a:ext cx="885698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Blip>
                <a:blip r:embed="rId3"/>
              </a:buBlip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64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quantified metabolites in all seasons</a:t>
            </a:r>
          </a:p>
          <a:p>
            <a:pPr marL="342900" indent="-342900">
              <a:lnSpc>
                <a:spcPct val="90000"/>
              </a:lnSpc>
              <a:buBlip>
                <a:blip r:embed="rId3"/>
              </a:buBlip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169 known tomato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metabolic pathways with partial-to-full coverage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obtained profile 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3574132" y="3671158"/>
            <a:ext cx="504056" cy="765954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60648"/>
            <a:ext cx="10081120" cy="1020762"/>
          </a:xfrm>
        </p:spPr>
        <p:txBody>
          <a:bodyPr/>
          <a:lstStyle/>
          <a:p>
            <a:r>
              <a:rPr lang="en-US" dirty="0" smtClean="0"/>
              <a:t>Proposed solution - Learning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40889"/>
              </p:ext>
            </p:extLst>
          </p:nvPr>
        </p:nvGraphicFramePr>
        <p:xfrm>
          <a:off x="643257" y="1942677"/>
          <a:ext cx="3096344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55754"/>
                <a:gridCol w="714541"/>
                <a:gridCol w="745929"/>
                <a:gridCol w="720080"/>
                <a:gridCol w="36004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Glucose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Proline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Sucrose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IL1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2.039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IL2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IL3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1.65</a:t>
                      </a: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IL4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1.29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89756" y="1628800"/>
            <a:ext cx="10435965" cy="5146585"/>
            <a:chOff x="189756" y="2132856"/>
            <a:chExt cx="10435965" cy="5146585"/>
          </a:xfrm>
        </p:grpSpPr>
        <p:sp>
          <p:nvSpPr>
            <p:cNvPr id="5" name="TextBox 4"/>
            <p:cNvSpPr txBox="1"/>
            <p:nvPr/>
          </p:nvSpPr>
          <p:spPr>
            <a:xfrm>
              <a:off x="1053852" y="213285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Metabolites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756" y="2564904"/>
              <a:ext cx="461665" cy="20882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Samples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0132" y="2335623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Preprocessing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10636" y="2360849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MCN generation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77449" y="4896035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Sub-graph mapping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02864" y="4809952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Sub-graph embedding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070" y="6633110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Feature generation/selection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33176" y="4970572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Statistical </a:t>
              </a:r>
              <a:r>
                <a:rPr lang="en-US" sz="2000" dirty="0" smtClean="0"/>
                <a:t>learning</a:t>
              </a:r>
              <a:endParaRPr lang="en-US" sz="2000" dirty="0"/>
            </a:p>
          </p:txBody>
        </p:sp>
      </p:grpSp>
      <p:sp>
        <p:nvSpPr>
          <p:cNvPr id="8" name="Right Arrow 7"/>
          <p:cNvSpPr/>
          <p:nvPr/>
        </p:nvSpPr>
        <p:spPr>
          <a:xfrm>
            <a:off x="3790156" y="2960948"/>
            <a:ext cx="1584176" cy="336316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www.qsensei.com/site/wp-content/uploads/2016/02/icon_all_featu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070" y="2226125"/>
            <a:ext cx="1978397" cy="175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7198221" y="2960947"/>
            <a:ext cx="1440160" cy="322093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4749690"/>
            <a:ext cx="1543050" cy="1504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4941168"/>
            <a:ext cx="1328936" cy="13289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381" y="2223398"/>
            <a:ext cx="1543050" cy="1504950"/>
          </a:xfrm>
          <a:prstGeom prst="rect">
            <a:avLst/>
          </a:prstGeom>
        </p:spPr>
      </p:pic>
      <p:sp>
        <p:nvSpPr>
          <p:cNvPr id="16" name="U-Turn Arrow 15"/>
          <p:cNvSpPr/>
          <p:nvPr/>
        </p:nvSpPr>
        <p:spPr>
          <a:xfrm rot="5400000">
            <a:off x="9435118" y="3704138"/>
            <a:ext cx="2134446" cy="648072"/>
          </a:xfrm>
          <a:prstGeom prst="uturnArrow">
            <a:avLst>
              <a:gd name="adj1" fmla="val 25000"/>
              <a:gd name="adj2" fmla="val 25000"/>
              <a:gd name="adj3" fmla="val 29980"/>
              <a:gd name="adj4" fmla="val 50000"/>
              <a:gd name="adj5" fmla="val 8994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7318548" y="5306132"/>
            <a:ext cx="1319833" cy="339230"/>
          </a:xfrm>
          <a:prstGeom prst="lef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3" y="4952227"/>
            <a:ext cx="1701180" cy="11505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900447" y="4481924"/>
            <a:ext cx="11822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Pathway repository</a:t>
            </a:r>
            <a:endParaRPr lang="en-US" sz="1600" dirty="0"/>
          </a:p>
        </p:txBody>
      </p:sp>
      <p:sp>
        <p:nvSpPr>
          <p:cNvPr id="22" name="Left Arrow 21"/>
          <p:cNvSpPr/>
          <p:nvPr/>
        </p:nvSpPr>
        <p:spPr>
          <a:xfrm>
            <a:off x="10229750" y="5475747"/>
            <a:ext cx="596627" cy="257509"/>
          </a:xfrm>
          <a:prstGeom prst="lef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4206240" y="5096689"/>
            <a:ext cx="1350719" cy="339230"/>
          </a:xfrm>
          <a:prstGeom prst="lef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://www.aimorality.com/wp-content/uploads/2016/11/machine-learni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03" y="4823915"/>
            <a:ext cx="1885219" cy="147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4237126" y="5691029"/>
            <a:ext cx="1319833" cy="330259"/>
          </a:xfrm>
          <a:prstGeom prst="rightArrow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88807" y="6005100"/>
            <a:ext cx="136815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Cross validation</a:t>
            </a:r>
            <a:endParaRPr lang="en-US" sz="1400" dirty="0"/>
          </a:p>
        </p:txBody>
      </p:sp>
      <p:sp>
        <p:nvSpPr>
          <p:cNvPr id="33" name="Left Arrow 32"/>
          <p:cNvSpPr/>
          <p:nvPr/>
        </p:nvSpPr>
        <p:spPr>
          <a:xfrm>
            <a:off x="1669261" y="5499762"/>
            <a:ext cx="596627" cy="257509"/>
          </a:xfrm>
          <a:prstGeom prst="lef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Rectangle 2048"/>
          <p:cNvSpPr/>
          <p:nvPr/>
        </p:nvSpPr>
        <p:spPr>
          <a:xfrm>
            <a:off x="261970" y="5114881"/>
            <a:ext cx="1266527" cy="895672"/>
          </a:xfrm>
          <a:prstGeom prst="rect">
            <a:avLst/>
          </a:prstGeom>
          <a:ln>
            <a:miter lim="800000"/>
          </a:ln>
          <a:scene3d>
            <a:camera prst="isometricLeftDown"/>
            <a:lightRig rig="threePt" dir="t"/>
          </a:scene3d>
          <a:sp3d extrusionH="406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Model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51" name="Slide Number Placeholder 20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6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88807" y="4874398"/>
            <a:ext cx="136815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/>
              <a:t>Train matrix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902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274638"/>
            <a:ext cx="10081120" cy="1020762"/>
          </a:xfrm>
        </p:spPr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solution - Prediction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7038" y="2286457"/>
            <a:ext cx="1266527" cy="895672"/>
          </a:xfrm>
          <a:prstGeom prst="rect">
            <a:avLst/>
          </a:prstGeom>
          <a:ln>
            <a:miter lim="800000"/>
          </a:ln>
          <a:scene3d>
            <a:camera prst="isometricLeftDown"/>
            <a:lightRig rig="threePt" dir="t"/>
          </a:scene3d>
          <a:sp3d extrusionH="406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Model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911982"/>
            <a:ext cx="1328936" cy="1328936"/>
          </a:xfrm>
          <a:prstGeom prst="rect">
            <a:avLst/>
          </a:prstGeom>
        </p:spPr>
      </p:pic>
      <p:pic>
        <p:nvPicPr>
          <p:cNvPr id="7" name="Picture 2" descr="https://www.qsensei.com/site/wp-content/uploads/2016/02/icon_all_featur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56" y="2060847"/>
            <a:ext cx="1191824" cy="105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416710" y="2446261"/>
            <a:ext cx="1245654" cy="2880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782180" y="2446261"/>
            <a:ext cx="1245654" cy="2880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1714168" y="2386938"/>
            <a:ext cx="1106123" cy="406676"/>
          </a:xfrm>
          <a:prstGeom prst="left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334772" y="2432434"/>
            <a:ext cx="1245654" cy="2880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342884" y="1815973"/>
            <a:ext cx="1648562" cy="1648562"/>
            <a:chOff x="9289694" y="3573016"/>
            <a:chExt cx="1648562" cy="1648562"/>
          </a:xfrm>
        </p:grpSpPr>
        <p:pic>
          <p:nvPicPr>
            <p:cNvPr id="3074" name="Picture 2" descr="https://lh5.ggpht.com/yf1Z2e1nCWfxIyHsIa6BrPKQbQRFNKs1ppCO-Q4ddYerciG1L-K9DhvQh6VrMNeGueA=w3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694" y="3573016"/>
              <a:ext cx="1648562" cy="1648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766820" y="4221088"/>
              <a:ext cx="21602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 smtClean="0">
                  <a:solidFill>
                    <a:srgbClr val="C00000"/>
                  </a:solidFill>
                </a:rPr>
                <a:t>X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62033" y="4573350"/>
              <a:ext cx="21602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 smtClean="0">
                  <a:solidFill>
                    <a:srgbClr val="C00000"/>
                  </a:solidFill>
                </a:rPr>
                <a:t>X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14317" y="2085480"/>
            <a:ext cx="140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sub-graph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904763" y="2085480"/>
            <a:ext cx="140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vector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94702" y="2074091"/>
            <a:ext cx="140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hypothesis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73663" y="3284000"/>
            <a:ext cx="140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mapping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854052" y="1823975"/>
            <a:ext cx="1543050" cy="1504950"/>
            <a:chOff x="2854052" y="1823975"/>
            <a:chExt cx="1543050" cy="15049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052" y="1823975"/>
              <a:ext cx="1543050" cy="150495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242722" y="2314930"/>
              <a:ext cx="63588" cy="720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77495" y="2540446"/>
              <a:ext cx="63588" cy="720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0928" y="2845030"/>
              <a:ext cx="63588" cy="720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1504" y="2132856"/>
              <a:ext cx="63588" cy="720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90312" y="1889290"/>
            <a:ext cx="140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athway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query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25024" y="3755348"/>
            <a:ext cx="7262014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Main research focus</a:t>
            </a:r>
            <a:r>
              <a:rPr lang="en-US" sz="2400" dirty="0" smtClean="0"/>
              <a:t>: Sub-graph embedding module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Goal</a:t>
            </a:r>
            <a:r>
              <a:rPr lang="en-US" sz="2400" dirty="0" smtClean="0"/>
              <a:t> : </a:t>
            </a:r>
            <a:r>
              <a:rPr lang="en-US" sz="2400" dirty="0"/>
              <a:t>Identify best working sub-graph </a:t>
            </a:r>
            <a:r>
              <a:rPr lang="en-US" sz="2400" dirty="0" smtClean="0"/>
              <a:t>interpretation and </a:t>
            </a:r>
            <a:r>
              <a:rPr lang="en-US" sz="2400" dirty="0"/>
              <a:t>optimal </a:t>
            </a:r>
            <a:r>
              <a:rPr lang="en-US" sz="2400" dirty="0" smtClean="0"/>
              <a:t>set of </a:t>
            </a:r>
            <a:r>
              <a:rPr lang="en-US" sz="2400" dirty="0"/>
              <a:t>features in iterative </a:t>
            </a:r>
            <a:r>
              <a:rPr lang="en-US" sz="2400" dirty="0" smtClean="0"/>
              <a:t>process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Secondary focus</a:t>
            </a:r>
            <a:r>
              <a:rPr lang="en-US" sz="2400" dirty="0" smtClean="0"/>
              <a:t>: Machine learning module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Goal</a:t>
            </a:r>
            <a:r>
              <a:rPr lang="en-US" sz="2400" dirty="0" smtClean="0"/>
              <a:t>: Identify best working method on chosen sub-graph definition and set of features.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Criteria</a:t>
            </a:r>
            <a:r>
              <a:rPr lang="en-US" sz="2400" dirty="0" smtClean="0"/>
              <a:t>:  method accuracy and interpretation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106649" y="3534391"/>
            <a:ext cx="3205642" cy="2693202"/>
            <a:chOff x="8106649" y="3534391"/>
            <a:chExt cx="3205642" cy="2693202"/>
          </a:xfrm>
        </p:grpSpPr>
        <p:grpSp>
          <p:nvGrpSpPr>
            <p:cNvPr id="30" name="Group 29"/>
            <p:cNvGrpSpPr/>
            <p:nvPr/>
          </p:nvGrpSpPr>
          <p:grpSpPr>
            <a:xfrm>
              <a:off x="8106649" y="3534391"/>
              <a:ext cx="3205642" cy="2693202"/>
              <a:chOff x="5861242" y="2699390"/>
              <a:chExt cx="3418668" cy="3303288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1242" y="2699390"/>
                <a:ext cx="3418668" cy="3303288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 rot="21123803">
                <a:off x="5903165" y="3047726"/>
                <a:ext cx="2836023" cy="737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/>
                  <a:t>Evaluation: Accuracy + AUC</a:t>
                </a: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0149">
              <a:off x="8456152" y="4924188"/>
              <a:ext cx="1085504" cy="989813"/>
            </a:xfrm>
            <a:prstGeom prst="rect">
              <a:avLst/>
            </a:prstGeom>
          </p:spPr>
        </p:pic>
        <p:sp>
          <p:nvSpPr>
            <p:cNvPr id="34" name="Curved Down Arrow 33"/>
            <p:cNvSpPr/>
            <p:nvPr/>
          </p:nvSpPr>
          <p:spPr>
            <a:xfrm rot="21204273">
              <a:off x="9122887" y="4408145"/>
              <a:ext cx="973295" cy="404904"/>
            </a:xfrm>
            <a:prstGeom prst="curvedDownArrow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14336">
              <a:off x="9807712" y="4741656"/>
              <a:ext cx="1099357" cy="990629"/>
            </a:xfrm>
            <a:prstGeom prst="rect">
              <a:avLst/>
            </a:prstGeom>
          </p:spPr>
        </p:pic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7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31131" y="3098339"/>
            <a:ext cx="140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embedding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982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- Metabolomics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93813" y="1772816"/>
            <a:ext cx="10801200" cy="50405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Steinfath</a:t>
            </a:r>
            <a:r>
              <a:rPr lang="en-US" dirty="0"/>
              <a:t>, Matthias, et al. "Metabolite profile analysis: from raw data to regression and classification." </a:t>
            </a:r>
            <a:r>
              <a:rPr lang="en-US" i="1" dirty="0" err="1"/>
              <a:t>Physiologia</a:t>
            </a:r>
            <a:r>
              <a:rPr lang="en-US" i="1" dirty="0"/>
              <a:t> </a:t>
            </a:r>
            <a:r>
              <a:rPr lang="en-US" i="1" dirty="0" err="1"/>
              <a:t>Plantarum</a:t>
            </a:r>
            <a:r>
              <a:rPr lang="en-US" dirty="0"/>
              <a:t> 132.2 (2008): 150-161.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37229" y="2492896"/>
            <a:ext cx="10221679" cy="4104456"/>
            <a:chOff x="337229" y="2492896"/>
            <a:chExt cx="10221679" cy="4104456"/>
          </a:xfrm>
        </p:grpSpPr>
        <p:grpSp>
          <p:nvGrpSpPr>
            <p:cNvPr id="47" name="Group 46"/>
            <p:cNvGrpSpPr/>
            <p:nvPr/>
          </p:nvGrpSpPr>
          <p:grpSpPr>
            <a:xfrm>
              <a:off x="337229" y="2492896"/>
              <a:ext cx="10221679" cy="4104456"/>
              <a:chOff x="337229" y="2492896"/>
              <a:chExt cx="10221679" cy="41044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744876" y="4497770"/>
                <a:ext cx="1800200" cy="936127"/>
              </a:xfrm>
              <a:prstGeom prst="rect">
                <a:avLst/>
              </a:prstGeom>
              <a:solidFill>
                <a:srgbClr val="FFFF00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Pairwise correlation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337229" y="2492896"/>
                <a:ext cx="10221679" cy="4104456"/>
                <a:chOff x="337229" y="2492896"/>
                <a:chExt cx="10221679" cy="4104456"/>
              </a:xfrm>
            </p:grpSpPr>
            <p:sp>
              <p:nvSpPr>
                <p:cNvPr id="7" name="Flowchart: Process 6"/>
                <p:cNvSpPr/>
                <p:nvPr/>
              </p:nvSpPr>
              <p:spPr>
                <a:xfrm>
                  <a:off x="3276913" y="2492896"/>
                  <a:ext cx="2808312" cy="4104456"/>
                </a:xfrm>
                <a:prstGeom prst="flowChartProcess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430116" y="2636911"/>
                  <a:ext cx="2448272" cy="90984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Data preprocessing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600" dirty="0" smtClean="0">
                      <a:solidFill>
                        <a:schemeClr val="bg1"/>
                      </a:solidFill>
                    </a:rPr>
                    <a:t>(missing value estimation,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</a:rPr>
                    <a:t>o</a:t>
                  </a:r>
                  <a:r>
                    <a:rPr lang="en-US" sz="1600" dirty="0" smtClean="0">
                      <a:solidFill>
                        <a:schemeClr val="bg1"/>
                      </a:solidFill>
                    </a:rPr>
                    <a:t>utlier detection) 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430116" y="3762777"/>
                  <a:ext cx="2448272" cy="93036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Data transformation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600" dirty="0" smtClean="0">
                      <a:solidFill>
                        <a:schemeClr val="bg1"/>
                      </a:solidFill>
                    </a:rPr>
                    <a:t>(log10,log2,…)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430116" y="4909165"/>
                  <a:ext cx="2448272" cy="90863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Data scaling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600" dirty="0" smtClean="0">
                      <a:solidFill>
                        <a:schemeClr val="bg1"/>
                      </a:solidFill>
                    </a:rPr>
                    <a:t>(unit vector </a:t>
                  </a:r>
                  <a:r>
                    <a:rPr lang="en-US" sz="1600" dirty="0" err="1" smtClean="0">
                      <a:solidFill>
                        <a:schemeClr val="bg1"/>
                      </a:solidFill>
                    </a:rPr>
                    <a:t>form,z</a:t>
                  </a:r>
                  <a:r>
                    <a:rPr lang="en-US" sz="1600" dirty="0" smtClean="0">
                      <a:solidFill>
                        <a:schemeClr val="bg1"/>
                      </a:solidFill>
                    </a:rPr>
                    <a:t>-score)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430116" y="5988550"/>
                  <a:ext cx="24482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2000" dirty="0" smtClean="0">
                      <a:solidFill>
                        <a:schemeClr val="bg1"/>
                      </a:solidFill>
                    </a:rPr>
                    <a:t>Normalization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Diamond 11"/>
                <p:cNvSpPr/>
                <p:nvPr/>
              </p:nvSpPr>
              <p:spPr>
                <a:xfrm>
                  <a:off x="6958508" y="4097388"/>
                  <a:ext cx="720080" cy="782347"/>
                </a:xfrm>
                <a:prstGeom prst="diamond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744876" y="2492896"/>
                  <a:ext cx="1814032" cy="936127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ICA/PCA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8744876" y="3495333"/>
                  <a:ext cx="1814032" cy="936127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Regression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8744876" y="5500207"/>
                  <a:ext cx="1800200" cy="936127"/>
                </a:xfrm>
                <a:prstGeom prst="rec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Discrimination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ight Arrow 16"/>
                <p:cNvSpPr/>
                <p:nvPr/>
              </p:nvSpPr>
              <p:spPr>
                <a:xfrm>
                  <a:off x="1989956" y="2960959"/>
                  <a:ext cx="1286957" cy="180009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Elbow Connector 21"/>
                <p:cNvCxnSpPr/>
                <p:nvPr/>
              </p:nvCxnSpPr>
              <p:spPr>
                <a:xfrm>
                  <a:off x="7692420" y="4482976"/>
                  <a:ext cx="1066288" cy="477272"/>
                </a:xfrm>
                <a:prstGeom prst="bentConnector3">
                  <a:avLst>
                    <a:gd name="adj1" fmla="val 48979"/>
                  </a:avLst>
                </a:prstGeom>
                <a:ln w="38100">
                  <a:solidFill>
                    <a:schemeClr val="tx1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lbow Connector 23"/>
                <p:cNvCxnSpPr/>
                <p:nvPr/>
              </p:nvCxnSpPr>
              <p:spPr>
                <a:xfrm flipV="1">
                  <a:off x="8225564" y="3998891"/>
                  <a:ext cx="530541" cy="481372"/>
                </a:xfrm>
                <a:prstGeom prst="bentConnector3">
                  <a:avLst>
                    <a:gd name="adj1" fmla="val -1295"/>
                  </a:avLst>
                </a:prstGeom>
                <a:ln w="38100">
                  <a:solidFill>
                    <a:schemeClr val="tx1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lbow Connector 35"/>
                <p:cNvCxnSpPr>
                  <a:endCxn id="13" idx="1"/>
                </p:cNvCxnSpPr>
                <p:nvPr/>
              </p:nvCxnSpPr>
              <p:spPr>
                <a:xfrm flipV="1">
                  <a:off x="7318548" y="2960960"/>
                  <a:ext cx="1426328" cy="1143994"/>
                </a:xfrm>
                <a:prstGeom prst="bentConnector3">
                  <a:avLst>
                    <a:gd name="adj1" fmla="val 392"/>
                  </a:avLst>
                </a:prstGeom>
                <a:ln w="38100">
                  <a:solidFill>
                    <a:schemeClr val="tx1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lbow Connector 38"/>
                <p:cNvCxnSpPr>
                  <a:stCxn id="12" idx="2"/>
                </p:cNvCxnSpPr>
                <p:nvPr/>
              </p:nvCxnSpPr>
              <p:spPr>
                <a:xfrm rot="16200000" flipH="1">
                  <a:off x="7498594" y="4699689"/>
                  <a:ext cx="1080068" cy="1440160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ight Arrow 42"/>
                <p:cNvSpPr/>
                <p:nvPr/>
              </p:nvSpPr>
              <p:spPr>
                <a:xfrm>
                  <a:off x="6094413" y="4424878"/>
                  <a:ext cx="874634" cy="145783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lowchart: Data 5"/>
                <p:cNvSpPr/>
                <p:nvPr/>
              </p:nvSpPr>
              <p:spPr>
                <a:xfrm>
                  <a:off x="337229" y="2559206"/>
                  <a:ext cx="1908722" cy="936127"/>
                </a:xfrm>
                <a:prstGeom prst="flowChartInputOutput">
                  <a:avLst/>
                </a:prstGeom>
                <a:ln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</a:rPr>
                    <a:t>Data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344" y="3546752"/>
              <a:ext cx="1266740" cy="1305405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966243" y="3583705"/>
              <a:ext cx="661069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b="1" dirty="0" smtClean="0">
                  <a:solidFill>
                    <a:schemeClr val="bg1"/>
                  </a:solidFill>
                </a:rPr>
                <a:t>GS-MS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</a:t>
            </a:r>
            <a:r>
              <a:rPr lang="en-US" dirty="0" smtClean="0"/>
              <a:t>– Network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96" y="1676399"/>
            <a:ext cx="11233248" cy="52846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Toubiana</a:t>
            </a:r>
            <a:r>
              <a:rPr lang="en-US" dirty="0"/>
              <a:t>, David, et al. "Network analysis: tackling complex data to study plant metabolism." </a:t>
            </a:r>
            <a:r>
              <a:rPr lang="en-US" i="1" dirty="0"/>
              <a:t>Trends in biotechnology</a:t>
            </a:r>
            <a:r>
              <a:rPr lang="en-US" dirty="0"/>
              <a:t> 31.1 (2013): 29-36.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95919"/>
              </p:ext>
            </p:extLst>
          </p:nvPr>
        </p:nvGraphicFramePr>
        <p:xfrm>
          <a:off x="8348197" y="2227512"/>
          <a:ext cx="3168352" cy="4477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68352"/>
              </a:tblGrid>
              <a:tr h="606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Common network properties used for analysis</a:t>
                      </a:r>
                    </a:p>
                  </a:txBody>
                  <a:tcPr/>
                </a:tc>
              </a:tr>
              <a:tr h="639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degree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39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path length</a:t>
                      </a:r>
                      <a:endParaRPr lang="en-US" dirty="0"/>
                    </a:p>
                  </a:txBody>
                  <a:tcPr anchor="ctr"/>
                </a:tc>
              </a:tr>
              <a:tr h="639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Diameter</a:t>
                      </a:r>
                      <a:endParaRPr lang="en-US" dirty="0"/>
                    </a:p>
                  </a:txBody>
                  <a:tcPr anchor="ctr"/>
                </a:tc>
              </a:tr>
              <a:tr h="639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Centrality (closeness, 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eigenvector)</a:t>
                      </a:r>
                      <a:endParaRPr lang="en-US" dirty="0"/>
                    </a:p>
                  </a:txBody>
                  <a:tcPr anchor="ctr"/>
                </a:tc>
              </a:tr>
              <a:tr h="639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Clustering coefficient</a:t>
                      </a:r>
                      <a:endParaRPr lang="en-US" dirty="0"/>
                    </a:p>
                  </a:txBody>
                  <a:tcPr anchor="ctr"/>
                </a:tc>
              </a:tr>
              <a:tr h="639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Eccentricity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1804" y="2196612"/>
            <a:ext cx="7684590" cy="4510743"/>
            <a:chOff x="621804" y="2196612"/>
            <a:chExt cx="7684590" cy="45107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04" y="2196612"/>
              <a:ext cx="7416824" cy="451074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379601" y="2924944"/>
              <a:ext cx="2304256" cy="480131"/>
            </a:xfrm>
            <a:prstGeom prst="rect">
              <a:avLst/>
            </a:prstGeom>
            <a:solidFill>
              <a:schemeClr val="tx1"/>
            </a:solidFill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Repeat experiment with another season data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29916" y="3717032"/>
              <a:ext cx="2304256" cy="504056"/>
            </a:xfrm>
            <a:prstGeom prst="rect">
              <a:avLst/>
            </a:prstGeom>
            <a:solidFill>
              <a:schemeClr val="tx1"/>
            </a:solidFill>
            <a:effectLst>
              <a:softEdge rad="0"/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Metabolic screening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972" y="4211917"/>
              <a:ext cx="792088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Tissue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specific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0196" y="4222121"/>
              <a:ext cx="895511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Similarity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measure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83872" y="4179382"/>
              <a:ext cx="1008111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Network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generation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14492" y="5554168"/>
              <a:ext cx="1491902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bg1"/>
                  </a:solidFill>
                </a:rPr>
                <a:t>Network </a:t>
              </a:r>
              <a:r>
                <a:rPr lang="en-US" sz="1200" dirty="0" smtClean="0">
                  <a:solidFill>
                    <a:schemeClr val="bg1"/>
                  </a:solidFill>
                </a:rPr>
                <a:t>analysis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02523" y="4509120"/>
              <a:ext cx="792088" cy="15039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5820" y="6021288"/>
            <a:ext cx="6120680" cy="5909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If similarity </a:t>
            </a:r>
            <a:r>
              <a:rPr lang="en-US" dirty="0" smtClean="0">
                <a:solidFill>
                  <a:schemeClr val="bg1"/>
                </a:solidFill>
              </a:rPr>
              <a:t>measure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correlation</a:t>
            </a:r>
            <a:r>
              <a:rPr lang="en-US" dirty="0" smtClean="0">
                <a:solidFill>
                  <a:schemeClr val="bg1"/>
                </a:solidFill>
              </a:rPr>
              <a:t> then generated weighted network is called </a:t>
            </a:r>
            <a:r>
              <a:rPr lang="en-US" b="1" dirty="0" smtClean="0">
                <a:solidFill>
                  <a:schemeClr val="bg1"/>
                </a:solidFill>
              </a:rPr>
              <a:t>metabolic correlation network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MCN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5263</TotalTime>
  <Words>1363</Words>
  <Application>Microsoft Office PowerPoint</Application>
  <PresentationFormat>Custom</PresentationFormat>
  <Paragraphs>204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Corbel</vt:lpstr>
      <vt:lpstr>Mangal</vt:lpstr>
      <vt:lpstr>Miriam</vt:lpstr>
      <vt:lpstr>Wingdings</vt:lpstr>
      <vt:lpstr>Chalkboard 16x9</vt:lpstr>
      <vt:lpstr>Towards a machine learning framework for metabolic pathway classification based on metabolic correlation networks.</vt:lpstr>
      <vt:lpstr>Overview</vt:lpstr>
      <vt:lpstr>Glossary</vt:lpstr>
      <vt:lpstr>Research Objectives and significance</vt:lpstr>
      <vt:lpstr>Dataset</vt:lpstr>
      <vt:lpstr>Proposed solution - Learning</vt:lpstr>
      <vt:lpstr>Proposed solution - Prediction</vt:lpstr>
      <vt:lpstr>State of the art - Metabolomics</vt:lpstr>
      <vt:lpstr>State of the art – Network Analysis</vt:lpstr>
      <vt:lpstr>State of the art – Graph/Sub-graph embedding</vt:lpstr>
      <vt:lpstr>Knowledge gaps</vt:lpstr>
      <vt:lpstr>Preliminary Results</vt:lpstr>
      <vt:lpstr>Next Steps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machine learning framework for metabolic pathway classification based on metabolite correlation networks.</dc:title>
  <dc:creator>WB1</dc:creator>
  <cp:lastModifiedBy>WB1</cp:lastModifiedBy>
  <cp:revision>127</cp:revision>
  <dcterms:created xsi:type="dcterms:W3CDTF">2016-12-23T17:27:33Z</dcterms:created>
  <dcterms:modified xsi:type="dcterms:W3CDTF">2016-12-27T23:27:48Z</dcterms:modified>
</cp:coreProperties>
</file>