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2" r:id="rId9"/>
    <p:sldId id="266" r:id="rId10"/>
    <p:sldId id="263"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97B0BAD-A389-43B4-A220-2C09CDB2B9C6}" type="datetimeFigureOut">
              <a:rPr lang="tr-TR" smtClean="0"/>
              <a:t>15.12.2022</a:t>
            </a:fld>
            <a:endParaRPr lang="tr-TR"/>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tr-T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5FBB1AA-588E-40E1-8879-3E88957CB924}" type="slidenum">
              <a:rPr lang="tr-TR" smtClean="0"/>
              <a:t>‹#›</a:t>
            </a:fld>
            <a:endParaRPr lang="tr-TR"/>
          </a:p>
        </p:txBody>
      </p:sp>
    </p:spTree>
    <p:extLst>
      <p:ext uri="{BB962C8B-B14F-4D97-AF65-F5344CB8AC3E}">
        <p14:creationId xmlns:p14="http://schemas.microsoft.com/office/powerpoint/2010/main" val="3319747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97B0BAD-A389-43B4-A220-2C09CDB2B9C6}"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FBB1AA-588E-40E1-8879-3E88957CB924}" type="slidenum">
              <a:rPr lang="tr-TR" smtClean="0"/>
              <a:t>‹#›</a:t>
            </a:fld>
            <a:endParaRPr lang="tr-TR"/>
          </a:p>
        </p:txBody>
      </p:sp>
    </p:spTree>
    <p:extLst>
      <p:ext uri="{BB962C8B-B14F-4D97-AF65-F5344CB8AC3E}">
        <p14:creationId xmlns:p14="http://schemas.microsoft.com/office/powerpoint/2010/main" val="245459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97B0BAD-A389-43B4-A220-2C09CDB2B9C6}"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FBB1AA-588E-40E1-8879-3E88957CB924}" type="slidenum">
              <a:rPr lang="tr-TR" smtClean="0"/>
              <a:t>‹#›</a:t>
            </a:fld>
            <a:endParaRPr lang="tr-TR"/>
          </a:p>
        </p:txBody>
      </p:sp>
    </p:spTree>
    <p:extLst>
      <p:ext uri="{BB962C8B-B14F-4D97-AF65-F5344CB8AC3E}">
        <p14:creationId xmlns:p14="http://schemas.microsoft.com/office/powerpoint/2010/main" val="44235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97B0BAD-A389-43B4-A220-2C09CDB2B9C6}"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5FBB1AA-588E-40E1-8879-3E88957CB924}" type="slidenum">
              <a:rPr lang="tr-TR" smtClean="0"/>
              <a:t>‹#›</a:t>
            </a:fld>
            <a:endParaRPr lang="tr-TR"/>
          </a:p>
        </p:txBody>
      </p:sp>
    </p:spTree>
    <p:extLst>
      <p:ext uri="{BB962C8B-B14F-4D97-AF65-F5344CB8AC3E}">
        <p14:creationId xmlns:p14="http://schemas.microsoft.com/office/powerpoint/2010/main" val="70359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97B0BAD-A389-43B4-A220-2C09CDB2B9C6}" type="datetimeFigureOut">
              <a:rPr lang="tr-TR" smtClean="0"/>
              <a:t>15.12.2022</a:t>
            </a:fld>
            <a:endParaRPr lang="tr-TR"/>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tr-TR"/>
          </a:p>
        </p:txBody>
      </p:sp>
      <p:sp>
        <p:nvSpPr>
          <p:cNvPr id="6" name="Slide Number Placeholder 5"/>
          <p:cNvSpPr>
            <a:spLocks noGrp="1"/>
          </p:cNvSpPr>
          <p:nvPr>
            <p:ph type="sldNum" sz="quarter" idx="12"/>
          </p:nvPr>
        </p:nvSpPr>
        <p:spPr>
          <a:xfrm>
            <a:off x="8604504" y="5211060"/>
            <a:ext cx="2112264" cy="228600"/>
          </a:xfrm>
        </p:spPr>
        <p:txBody>
          <a:bodyPr/>
          <a:lstStyle/>
          <a:p>
            <a:fld id="{05FBB1AA-588E-40E1-8879-3E88957CB924}" type="slidenum">
              <a:rPr lang="tr-TR" smtClean="0"/>
              <a:t>‹#›</a:t>
            </a:fld>
            <a:endParaRPr lang="tr-TR"/>
          </a:p>
        </p:txBody>
      </p:sp>
    </p:spTree>
    <p:extLst>
      <p:ext uri="{BB962C8B-B14F-4D97-AF65-F5344CB8AC3E}">
        <p14:creationId xmlns:p14="http://schemas.microsoft.com/office/powerpoint/2010/main" val="180254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97B0BAD-A389-43B4-A220-2C09CDB2B9C6}"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5FBB1AA-588E-40E1-8879-3E88957CB924}" type="slidenum">
              <a:rPr lang="tr-TR" smtClean="0"/>
              <a:t>‹#›</a:t>
            </a:fld>
            <a:endParaRPr lang="tr-TR"/>
          </a:p>
        </p:txBody>
      </p:sp>
    </p:spTree>
    <p:extLst>
      <p:ext uri="{BB962C8B-B14F-4D97-AF65-F5344CB8AC3E}">
        <p14:creationId xmlns:p14="http://schemas.microsoft.com/office/powerpoint/2010/main" val="372035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97B0BAD-A389-43B4-A220-2C09CDB2B9C6}"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5FBB1AA-588E-40E1-8879-3E88957CB924}" type="slidenum">
              <a:rPr lang="tr-TR" smtClean="0"/>
              <a:t>‹#›</a:t>
            </a:fld>
            <a:endParaRPr lang="tr-TR"/>
          </a:p>
        </p:txBody>
      </p:sp>
    </p:spTree>
    <p:extLst>
      <p:ext uri="{BB962C8B-B14F-4D97-AF65-F5344CB8AC3E}">
        <p14:creationId xmlns:p14="http://schemas.microsoft.com/office/powerpoint/2010/main" val="184344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97B0BAD-A389-43B4-A220-2C09CDB2B9C6}"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5FBB1AA-588E-40E1-8879-3E88957CB924}" type="slidenum">
              <a:rPr lang="tr-TR" smtClean="0"/>
              <a:t>‹#›</a:t>
            </a:fld>
            <a:endParaRPr lang="tr-TR"/>
          </a:p>
        </p:txBody>
      </p:sp>
    </p:spTree>
    <p:extLst>
      <p:ext uri="{BB962C8B-B14F-4D97-AF65-F5344CB8AC3E}">
        <p14:creationId xmlns:p14="http://schemas.microsoft.com/office/powerpoint/2010/main" val="240027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B0BAD-A389-43B4-A220-2C09CDB2B9C6}"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5FBB1AA-588E-40E1-8879-3E88957CB924}" type="slidenum">
              <a:rPr lang="tr-TR" smtClean="0"/>
              <a:t>‹#›</a:t>
            </a:fld>
            <a:endParaRPr lang="tr-TR"/>
          </a:p>
        </p:txBody>
      </p:sp>
    </p:spTree>
    <p:extLst>
      <p:ext uri="{BB962C8B-B14F-4D97-AF65-F5344CB8AC3E}">
        <p14:creationId xmlns:p14="http://schemas.microsoft.com/office/powerpoint/2010/main" val="396514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197B0BAD-A389-43B4-A220-2C09CDB2B9C6}" type="datetimeFigureOut">
              <a:rPr lang="tr-TR" smtClean="0"/>
              <a:t>15.12.2022</a:t>
            </a:fld>
            <a:endParaRPr lang="tr-TR"/>
          </a:p>
        </p:txBody>
      </p:sp>
      <p:sp>
        <p:nvSpPr>
          <p:cNvPr id="9" name="Footer Placeholder 8"/>
          <p:cNvSpPr>
            <a:spLocks noGrp="1"/>
          </p:cNvSpPr>
          <p:nvPr>
            <p:ph type="ftr" sz="quarter" idx="11"/>
          </p:nvPr>
        </p:nvSpPr>
        <p:spPr/>
        <p:txBody>
          <a:bodyPr/>
          <a:lstStyle>
            <a:lvl1pPr algn="r">
              <a:defRPr/>
            </a:lvl1pPr>
          </a:lstStyle>
          <a:p>
            <a:endParaRPr lang="tr-TR"/>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5FBB1AA-588E-40E1-8879-3E88957CB924}" type="slidenum">
              <a:rPr lang="tr-TR" smtClean="0"/>
              <a:t>‹#›</a:t>
            </a:fld>
            <a:endParaRPr lang="tr-TR"/>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136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97B0BAD-A389-43B4-A220-2C09CDB2B9C6}" type="datetimeFigureOut">
              <a:rPr lang="tr-TR" smtClean="0"/>
              <a:t>15.12.2022</a:t>
            </a:fld>
            <a:endParaRPr lang="tr-TR"/>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5FBB1AA-588E-40E1-8879-3E88957CB924}" type="slidenum">
              <a:rPr lang="tr-TR" smtClean="0"/>
              <a:t>‹#›</a:t>
            </a:fld>
            <a:endParaRPr lang="tr-T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09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97B0BAD-A389-43B4-A220-2C09CDB2B9C6}" type="datetimeFigureOut">
              <a:rPr lang="tr-TR" smtClean="0"/>
              <a:t>15.12.2022</a:t>
            </a:fld>
            <a:endParaRPr lang="tr-T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tr-T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5FBB1AA-588E-40E1-8879-3E88957CB924}" type="slidenum">
              <a:rPr lang="tr-TR" smtClean="0"/>
              <a:t>‹#›</a:t>
            </a:fld>
            <a:endParaRPr lang="tr-TR"/>
          </a:p>
        </p:txBody>
      </p:sp>
    </p:spTree>
    <p:extLst>
      <p:ext uri="{BB962C8B-B14F-4D97-AF65-F5344CB8AC3E}">
        <p14:creationId xmlns:p14="http://schemas.microsoft.com/office/powerpoint/2010/main" val="414557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6FFD7F-5304-2490-7124-C46EA45BD4B5}"/>
              </a:ext>
            </a:extLst>
          </p:cNvPr>
          <p:cNvSpPr>
            <a:spLocks noGrp="1"/>
          </p:cNvSpPr>
          <p:nvPr>
            <p:ph type="ctrTitle"/>
          </p:nvPr>
        </p:nvSpPr>
        <p:spPr>
          <a:xfrm>
            <a:off x="1187116" y="914400"/>
            <a:ext cx="9442784" cy="4331367"/>
          </a:xfrm>
        </p:spPr>
        <p:txBody>
          <a:bodyPr/>
          <a:lstStyle/>
          <a:p>
            <a:r>
              <a:rPr lang="tr-TR" sz="5000" dirty="0"/>
              <a:t>Görüntü işleme tekniklerin kullanılarak fındık meyvesinin tespiti</a:t>
            </a:r>
          </a:p>
        </p:txBody>
      </p:sp>
      <p:sp>
        <p:nvSpPr>
          <p:cNvPr id="3" name="Alt Başlık 2">
            <a:extLst>
              <a:ext uri="{FF2B5EF4-FFF2-40B4-BE49-F238E27FC236}">
                <a16:creationId xmlns:a16="http://schemas.microsoft.com/office/drawing/2014/main" id="{1E6514B5-5386-4922-C7F4-A4FF52714652}"/>
              </a:ext>
            </a:extLst>
          </p:cNvPr>
          <p:cNvSpPr>
            <a:spLocks noGrp="1"/>
          </p:cNvSpPr>
          <p:nvPr>
            <p:ph type="subTitle" idx="1"/>
          </p:nvPr>
        </p:nvSpPr>
        <p:spPr/>
        <p:txBody>
          <a:bodyPr/>
          <a:lstStyle/>
          <a:p>
            <a:r>
              <a:rPr lang="tr-TR" dirty="0"/>
              <a:t>FATİH KILINÇ -- 02205076006</a:t>
            </a:r>
          </a:p>
        </p:txBody>
      </p:sp>
    </p:spTree>
    <p:extLst>
      <p:ext uri="{BB962C8B-B14F-4D97-AF65-F5344CB8AC3E}">
        <p14:creationId xmlns:p14="http://schemas.microsoft.com/office/powerpoint/2010/main" val="383555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593F7B-0744-7257-0398-756D7620215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FA94210-83C1-C67F-3AF3-FD47E8166DF4}"/>
              </a:ext>
            </a:extLst>
          </p:cNvPr>
          <p:cNvSpPr>
            <a:spLocks noGrp="1"/>
          </p:cNvSpPr>
          <p:nvPr>
            <p:ph idx="1"/>
          </p:nvPr>
        </p:nvSpPr>
        <p:spPr/>
        <p:txBody>
          <a:bodyPr>
            <a:normAutofit lnSpcReduction="10000"/>
          </a:bodyPr>
          <a:lstStyle/>
          <a:p>
            <a:r>
              <a:rPr lang="tr-TR" altLang="tr-TR" sz="2800" dirty="0"/>
              <a:t>Diyabete bağlı retina bozuklukları kişilerde körlüğe sebep olan ve Diyabetik Retinopati (DR) olarak adlandırılan en önemli hastalıklardan biridir. Bu hastalığın erken teşhis edilmesi, kişilerde görme yetisinin kaybolmaması açısından önemlidir. </a:t>
            </a:r>
          </a:p>
          <a:p>
            <a:r>
              <a:rPr lang="tr-TR" altLang="tr-TR" sz="2800" dirty="0"/>
              <a:t>DR hastalığının erken ve doğru teşhis edilmesi için retina damarlarının doğru bir şekilde bölütlenmesi gerekir. </a:t>
            </a:r>
          </a:p>
          <a:p>
            <a:r>
              <a:rPr lang="tr-TR" altLang="tr-TR" sz="2800" dirty="0"/>
              <a:t>Bu sistemler yenilikçi yöntemler kullanarak sürekli geliştirilmektedir. </a:t>
            </a:r>
          </a:p>
          <a:p>
            <a:endParaRPr lang="tr-TR" dirty="0"/>
          </a:p>
        </p:txBody>
      </p:sp>
    </p:spTree>
    <p:extLst>
      <p:ext uri="{BB962C8B-B14F-4D97-AF65-F5344CB8AC3E}">
        <p14:creationId xmlns:p14="http://schemas.microsoft.com/office/powerpoint/2010/main" val="253247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593F7B-0744-7257-0398-756D76202155}"/>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DFA94210-83C1-C67F-3AF3-FD47E8166DF4}"/>
              </a:ext>
            </a:extLst>
          </p:cNvPr>
          <p:cNvSpPr>
            <a:spLocks noGrp="1"/>
          </p:cNvSpPr>
          <p:nvPr>
            <p:ph idx="1"/>
          </p:nvPr>
        </p:nvSpPr>
        <p:spPr/>
        <p:txBody>
          <a:bodyPr>
            <a:normAutofit/>
          </a:bodyPr>
          <a:lstStyle/>
          <a:p>
            <a:r>
              <a:rPr lang="tr-TR" sz="2400" dirty="0"/>
              <a:t>Literatürde retina damar bölütleme işlemi işin geleneksel yöntemler ve son zamanlarda popüler hale gelen derin öğrenme yöntemleri önerilmiştir. </a:t>
            </a:r>
          </a:p>
          <a:p>
            <a:r>
              <a:rPr lang="tr-TR" sz="2400" dirty="0"/>
              <a:t>Derin öğrenme yöntemleri ile retina damar bölütleme sistemlerinin geliştirilmesi daha sağlam sonuçlar verir ancak donanım bağlılığı gerektirir. Ancak geleneksel yöntemler olarak adlandırılan denetimli/denetimsiz öğrenme yöntemleri, morfolojik yöntemler , uyum süzgeci gibi yöntemler daha hızlı ve daha anlaşılabilir yöntemlerdir.</a:t>
            </a:r>
          </a:p>
        </p:txBody>
      </p:sp>
    </p:spTree>
    <p:extLst>
      <p:ext uri="{BB962C8B-B14F-4D97-AF65-F5344CB8AC3E}">
        <p14:creationId xmlns:p14="http://schemas.microsoft.com/office/powerpoint/2010/main" val="3467147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BAB6EE-627C-8A8D-7C44-591D5A0B645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BCB1540-2C97-BE6B-F3D4-4F5C95FD590A}"/>
              </a:ext>
            </a:extLst>
          </p:cNvPr>
          <p:cNvSpPr>
            <a:spLocks noGrp="1"/>
          </p:cNvSpPr>
          <p:nvPr>
            <p:ph idx="1"/>
          </p:nvPr>
        </p:nvSpPr>
        <p:spPr/>
        <p:txBody>
          <a:bodyPr>
            <a:normAutofit lnSpcReduction="10000"/>
          </a:bodyPr>
          <a:lstStyle/>
          <a:p>
            <a:r>
              <a:rPr lang="tr-TR" altLang="tr-TR" sz="2800" dirty="0"/>
              <a:t>Diego </a:t>
            </a:r>
            <a:r>
              <a:rPr lang="tr-TR" altLang="tr-TR" sz="2800" dirty="0" err="1"/>
              <a:t>Marín</a:t>
            </a:r>
            <a:r>
              <a:rPr lang="tr-TR" altLang="tr-TR" sz="2800" dirty="0"/>
              <a:t> vd. tarafından </a:t>
            </a:r>
            <a:r>
              <a:rPr lang="tr-TR" altLang="tr-TR" sz="2800" dirty="0" err="1"/>
              <a:t>fundus</a:t>
            </a:r>
            <a:r>
              <a:rPr lang="tr-TR" altLang="tr-TR" sz="2800" dirty="0"/>
              <a:t> görüntüsündeki her pikselden yedi boyutlu bir özellik vektörü çıkarılmıştır.</a:t>
            </a:r>
            <a:br>
              <a:rPr lang="tr-TR" altLang="tr-TR" sz="2800" dirty="0"/>
            </a:br>
            <a:r>
              <a:rPr lang="tr-TR" altLang="tr-TR" sz="2800" dirty="0"/>
              <a:t>Çıkarılan özellikler sinir ağı kullanılarak sınıflandırılmıştır.</a:t>
            </a:r>
            <a:br>
              <a:rPr lang="tr-TR" altLang="tr-TR" sz="2800" dirty="0"/>
            </a:br>
            <a:endParaRPr lang="tr-TR" altLang="tr-TR" sz="2800" dirty="0"/>
          </a:p>
          <a:p>
            <a:r>
              <a:rPr lang="tr-TR" altLang="tr-TR" sz="2800" dirty="0"/>
              <a:t>Sınıflandırma aşamasında öncelikle tespit edilen piksellerin boşlukları doldurulmuş, daha sonra hatalı tespit edilen damar pikselleri damar olmayan olarak yeniden sınıflandırılmıştır.</a:t>
            </a:r>
            <a:br>
              <a:rPr lang="tr-TR" altLang="tr-TR" sz="1800" dirty="0"/>
            </a:br>
            <a:br>
              <a:rPr lang="tr-TR" altLang="tr-TR" sz="1800" dirty="0"/>
            </a:br>
            <a:endParaRPr lang="tr-TR" altLang="tr-TR" sz="1800" dirty="0"/>
          </a:p>
          <a:p>
            <a:endParaRPr lang="tr-TR" dirty="0"/>
          </a:p>
        </p:txBody>
      </p:sp>
    </p:spTree>
    <p:extLst>
      <p:ext uri="{BB962C8B-B14F-4D97-AF65-F5344CB8AC3E}">
        <p14:creationId xmlns:p14="http://schemas.microsoft.com/office/powerpoint/2010/main" val="1183184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265E3A-01CD-CB48-F35F-851AA549703D}"/>
              </a:ext>
            </a:extLst>
          </p:cNvPr>
          <p:cNvSpPr>
            <a:spLocks noGrp="1"/>
          </p:cNvSpPr>
          <p:nvPr>
            <p:ph type="title"/>
          </p:nvPr>
        </p:nvSpPr>
        <p:spPr/>
        <p:txBody>
          <a:bodyPr/>
          <a:lstStyle/>
          <a:p>
            <a:pPr algn="ctr"/>
            <a:r>
              <a:rPr lang="tr-TR" b="1" u="sng" dirty="0"/>
              <a:t>TEŞEKKÜRLER</a:t>
            </a:r>
          </a:p>
        </p:txBody>
      </p:sp>
      <p:sp>
        <p:nvSpPr>
          <p:cNvPr id="3" name="İçerik Yer Tutucusu 2">
            <a:extLst>
              <a:ext uri="{FF2B5EF4-FFF2-40B4-BE49-F238E27FC236}">
                <a16:creationId xmlns:a16="http://schemas.microsoft.com/office/drawing/2014/main" id="{BBFE02C6-3403-3B12-5691-B2CB3B65901C}"/>
              </a:ext>
            </a:extLst>
          </p:cNvPr>
          <p:cNvSpPr>
            <a:spLocks noGrp="1"/>
          </p:cNvSpPr>
          <p:nvPr>
            <p:ph idx="1"/>
          </p:nvPr>
        </p:nvSpPr>
        <p:spPr/>
        <p:txBody>
          <a:bodyPr>
            <a:normAutofit/>
          </a:bodyPr>
          <a:lstStyle/>
          <a:p>
            <a:r>
              <a:rPr lang="tr-TR" sz="4800" dirty="0"/>
              <a:t>Fatih KILINÇ</a:t>
            </a:r>
          </a:p>
          <a:p>
            <a:r>
              <a:rPr lang="tr-TR" sz="4800" dirty="0"/>
              <a:t>02205076006</a:t>
            </a:r>
          </a:p>
          <a:p>
            <a:r>
              <a:rPr lang="tr-TR" sz="4800" dirty="0"/>
              <a:t>3.SINIF – İKİNCİ ÖĞRETİM</a:t>
            </a:r>
          </a:p>
        </p:txBody>
      </p:sp>
      <p:sp>
        <p:nvSpPr>
          <p:cNvPr id="4" name="Gülen Yüz 3">
            <a:extLst>
              <a:ext uri="{FF2B5EF4-FFF2-40B4-BE49-F238E27FC236}">
                <a16:creationId xmlns:a16="http://schemas.microsoft.com/office/drawing/2014/main" id="{5ECF52C7-B65A-F073-B7DE-1DEACB86D86F}"/>
              </a:ext>
            </a:extLst>
          </p:cNvPr>
          <p:cNvSpPr/>
          <p:nvPr/>
        </p:nvSpPr>
        <p:spPr>
          <a:xfrm>
            <a:off x="4844716" y="4620126"/>
            <a:ext cx="2229852" cy="186088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1033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FD4766-22C1-FD8E-D7E9-D19D24D374F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5AFF536-A7F4-50E6-A7D2-89C58973131C}"/>
              </a:ext>
            </a:extLst>
          </p:cNvPr>
          <p:cNvSpPr>
            <a:spLocks noGrp="1"/>
          </p:cNvSpPr>
          <p:nvPr>
            <p:ph idx="1"/>
          </p:nvPr>
        </p:nvSpPr>
        <p:spPr/>
        <p:txBody>
          <a:bodyPr/>
          <a:lstStyle/>
          <a:p>
            <a:r>
              <a:rPr lang="tr-TR" altLang="tr-TR" sz="2500" dirty="0"/>
              <a:t>Görüntü işleme ve bilgisayarlı görme uygulamaları son yıllarda ciddi bir artış göstermektedir. </a:t>
            </a:r>
          </a:p>
          <a:p>
            <a:r>
              <a:rPr lang="tr-TR" altLang="tr-TR" sz="2500" dirty="0"/>
              <a:t>Örneğin araç içi otomasyon, güvenlik sistemleri, askeri alanlarda kuvvetlerinin, tarım uygulamaları, biyomedikal ve tıp alanlarında, coğrafi bilgi sistemlerinde, tasarım ve imalat uygulamalarında kullanılmaktadır</a:t>
            </a:r>
          </a:p>
          <a:p>
            <a:endParaRPr lang="tr-TR" dirty="0"/>
          </a:p>
        </p:txBody>
      </p:sp>
    </p:spTree>
    <p:extLst>
      <p:ext uri="{BB962C8B-B14F-4D97-AF65-F5344CB8AC3E}">
        <p14:creationId xmlns:p14="http://schemas.microsoft.com/office/powerpoint/2010/main" val="390736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6105CC-CE36-90C1-BDF1-AA985FDD71A3}"/>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15F51497-A7F2-00A1-A5A5-B66ABC68BC8B}"/>
              </a:ext>
            </a:extLst>
          </p:cNvPr>
          <p:cNvSpPr>
            <a:spLocks noGrp="1"/>
          </p:cNvSpPr>
          <p:nvPr>
            <p:ph idx="1"/>
          </p:nvPr>
        </p:nvSpPr>
        <p:spPr/>
        <p:txBody>
          <a:bodyPr/>
          <a:lstStyle/>
          <a:p>
            <a:r>
              <a:rPr lang="tr-TR" sz="2400" dirty="0"/>
              <a:t>Makalede Görüntü İşlemeden Yararlanılarak,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veri tabanına aktarılmaktadır. Son aşamada ise bilgi veri tabanı kullanılarak nesnelerin sınıflandırılması gerçekleştirilmektedir.</a:t>
            </a:r>
          </a:p>
          <a:p>
            <a:endParaRPr lang="tr-TR" dirty="0"/>
          </a:p>
        </p:txBody>
      </p:sp>
    </p:spTree>
    <p:extLst>
      <p:ext uri="{BB962C8B-B14F-4D97-AF65-F5344CB8AC3E}">
        <p14:creationId xmlns:p14="http://schemas.microsoft.com/office/powerpoint/2010/main" val="154127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364DDB-039B-90AC-C975-EF9BFC19F772}"/>
              </a:ext>
            </a:extLst>
          </p:cNvPr>
          <p:cNvSpPr>
            <a:spLocks noGrp="1"/>
          </p:cNvSpPr>
          <p:nvPr>
            <p:ph type="title"/>
          </p:nvPr>
        </p:nvSpPr>
        <p:spPr/>
        <p:txBody>
          <a:bodyPr/>
          <a:lstStyle/>
          <a:p>
            <a:endParaRPr lang="tr-TR"/>
          </a:p>
        </p:txBody>
      </p:sp>
      <p:pic>
        <p:nvPicPr>
          <p:cNvPr id="4" name="Resim 2">
            <a:extLst>
              <a:ext uri="{FF2B5EF4-FFF2-40B4-BE49-F238E27FC236}">
                <a16:creationId xmlns:a16="http://schemas.microsoft.com/office/drawing/2014/main" id="{7B61658F-DD4B-E30C-5E98-33C28FE6E8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6220" y="510990"/>
            <a:ext cx="3420665" cy="583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65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1A37D7-BFBB-35C3-0AB9-BE922BC58827}"/>
              </a:ext>
            </a:extLst>
          </p:cNvPr>
          <p:cNvSpPr>
            <a:spLocks noGrp="1"/>
          </p:cNvSpPr>
          <p:nvPr>
            <p:ph type="title"/>
          </p:nvPr>
        </p:nvSpPr>
        <p:spPr/>
        <p:txBody>
          <a:bodyPr/>
          <a:lstStyle/>
          <a:p>
            <a:r>
              <a:rPr lang="tr-TR" dirty="0"/>
              <a:t>GÖRÜNTÜNÜN ÖN İŞLEMESİ</a:t>
            </a:r>
          </a:p>
        </p:txBody>
      </p:sp>
      <p:sp>
        <p:nvSpPr>
          <p:cNvPr id="3" name="İçerik Yer Tutucusu 2">
            <a:extLst>
              <a:ext uri="{FF2B5EF4-FFF2-40B4-BE49-F238E27FC236}">
                <a16:creationId xmlns:a16="http://schemas.microsoft.com/office/drawing/2014/main" id="{337F7C7D-F819-BEF4-7BE1-1D84DB8493A6}"/>
              </a:ext>
            </a:extLst>
          </p:cNvPr>
          <p:cNvSpPr>
            <a:spLocks noGrp="1"/>
          </p:cNvSpPr>
          <p:nvPr>
            <p:ph idx="1"/>
          </p:nvPr>
        </p:nvSpPr>
        <p:spPr/>
        <p:txBody>
          <a:bodyPr/>
          <a:lstStyle/>
          <a:p>
            <a:pPr fontAlgn="auto">
              <a:spcAft>
                <a:spcPts val="0"/>
              </a:spcAft>
              <a:defRPr/>
            </a:pPr>
            <a:r>
              <a:rPr lang="tr-TR" sz="20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a:p>
            <a:pPr fontAlgn="auto">
              <a:spcAft>
                <a:spcPts val="0"/>
              </a:spcAft>
              <a:defRPr/>
            </a:pPr>
            <a:r>
              <a:rPr lang="tr-TR" sz="2000" dirty="0"/>
              <a:t>Filtre uygulama adımında, görüntü üzerinde yer alan tuz biber gürültülerinin giderilmesi ve resimde yer alan gereksiz ayrıntıların azaltılması sağlanmaktadır. Kameradan alınan görüntü matrisi üzerinde, 3x3, 5x5 </a:t>
            </a:r>
            <a:r>
              <a:rPr lang="tr-TR" sz="2000" dirty="0" err="1"/>
              <a:t>vb</a:t>
            </a:r>
            <a:r>
              <a:rPr lang="tr-TR" sz="2000" dirty="0"/>
              <a:t> küçük bir çekirdek matrisinin gezdirilmesi sonucunda filtreleme işlemi gerçekleşmektedir. Çalışmada ortalama filtre uygulaması için seçilen çekirdek matris, denklem 1’de sunulmaktadır. Çekirdek matrisi, görüntü üzerinde kayan pencere yöntemi kullanılarak gezdirilmekte ve her bir piksel için, yeni değerler hesaplanmaktadır.</a:t>
            </a:r>
            <a:endParaRPr lang="tr-TR" altLang="tr-TR" sz="2000" dirty="0"/>
          </a:p>
          <a:p>
            <a:endParaRPr lang="tr-TR" dirty="0"/>
          </a:p>
        </p:txBody>
      </p:sp>
    </p:spTree>
    <p:extLst>
      <p:ext uri="{BB962C8B-B14F-4D97-AF65-F5344CB8AC3E}">
        <p14:creationId xmlns:p14="http://schemas.microsoft.com/office/powerpoint/2010/main" val="164341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60AF20-040A-7577-039C-6F81A475DAC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B344A73-83FE-433B-41AF-0480F25DB79F}"/>
              </a:ext>
            </a:extLst>
          </p:cNvPr>
          <p:cNvSpPr>
            <a:spLocks noGrp="1"/>
          </p:cNvSpPr>
          <p:nvPr>
            <p:ph idx="1"/>
          </p:nvPr>
        </p:nvSpPr>
        <p:spPr/>
        <p:txBody>
          <a:bodyPr/>
          <a:lstStyle/>
          <a:p>
            <a:endParaRPr lang="tr-TR"/>
          </a:p>
        </p:txBody>
      </p:sp>
      <p:pic>
        <p:nvPicPr>
          <p:cNvPr id="4" name="Resim 2">
            <a:extLst>
              <a:ext uri="{FF2B5EF4-FFF2-40B4-BE49-F238E27FC236}">
                <a16:creationId xmlns:a16="http://schemas.microsoft.com/office/drawing/2014/main" id="{25328EF9-842B-D512-3293-AB18C640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83" y="642594"/>
            <a:ext cx="3581233" cy="563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93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527068-AAC0-4D09-70F3-A83CCA1C94F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5D08E8D-7734-50E9-2170-485E915B1578}"/>
              </a:ext>
            </a:extLst>
          </p:cNvPr>
          <p:cNvSpPr>
            <a:spLocks noGrp="1"/>
          </p:cNvSpPr>
          <p:nvPr>
            <p:ph idx="1"/>
          </p:nvPr>
        </p:nvSpPr>
        <p:spPr/>
        <p:txBody>
          <a:bodyPr/>
          <a:lstStyle/>
          <a:p>
            <a:r>
              <a:rPr lang="tr-TR" altLang="tr-TR" sz="1800" dirty="0"/>
              <a:t>Grileştirme İşlemi Sonrası Gri olarak elde edilen görüntü üzerinde, eşikleme işlemi uygulanarak sadece ilgili nesnelere ait yer alan bölümler kullanılmaktadır. Eşikleme işleminde kullanılan en küçük (</a:t>
            </a:r>
            <a:r>
              <a:rPr lang="tr-TR" altLang="tr-TR" sz="1800" dirty="0" err="1"/>
              <a:t>min</a:t>
            </a:r>
            <a:r>
              <a:rPr lang="tr-TR" altLang="tr-TR" sz="1800" dirty="0"/>
              <a:t>) ve en büyük değerler (</a:t>
            </a:r>
            <a:r>
              <a:rPr lang="tr-TR" altLang="tr-TR" sz="1800" dirty="0" err="1"/>
              <a:t>max</a:t>
            </a:r>
            <a:r>
              <a:rPr lang="tr-TR" altLang="tr-TR" sz="1800" dirty="0"/>
              <a:t>) deneysel çalışmalar sonucunda belirlenmektedir. </a:t>
            </a:r>
          </a:p>
          <a:p>
            <a:r>
              <a:rPr lang="tr-TR" altLang="tr-TR" sz="1800" dirty="0"/>
              <a:t>Gri görüntü içerisinde yer alan piksel değerleri </a:t>
            </a:r>
            <a:r>
              <a:rPr lang="tr-TR" altLang="tr-TR" sz="1800" dirty="0" err="1"/>
              <a:t>min</a:t>
            </a:r>
            <a:r>
              <a:rPr lang="tr-TR" altLang="tr-TR" sz="1800" dirty="0"/>
              <a:t> ve </a:t>
            </a:r>
            <a:r>
              <a:rPr lang="tr-TR" altLang="tr-TR" sz="1800" dirty="0" err="1"/>
              <a:t>max</a:t>
            </a:r>
            <a:r>
              <a:rPr lang="tr-TR" altLang="tr-TR" sz="1800" dirty="0"/>
              <a:t> değerleri arasında bulunup bulunmadığı karşılaştırılarak, ikili görüntü için yeni değer ataması gerçekleştirilmektedir.</a:t>
            </a:r>
          </a:p>
          <a:p>
            <a:r>
              <a:rPr lang="tr-TR" altLang="tr-TR" sz="1800" dirty="0"/>
              <a:t>Sonrasında elde edilen </a:t>
            </a:r>
            <a:r>
              <a:rPr lang="tr-TR" altLang="tr-TR" sz="1800" dirty="0" err="1"/>
              <a:t>görüntüLerdeki</a:t>
            </a:r>
            <a:r>
              <a:rPr lang="tr-TR" altLang="tr-TR" sz="1800" dirty="0"/>
              <a:t> gürültüleri silmek için morfolojik işlemler uygulanmış ve elde edilen yeni görüntüde ortamda bulunan fındık nesnelerinin kenarları belirlenmiştir.</a:t>
            </a:r>
          </a:p>
          <a:p>
            <a:endParaRPr lang="tr-TR" dirty="0"/>
          </a:p>
        </p:txBody>
      </p:sp>
    </p:spTree>
    <p:extLst>
      <p:ext uri="{BB962C8B-B14F-4D97-AF65-F5344CB8AC3E}">
        <p14:creationId xmlns:p14="http://schemas.microsoft.com/office/powerpoint/2010/main" val="54164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F43248-42E9-3356-5D01-9B578F29BAE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3653BCA-C3AD-8797-7F23-B5AD09072E27}"/>
              </a:ext>
            </a:extLst>
          </p:cNvPr>
          <p:cNvSpPr>
            <a:spLocks noGrp="1"/>
          </p:cNvSpPr>
          <p:nvPr>
            <p:ph idx="1"/>
          </p:nvPr>
        </p:nvSpPr>
        <p:spPr/>
        <p:txBody>
          <a:bodyPr/>
          <a:lstStyle/>
          <a:p>
            <a:endParaRPr lang="tr-TR" dirty="0"/>
          </a:p>
        </p:txBody>
      </p:sp>
      <p:pic>
        <p:nvPicPr>
          <p:cNvPr id="4" name="Resim 6">
            <a:extLst>
              <a:ext uri="{FF2B5EF4-FFF2-40B4-BE49-F238E27FC236}">
                <a16:creationId xmlns:a16="http://schemas.microsoft.com/office/drawing/2014/main" id="{1837AE7D-2D35-62EC-7CC0-DA72E0E8A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546" y="589724"/>
            <a:ext cx="3801979" cy="549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4">
            <a:extLst>
              <a:ext uri="{FF2B5EF4-FFF2-40B4-BE49-F238E27FC236}">
                <a16:creationId xmlns:a16="http://schemas.microsoft.com/office/drawing/2014/main" id="{5AB4E38E-D8CC-B33B-4391-1036AFB89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29443"/>
            <a:ext cx="3633537" cy="553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92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8F7AD6-FC63-A4B2-0284-016C1EA3BBB9}"/>
              </a:ext>
            </a:extLst>
          </p:cNvPr>
          <p:cNvSpPr>
            <a:spLocks noGrp="1"/>
          </p:cNvSpPr>
          <p:nvPr>
            <p:ph type="ctrTitle"/>
          </p:nvPr>
        </p:nvSpPr>
        <p:spPr/>
        <p:txBody>
          <a:bodyPr/>
          <a:lstStyle/>
          <a:p>
            <a:r>
              <a:rPr lang="tr-TR" sz="5400" dirty="0"/>
              <a:t>RETİNA KAN DAMARLARINI ÇIKARMAK İÇİN MORFOLOJİK BİR YÖNTEM</a:t>
            </a:r>
          </a:p>
        </p:txBody>
      </p:sp>
      <p:sp>
        <p:nvSpPr>
          <p:cNvPr id="3" name="Alt Başlık 2">
            <a:extLst>
              <a:ext uri="{FF2B5EF4-FFF2-40B4-BE49-F238E27FC236}">
                <a16:creationId xmlns:a16="http://schemas.microsoft.com/office/drawing/2014/main" id="{009DBA51-02E3-558A-78C2-4AB9CE877E79}"/>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4119383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bu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bu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bu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TM03457510[[fn=Sabun]]</Template>
  <TotalTime>18</TotalTime>
  <Words>511</Words>
  <Application>Microsoft Office PowerPoint</Application>
  <PresentationFormat>Geniş ekran</PresentationFormat>
  <Paragraphs>23</Paragraphs>
  <Slides>13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Century Gothic</vt:lpstr>
      <vt:lpstr>Garamond</vt:lpstr>
      <vt:lpstr>Sabun</vt:lpstr>
      <vt:lpstr>Görüntü işleme tekniklerin kullanılarak fındık meyvesinin tespiti</vt:lpstr>
      <vt:lpstr>PowerPoint Sunusu</vt:lpstr>
      <vt:lpstr>PowerPoint Sunusu</vt:lpstr>
      <vt:lpstr>PowerPoint Sunusu</vt:lpstr>
      <vt:lpstr>GÖRÜNTÜNÜN ÖN İŞLEMESİ</vt:lpstr>
      <vt:lpstr>PowerPoint Sunusu</vt:lpstr>
      <vt:lpstr>PowerPoint Sunusu</vt:lpstr>
      <vt:lpstr>PowerPoint Sunusu</vt:lpstr>
      <vt:lpstr>RETİNA KAN DAMARLARINI ÇIKARMAK İÇİN MORFOLOJİK BİR YÖNTEM</vt:lpstr>
      <vt:lpstr>PowerPoint Sunusu</vt:lpstr>
      <vt:lpstr>PowerPoint Sunusu</vt:lpstr>
      <vt:lpstr>PowerPoint Sunusu</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tekniklerin kullanılarak fındık meyvesinin tespiti</dc:title>
  <dc:creator>Fatih</dc:creator>
  <cp:lastModifiedBy>Fatih</cp:lastModifiedBy>
  <cp:revision>1</cp:revision>
  <dcterms:created xsi:type="dcterms:W3CDTF">2022-12-15T12:51:52Z</dcterms:created>
  <dcterms:modified xsi:type="dcterms:W3CDTF">2022-12-15T13:10:38Z</dcterms:modified>
</cp:coreProperties>
</file>