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rahim timurtaş" initials="it" lastIdx="1" clrIdx="0">
    <p:extLst>
      <p:ext uri="{19B8F6BF-5375-455C-9EA6-DF929625EA0E}">
        <p15:presenceInfo xmlns:p15="http://schemas.microsoft.com/office/powerpoint/2012/main" userId="d09eaef1818444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12/12/2022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12/12/2022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12/12/2022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5E5FEB-7D3D-0185-E221-D06A36BF436D}"/>
              </a:ext>
            </a:extLst>
          </p:cNvPr>
          <p:cNvSpPr>
            <a:spLocks noGrp="1"/>
          </p:cNvSpPr>
          <p:nvPr>
            <p:ph type="ctrTitle"/>
          </p:nvPr>
        </p:nvSpPr>
        <p:spPr>
          <a:xfrm>
            <a:off x="1229326" y="0"/>
            <a:ext cx="9423434" cy="5492797"/>
          </a:xfrm>
        </p:spPr>
        <p:txBody>
          <a:bodyPr/>
          <a:lstStyle/>
          <a:p>
            <a:r>
              <a:rPr lang="tr-TR" sz="6000" dirty="0"/>
              <a:t>Görüntü İşleme Yöntemleri Kullanılarak Kiraz Meyvesinin Sınıflandırılması Deneyi</a:t>
            </a:r>
          </a:p>
        </p:txBody>
      </p:sp>
      <p:sp>
        <p:nvSpPr>
          <p:cNvPr id="3" name="Alt Başlık 2">
            <a:extLst>
              <a:ext uri="{FF2B5EF4-FFF2-40B4-BE49-F238E27FC236}">
                <a16:creationId xmlns:a16="http://schemas.microsoft.com/office/drawing/2014/main" id="{DF8263D0-9087-CDAF-3010-8AB997D32DF6}"/>
              </a:ext>
            </a:extLst>
          </p:cNvPr>
          <p:cNvSpPr>
            <a:spLocks noGrp="1"/>
          </p:cNvSpPr>
          <p:nvPr>
            <p:ph type="subTitle" idx="1"/>
          </p:nvPr>
        </p:nvSpPr>
        <p:spPr>
          <a:xfrm>
            <a:off x="5699501" y="253912"/>
            <a:ext cx="6849857" cy="1099166"/>
          </a:xfrm>
        </p:spPr>
        <p:txBody>
          <a:bodyPr>
            <a:normAutofit fontScale="92500" lnSpcReduction="10000"/>
          </a:bodyPr>
          <a:lstStyle/>
          <a:p>
            <a:r>
              <a:rPr lang="tr-TR" b="1" i="1" u="sng" dirty="0">
                <a:solidFill>
                  <a:schemeClr val="tx1"/>
                </a:solidFill>
              </a:rPr>
              <a:t>AD:</a:t>
            </a:r>
            <a:r>
              <a:rPr lang="tr-TR" dirty="0">
                <a:solidFill>
                  <a:schemeClr val="tx1"/>
                </a:solidFill>
              </a:rPr>
              <a:t> FATİH </a:t>
            </a:r>
          </a:p>
          <a:p>
            <a:r>
              <a:rPr lang="tr-TR" b="1" i="1" u="sng" dirty="0">
                <a:solidFill>
                  <a:schemeClr val="tx1"/>
                </a:solidFill>
              </a:rPr>
              <a:t>SOYAD</a:t>
            </a:r>
            <a:r>
              <a:rPr lang="tr-TR" dirty="0">
                <a:solidFill>
                  <a:schemeClr val="tx1"/>
                </a:solidFill>
              </a:rPr>
              <a:t>: KILINÇ</a:t>
            </a:r>
          </a:p>
          <a:p>
            <a:r>
              <a:rPr lang="tr-TR" b="1" i="1" u="sng" dirty="0">
                <a:solidFill>
                  <a:schemeClr val="tx1"/>
                </a:solidFill>
              </a:rPr>
              <a:t>NO</a:t>
            </a:r>
            <a:r>
              <a:rPr lang="tr-TR" dirty="0">
                <a:solidFill>
                  <a:schemeClr val="tx1"/>
                </a:solidFill>
              </a:rPr>
              <a:t>:02205076006</a:t>
            </a:r>
          </a:p>
        </p:txBody>
      </p:sp>
    </p:spTree>
    <p:extLst>
      <p:ext uri="{BB962C8B-B14F-4D97-AF65-F5344CB8AC3E}">
        <p14:creationId xmlns:p14="http://schemas.microsoft.com/office/powerpoint/2010/main" val="358278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6B119D5-9F50-F0C3-BBC5-381772240FBE}"/>
              </a:ext>
            </a:extLst>
          </p:cNvPr>
          <p:cNvSpPr>
            <a:spLocks noGrp="1"/>
          </p:cNvSpPr>
          <p:nvPr>
            <p:ph idx="1"/>
          </p:nvPr>
        </p:nvSpPr>
        <p:spPr>
          <a:xfrm>
            <a:off x="1295400" y="350520"/>
            <a:ext cx="9601200" cy="3078480"/>
          </a:xfrm>
        </p:spPr>
        <p:txBody>
          <a:bodyPr/>
          <a:lstStyle/>
          <a:p>
            <a:r>
              <a:rPr lang="tr-TR" dirty="0"/>
              <a:t>Kiraz meyvesi gülgiller familyasında yer alır.</a:t>
            </a:r>
          </a:p>
          <a:p>
            <a:r>
              <a:rPr lang="tr-TR" dirty="0"/>
              <a:t>Dünyada 1500 civarı kiraz çeşidi bulunmaktadır.</a:t>
            </a:r>
          </a:p>
          <a:p>
            <a:r>
              <a:rPr lang="tr-TR" dirty="0"/>
              <a:t>Türkiye yaklaşık 500 bin ton üretimiyle kiraz üretim yapan ülkelerin başında gelmektedir.</a:t>
            </a:r>
          </a:p>
          <a:p>
            <a:r>
              <a:rPr lang="tr-TR" dirty="0"/>
              <a:t>Ülkemizi sırasıyla ABD, İran, Çin, İtalya, Özbekistan, İspanya, Şili, Romanya ve Ukrayna takip etmektedir</a:t>
            </a:r>
          </a:p>
          <a:p>
            <a:r>
              <a:rPr lang="tr-TR" dirty="0"/>
              <a:t>2012 yılı TÜİK verilerine göre Türkiye sert çekirdekli meyve üretiminde 480 bin ton üretim kapasitesi ile kiraz %20’ </a:t>
            </a:r>
            <a:r>
              <a:rPr lang="tr-TR" dirty="0" err="1"/>
              <a:t>lik</a:t>
            </a:r>
            <a:r>
              <a:rPr lang="tr-TR" dirty="0"/>
              <a:t> bir paya sahiptir. </a:t>
            </a:r>
          </a:p>
        </p:txBody>
      </p:sp>
      <p:pic>
        <p:nvPicPr>
          <p:cNvPr id="2050" name="Picture 2" descr="Bing Kiraz FidanıBURSA TARIM Market | Türkiye'nin Tarım Mağazası - Çok  çeşit | Stoktan Hemen Fidan alışverişi">
            <a:extLst>
              <a:ext uri="{FF2B5EF4-FFF2-40B4-BE49-F238E27FC236}">
                <a16:creationId xmlns:a16="http://schemas.microsoft.com/office/drawing/2014/main" id="{31514196-8FA8-E9E0-BEB8-1DF783288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633" y="3802380"/>
            <a:ext cx="4296727" cy="2583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06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FE3B85-51B9-F5B0-9124-37443B466057}"/>
              </a:ext>
            </a:extLst>
          </p:cNvPr>
          <p:cNvSpPr>
            <a:spLocks noGrp="1"/>
          </p:cNvSpPr>
          <p:nvPr>
            <p:ph type="title"/>
          </p:nvPr>
        </p:nvSpPr>
        <p:spPr>
          <a:xfrm>
            <a:off x="1371600" y="0"/>
            <a:ext cx="9601200" cy="1485900"/>
          </a:xfrm>
        </p:spPr>
        <p:txBody>
          <a:bodyPr/>
          <a:lstStyle/>
          <a:p>
            <a:r>
              <a:rPr lang="tr-TR" dirty="0"/>
              <a:t>Görüntü işlemenin kiraz </a:t>
            </a:r>
            <a:r>
              <a:rPr lang="tr-TR" dirty="0" err="1"/>
              <a:t>kalitesininin</a:t>
            </a:r>
            <a:r>
              <a:rPr lang="tr-TR" dirty="0"/>
              <a:t> belirlenmesindeki önemi</a:t>
            </a:r>
          </a:p>
        </p:txBody>
      </p:sp>
      <p:sp>
        <p:nvSpPr>
          <p:cNvPr id="3" name="İçerik Yer Tutucusu 2">
            <a:extLst>
              <a:ext uri="{FF2B5EF4-FFF2-40B4-BE49-F238E27FC236}">
                <a16:creationId xmlns:a16="http://schemas.microsoft.com/office/drawing/2014/main" id="{B333B4B7-004C-7C15-6554-C04A8E11E96A}"/>
              </a:ext>
            </a:extLst>
          </p:cNvPr>
          <p:cNvSpPr>
            <a:spLocks noGrp="1"/>
          </p:cNvSpPr>
          <p:nvPr>
            <p:ph idx="1"/>
          </p:nvPr>
        </p:nvSpPr>
        <p:spPr>
          <a:xfrm>
            <a:off x="1371600" y="1264920"/>
            <a:ext cx="9601200" cy="5455920"/>
          </a:xfrm>
        </p:spPr>
        <p:txBody>
          <a:bodyPr/>
          <a:lstStyle/>
          <a:p>
            <a:r>
              <a:rPr lang="tr-TR" dirty="0"/>
              <a:t>Dünya meyve ticaretinde belirli standartlara göre sınıflandırılmış kaliteli ürünler tercih edilmektedir.</a:t>
            </a:r>
          </a:p>
          <a:p>
            <a:r>
              <a:rPr lang="tr-TR" dirty="0"/>
              <a:t>Kirazların şekilleri düzgün </a:t>
            </a:r>
            <a:r>
              <a:rPr lang="tr-TR" dirty="0" err="1"/>
              <a:t>olmasada</a:t>
            </a:r>
            <a:r>
              <a:rPr lang="tr-TR" dirty="0"/>
              <a:t> </a:t>
            </a:r>
            <a:r>
              <a:rPr lang="tr-TR" dirty="0" err="1"/>
              <a:t>tad</a:t>
            </a:r>
            <a:r>
              <a:rPr lang="tr-TR" dirty="0"/>
              <a:t> olarak çok kaliteli </a:t>
            </a:r>
            <a:r>
              <a:rPr lang="tr-TR" dirty="0" err="1"/>
              <a:t>olabiliyor.Bundan</a:t>
            </a:r>
            <a:r>
              <a:rPr lang="tr-TR" dirty="0"/>
              <a:t> dolayı kalite testlerinde görüntü işleme çok önemli bir yer edinmektedir.</a:t>
            </a:r>
          </a:p>
          <a:p>
            <a:r>
              <a:rPr lang="tr-TR" dirty="0"/>
              <a:t>Bu deneylerin sağlıklı sonuç verebilmesi için çeşitli filtre ve ışık kaynaklarına ihtiyaç vardır.</a:t>
            </a:r>
          </a:p>
          <a:p>
            <a:r>
              <a:rPr lang="tr-TR" dirty="0"/>
              <a:t>Bunlara örnek verecek olursak UR, NIR, IR gibi </a:t>
            </a:r>
            <a:r>
              <a:rPr lang="tr-TR" dirty="0" err="1"/>
              <a:t>infarred</a:t>
            </a:r>
            <a:r>
              <a:rPr lang="tr-TR" dirty="0"/>
              <a:t> ve ultraviole gibi ışınlardır.</a:t>
            </a:r>
          </a:p>
          <a:p>
            <a:endParaRPr lang="tr-TR" dirty="0"/>
          </a:p>
        </p:txBody>
      </p:sp>
      <p:pic>
        <p:nvPicPr>
          <p:cNvPr id="5" name="Resim 4">
            <a:extLst>
              <a:ext uri="{FF2B5EF4-FFF2-40B4-BE49-F238E27FC236}">
                <a16:creationId xmlns:a16="http://schemas.microsoft.com/office/drawing/2014/main" id="{A4B3D11A-3024-FB3E-ACC7-40D9D3338060}"/>
              </a:ext>
            </a:extLst>
          </p:cNvPr>
          <p:cNvPicPr>
            <a:picLocks noChangeAspect="1"/>
          </p:cNvPicPr>
          <p:nvPr/>
        </p:nvPicPr>
        <p:blipFill>
          <a:blip r:embed="rId2"/>
          <a:stretch>
            <a:fillRect/>
          </a:stretch>
        </p:blipFill>
        <p:spPr>
          <a:xfrm>
            <a:off x="2819400" y="3992880"/>
            <a:ext cx="6705600" cy="2834640"/>
          </a:xfrm>
          <a:prstGeom prst="rect">
            <a:avLst/>
          </a:prstGeom>
        </p:spPr>
      </p:pic>
    </p:spTree>
    <p:extLst>
      <p:ext uri="{BB962C8B-B14F-4D97-AF65-F5344CB8AC3E}">
        <p14:creationId xmlns:p14="http://schemas.microsoft.com/office/powerpoint/2010/main" val="18420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E1BEAD-1FC7-21C4-CFFA-370E2B5951F4}"/>
              </a:ext>
            </a:extLst>
          </p:cNvPr>
          <p:cNvSpPr>
            <a:spLocks noGrp="1"/>
          </p:cNvSpPr>
          <p:nvPr>
            <p:ph type="title"/>
          </p:nvPr>
        </p:nvSpPr>
        <p:spPr>
          <a:xfrm>
            <a:off x="1371600" y="0"/>
            <a:ext cx="9601200" cy="1485900"/>
          </a:xfrm>
        </p:spPr>
        <p:txBody>
          <a:bodyPr/>
          <a:lstStyle/>
          <a:p>
            <a:r>
              <a:rPr lang="tr-TR" dirty="0"/>
              <a:t>Deney aşaması</a:t>
            </a:r>
          </a:p>
        </p:txBody>
      </p:sp>
      <p:sp>
        <p:nvSpPr>
          <p:cNvPr id="3" name="İçerik Yer Tutucusu 2">
            <a:extLst>
              <a:ext uri="{FF2B5EF4-FFF2-40B4-BE49-F238E27FC236}">
                <a16:creationId xmlns:a16="http://schemas.microsoft.com/office/drawing/2014/main" id="{EE6A7705-87E7-6306-B478-1AAC256CDBAA}"/>
              </a:ext>
            </a:extLst>
          </p:cNvPr>
          <p:cNvSpPr>
            <a:spLocks noGrp="1"/>
          </p:cNvSpPr>
          <p:nvPr>
            <p:ph idx="1"/>
          </p:nvPr>
        </p:nvSpPr>
        <p:spPr>
          <a:xfrm>
            <a:off x="1371600" y="1264920"/>
            <a:ext cx="9601200" cy="3581400"/>
          </a:xfrm>
        </p:spPr>
        <p:txBody>
          <a:bodyPr/>
          <a:lstStyle/>
          <a:p>
            <a:r>
              <a:rPr lang="tr-TR" dirty="0"/>
              <a:t>Kirazların görüntü işleme yöntemi ile kalite sınıflandırılması deneyinde Matlab R2013a programı kullanılmıştır.</a:t>
            </a:r>
          </a:p>
          <a:p>
            <a:r>
              <a:rPr lang="tr-TR" dirty="0"/>
              <a:t>Yapılan çalışmada, görüntüsü alınan kirazların sol alttaki tabloda belirlenen standartlara göre Matlab programı ile sınıflandırılması yapılmıştır. </a:t>
            </a:r>
          </a:p>
          <a:p>
            <a:r>
              <a:rPr lang="tr-TR" dirty="0"/>
              <a:t>Kiraz meyvesinin sınıflandırılması için gerekli olan işlem adımları ise sağ </a:t>
            </a:r>
            <a:r>
              <a:rPr lang="tr-TR" dirty="0" err="1"/>
              <a:t>allta</a:t>
            </a:r>
            <a:r>
              <a:rPr lang="tr-TR" dirty="0"/>
              <a:t> göründüğü gibidir</a:t>
            </a:r>
          </a:p>
        </p:txBody>
      </p:sp>
      <p:pic>
        <p:nvPicPr>
          <p:cNvPr id="5" name="Resim 4">
            <a:extLst>
              <a:ext uri="{FF2B5EF4-FFF2-40B4-BE49-F238E27FC236}">
                <a16:creationId xmlns:a16="http://schemas.microsoft.com/office/drawing/2014/main" id="{C675BD01-EA48-F5FB-34DD-DB4D6D079681}"/>
              </a:ext>
            </a:extLst>
          </p:cNvPr>
          <p:cNvPicPr>
            <a:picLocks noChangeAspect="1"/>
          </p:cNvPicPr>
          <p:nvPr/>
        </p:nvPicPr>
        <p:blipFill>
          <a:blip r:embed="rId2"/>
          <a:stretch>
            <a:fillRect/>
          </a:stretch>
        </p:blipFill>
        <p:spPr>
          <a:xfrm>
            <a:off x="1371599" y="3429001"/>
            <a:ext cx="4142259" cy="2971880"/>
          </a:xfrm>
          <a:prstGeom prst="rect">
            <a:avLst/>
          </a:prstGeom>
        </p:spPr>
      </p:pic>
      <p:pic>
        <p:nvPicPr>
          <p:cNvPr id="7" name="Resim 6">
            <a:extLst>
              <a:ext uri="{FF2B5EF4-FFF2-40B4-BE49-F238E27FC236}">
                <a16:creationId xmlns:a16="http://schemas.microsoft.com/office/drawing/2014/main" id="{947C5405-8260-EBB4-54CF-38702209AF5B}"/>
              </a:ext>
            </a:extLst>
          </p:cNvPr>
          <p:cNvPicPr>
            <a:picLocks noChangeAspect="1"/>
          </p:cNvPicPr>
          <p:nvPr/>
        </p:nvPicPr>
        <p:blipFill>
          <a:blip r:embed="rId3"/>
          <a:stretch>
            <a:fillRect/>
          </a:stretch>
        </p:blipFill>
        <p:spPr>
          <a:xfrm>
            <a:off x="5715098" y="3429000"/>
            <a:ext cx="5741198" cy="2971881"/>
          </a:xfrm>
          <a:prstGeom prst="rect">
            <a:avLst/>
          </a:prstGeom>
        </p:spPr>
      </p:pic>
    </p:spTree>
    <p:extLst>
      <p:ext uri="{BB962C8B-B14F-4D97-AF65-F5344CB8AC3E}">
        <p14:creationId xmlns:p14="http://schemas.microsoft.com/office/powerpoint/2010/main" val="115506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F513B5-6379-7669-9A6B-FFA6A2392E28}"/>
              </a:ext>
            </a:extLst>
          </p:cNvPr>
          <p:cNvSpPr>
            <a:spLocks noGrp="1"/>
          </p:cNvSpPr>
          <p:nvPr>
            <p:ph type="title"/>
          </p:nvPr>
        </p:nvSpPr>
        <p:spPr>
          <a:xfrm>
            <a:off x="1371600" y="137160"/>
            <a:ext cx="9601200" cy="731520"/>
          </a:xfrm>
        </p:spPr>
        <p:txBody>
          <a:bodyPr/>
          <a:lstStyle/>
          <a:p>
            <a:r>
              <a:rPr lang="tr-TR" dirty="0"/>
              <a:t>Deney aşaması</a:t>
            </a:r>
          </a:p>
        </p:txBody>
      </p:sp>
      <p:sp>
        <p:nvSpPr>
          <p:cNvPr id="3" name="İçerik Yer Tutucusu 2">
            <a:extLst>
              <a:ext uri="{FF2B5EF4-FFF2-40B4-BE49-F238E27FC236}">
                <a16:creationId xmlns:a16="http://schemas.microsoft.com/office/drawing/2014/main" id="{0795C87B-B2E0-383E-62E2-965E4DF514C5}"/>
              </a:ext>
            </a:extLst>
          </p:cNvPr>
          <p:cNvSpPr>
            <a:spLocks noGrp="1"/>
          </p:cNvSpPr>
          <p:nvPr>
            <p:ph idx="1"/>
          </p:nvPr>
        </p:nvSpPr>
        <p:spPr>
          <a:xfrm>
            <a:off x="1371600" y="868680"/>
            <a:ext cx="9601200" cy="4998720"/>
          </a:xfrm>
        </p:spPr>
        <p:txBody>
          <a:bodyPr/>
          <a:lstStyle/>
          <a:p>
            <a:r>
              <a:rPr lang="tr-TR" sz="1800" dirty="0"/>
              <a:t>Öncelikle bir önceki sayfada gösterilen işlem adımlarına göre sınıflandırma işleminin gerçekleşmesi için işlenmemiş resim programa yüklenmelidir.</a:t>
            </a:r>
          </a:p>
          <a:p>
            <a:r>
              <a:rPr lang="tr-TR" sz="1800" dirty="0"/>
              <a:t>Sonraki adımda ise yüklenen resim siyah- beyaz piksellere dönüştürülmektedir.</a:t>
            </a:r>
          </a:p>
          <a:p>
            <a:r>
              <a:rPr lang="tr-TR" sz="1800" dirty="0"/>
              <a:t>Resmin siyah-beyaz piksellere(</a:t>
            </a:r>
            <a:r>
              <a:rPr lang="tr-TR" sz="1800" dirty="0" err="1"/>
              <a:t>binary</a:t>
            </a:r>
            <a:r>
              <a:rPr lang="tr-TR" sz="1800" dirty="0"/>
              <a:t> moda dönüştürülmesi) iki aşamada gerçekleşmektedir.</a:t>
            </a:r>
          </a:p>
          <a:p>
            <a:r>
              <a:rPr lang="tr-TR" sz="1800" dirty="0"/>
              <a:t>İlk aşamada resmin arka planı beyaza kirazlar ise siyaha dönüştürülür.</a:t>
            </a:r>
          </a:p>
          <a:p>
            <a:r>
              <a:rPr lang="tr-TR" sz="1800" dirty="0"/>
              <a:t>İkinci aşamada ise </a:t>
            </a:r>
            <a:r>
              <a:rPr lang="tr-TR" sz="1800" dirty="0" err="1"/>
              <a:t>binary</a:t>
            </a:r>
            <a:r>
              <a:rPr lang="tr-TR" sz="1800" dirty="0"/>
              <a:t> moddaki resim Matlab </a:t>
            </a:r>
            <a:r>
              <a:rPr lang="tr-TR" sz="1800" dirty="0" err="1"/>
              <a:t>bwboundaries</a:t>
            </a:r>
            <a:r>
              <a:rPr lang="tr-TR" sz="1800" dirty="0"/>
              <a:t> komutu ile ters çevrilerek arka plan siyaha sınıflandırılacak olan kirazlar beyaza dönüştürülür.</a:t>
            </a:r>
          </a:p>
          <a:p>
            <a:r>
              <a:rPr lang="tr-TR" dirty="0"/>
              <a:t>Aşağıda işlem adımlarının uygulandıktan sonraki hali gösterilmektedir.</a:t>
            </a:r>
          </a:p>
          <a:p>
            <a:endParaRPr lang="tr-TR" dirty="0"/>
          </a:p>
        </p:txBody>
      </p:sp>
      <p:pic>
        <p:nvPicPr>
          <p:cNvPr id="5" name="Resim 4">
            <a:extLst>
              <a:ext uri="{FF2B5EF4-FFF2-40B4-BE49-F238E27FC236}">
                <a16:creationId xmlns:a16="http://schemas.microsoft.com/office/drawing/2014/main" id="{51A8A487-DE83-8DCD-9AC8-B114B192A075}"/>
              </a:ext>
            </a:extLst>
          </p:cNvPr>
          <p:cNvPicPr>
            <a:picLocks noChangeAspect="1"/>
          </p:cNvPicPr>
          <p:nvPr/>
        </p:nvPicPr>
        <p:blipFill>
          <a:blip r:embed="rId2"/>
          <a:stretch>
            <a:fillRect/>
          </a:stretch>
        </p:blipFill>
        <p:spPr>
          <a:xfrm>
            <a:off x="6751302" y="4050900"/>
            <a:ext cx="4907298" cy="2548020"/>
          </a:xfrm>
          <a:prstGeom prst="rect">
            <a:avLst/>
          </a:prstGeom>
        </p:spPr>
      </p:pic>
      <p:pic>
        <p:nvPicPr>
          <p:cNvPr id="7" name="Resim 6">
            <a:extLst>
              <a:ext uri="{FF2B5EF4-FFF2-40B4-BE49-F238E27FC236}">
                <a16:creationId xmlns:a16="http://schemas.microsoft.com/office/drawing/2014/main" id="{D009D8AD-188A-1264-2DB5-24F1848831B4}"/>
              </a:ext>
            </a:extLst>
          </p:cNvPr>
          <p:cNvPicPr>
            <a:picLocks noChangeAspect="1"/>
          </p:cNvPicPr>
          <p:nvPr/>
        </p:nvPicPr>
        <p:blipFill>
          <a:blip r:embed="rId3"/>
          <a:stretch>
            <a:fillRect/>
          </a:stretch>
        </p:blipFill>
        <p:spPr>
          <a:xfrm>
            <a:off x="1417302" y="4050900"/>
            <a:ext cx="4907297" cy="2548020"/>
          </a:xfrm>
          <a:prstGeom prst="rect">
            <a:avLst/>
          </a:prstGeom>
        </p:spPr>
      </p:pic>
    </p:spTree>
    <p:extLst>
      <p:ext uri="{BB962C8B-B14F-4D97-AF65-F5344CB8AC3E}">
        <p14:creationId xmlns:p14="http://schemas.microsoft.com/office/powerpoint/2010/main" val="1216467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FA778F-54DB-AF91-34E0-D2EAF447B6A5}"/>
              </a:ext>
            </a:extLst>
          </p:cNvPr>
          <p:cNvSpPr>
            <a:spLocks noGrp="1"/>
          </p:cNvSpPr>
          <p:nvPr>
            <p:ph type="title"/>
          </p:nvPr>
        </p:nvSpPr>
        <p:spPr>
          <a:xfrm>
            <a:off x="1143000" y="0"/>
            <a:ext cx="9601200" cy="1485900"/>
          </a:xfrm>
        </p:spPr>
        <p:txBody>
          <a:bodyPr/>
          <a:lstStyle/>
          <a:p>
            <a:r>
              <a:rPr lang="tr-TR" dirty="0"/>
              <a:t>Deney sonuçlarının belirlenmesi ve tartışılması</a:t>
            </a:r>
          </a:p>
        </p:txBody>
      </p:sp>
      <p:pic>
        <p:nvPicPr>
          <p:cNvPr id="9" name="Resim 8">
            <a:extLst>
              <a:ext uri="{FF2B5EF4-FFF2-40B4-BE49-F238E27FC236}">
                <a16:creationId xmlns:a16="http://schemas.microsoft.com/office/drawing/2014/main" id="{C35E9BDD-8D4F-8BAB-6A43-6884E7E70140}"/>
              </a:ext>
            </a:extLst>
          </p:cNvPr>
          <p:cNvPicPr>
            <a:picLocks noChangeAspect="1"/>
          </p:cNvPicPr>
          <p:nvPr/>
        </p:nvPicPr>
        <p:blipFill>
          <a:blip r:embed="rId2"/>
          <a:stretch>
            <a:fillRect/>
          </a:stretch>
        </p:blipFill>
        <p:spPr>
          <a:xfrm>
            <a:off x="2904726" y="3429000"/>
            <a:ext cx="6074492" cy="3164205"/>
          </a:xfrm>
          <a:prstGeom prst="rect">
            <a:avLst/>
          </a:prstGeom>
        </p:spPr>
      </p:pic>
      <p:sp>
        <p:nvSpPr>
          <p:cNvPr id="11" name="İçerik Yer Tutucusu 10">
            <a:extLst>
              <a:ext uri="{FF2B5EF4-FFF2-40B4-BE49-F238E27FC236}">
                <a16:creationId xmlns:a16="http://schemas.microsoft.com/office/drawing/2014/main" id="{A97778FD-B719-70CD-5D16-06E552E738C4}"/>
              </a:ext>
            </a:extLst>
          </p:cNvPr>
          <p:cNvSpPr>
            <a:spLocks noGrp="1"/>
          </p:cNvSpPr>
          <p:nvPr>
            <p:ph idx="1"/>
          </p:nvPr>
        </p:nvSpPr>
        <p:spPr>
          <a:xfrm>
            <a:off x="1143000" y="1370648"/>
            <a:ext cx="9601200" cy="3581400"/>
          </a:xfrm>
        </p:spPr>
        <p:txBody>
          <a:bodyPr/>
          <a:lstStyle/>
          <a:p>
            <a:r>
              <a:rPr lang="tr-TR" dirty="0"/>
              <a:t>Sınırları belirlenen kirazlar belirli işlemlerden geçirildikten sonra kirazlara ait alan bilgileri hesaplanmıştır. Hesaplanan alan verileri yukarıdaki Tablo ilk sayfada belirlenen boyut standartlarına göre değerlendirilmiş ve değerlendirme sonucunda kirazlar boyutlarına göre sınıflandırılmıştır. Aşağıdaki şekil ise kirazların boyutlarına göre sınıflandırılmış hali gösterilmiştir.</a:t>
            </a:r>
          </a:p>
        </p:txBody>
      </p:sp>
    </p:spTree>
    <p:extLst>
      <p:ext uri="{BB962C8B-B14F-4D97-AF65-F5344CB8AC3E}">
        <p14:creationId xmlns:p14="http://schemas.microsoft.com/office/powerpoint/2010/main" val="2615315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8A8CA3-48B3-7B2E-D46E-764F1C202C61}"/>
              </a:ext>
            </a:extLst>
          </p:cNvPr>
          <p:cNvSpPr>
            <a:spLocks noGrp="1"/>
          </p:cNvSpPr>
          <p:nvPr>
            <p:ph type="title"/>
          </p:nvPr>
        </p:nvSpPr>
        <p:spPr/>
        <p:txBody>
          <a:bodyPr/>
          <a:lstStyle/>
          <a:p>
            <a:r>
              <a:rPr lang="tr-TR" dirty="0"/>
              <a:t>Sonuç olarak</a:t>
            </a:r>
          </a:p>
        </p:txBody>
      </p:sp>
      <p:sp>
        <p:nvSpPr>
          <p:cNvPr id="3" name="İçerik Yer Tutucusu 2">
            <a:extLst>
              <a:ext uri="{FF2B5EF4-FFF2-40B4-BE49-F238E27FC236}">
                <a16:creationId xmlns:a16="http://schemas.microsoft.com/office/drawing/2014/main" id="{1CCEE166-BA26-955B-281E-5116D6E96822}"/>
              </a:ext>
            </a:extLst>
          </p:cNvPr>
          <p:cNvSpPr>
            <a:spLocks noGrp="1"/>
          </p:cNvSpPr>
          <p:nvPr>
            <p:ph idx="1"/>
          </p:nvPr>
        </p:nvSpPr>
        <p:spPr/>
        <p:txBody>
          <a:bodyPr/>
          <a:lstStyle/>
          <a:p>
            <a:r>
              <a:rPr lang="tr-TR" dirty="0"/>
              <a:t>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p>
          <a:p>
            <a:r>
              <a:rPr lang="tr-TR" dirty="0"/>
              <a:t>Görüntü işleme kiraz sınıflandırma deneyi gibi birçok deneyde deney sonuç doğruluğuna direk olumlu elde etmektedir.</a:t>
            </a:r>
          </a:p>
        </p:txBody>
      </p:sp>
    </p:spTree>
    <p:extLst>
      <p:ext uri="{BB962C8B-B14F-4D97-AF65-F5344CB8AC3E}">
        <p14:creationId xmlns:p14="http://schemas.microsoft.com/office/powerpoint/2010/main" val="20979418"/>
      </p:ext>
    </p:extLst>
  </p:cSld>
  <p:clrMapOvr>
    <a:masterClrMapping/>
  </p:clrMapOvr>
</p:sld>
</file>

<file path=ppt/theme/theme1.xml><?xml version="1.0" encoding="utf-8"?>
<a:theme xmlns:a="http://schemas.openxmlformats.org/drawingml/2006/main" name="Kırpma">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docProps/app.xml><?xml version="1.0" encoding="utf-8"?>
<Properties xmlns="http://schemas.openxmlformats.org/officeDocument/2006/extended-properties" xmlns:vt="http://schemas.openxmlformats.org/officeDocument/2006/docPropsVTypes">
  <Template>TM10001105[[fn=Kırpma]]</Template>
  <TotalTime>1618</TotalTime>
  <Words>403</Words>
  <Application>Microsoft Office PowerPoint</Application>
  <PresentationFormat>Geniş ekran</PresentationFormat>
  <Paragraphs>30</Paragraphs>
  <Slides>7</Slides>
  <Notes>0</Notes>
  <HiddenSlides>0</HiddenSlides>
  <MMClips>0</MMClips>
  <ScaleCrop>false</ScaleCrop>
  <HeadingPairs>
    <vt:vector size="6" baseType="variant">
      <vt:variant>
        <vt:lpstr>Kullanılan Yazı Tipleri</vt:lpstr>
      </vt:variant>
      <vt:variant>
        <vt:i4>1</vt:i4>
      </vt:variant>
      <vt:variant>
        <vt:lpstr>Tema</vt:lpstr>
      </vt:variant>
      <vt:variant>
        <vt:i4>1</vt:i4>
      </vt:variant>
      <vt:variant>
        <vt:lpstr>Slayt Başlıkları</vt:lpstr>
      </vt:variant>
      <vt:variant>
        <vt:i4>7</vt:i4>
      </vt:variant>
    </vt:vector>
  </HeadingPairs>
  <TitlesOfParts>
    <vt:vector size="9" baseType="lpstr">
      <vt:lpstr>Franklin Gothic Book</vt:lpstr>
      <vt:lpstr>Kırpma</vt:lpstr>
      <vt:lpstr>Görüntü İşleme Yöntemleri Kullanılarak Kiraz Meyvesinin Sınıflandırılması Deneyi</vt:lpstr>
      <vt:lpstr>PowerPoint Sunusu</vt:lpstr>
      <vt:lpstr>Görüntü işlemenin kiraz kalitesininin belirlenmesindeki önemi</vt:lpstr>
      <vt:lpstr>Deney aşaması</vt:lpstr>
      <vt:lpstr>Deney aşaması</vt:lpstr>
      <vt:lpstr>Deney sonuçlarının belirlenmesi ve tartışılması</vt:lpstr>
      <vt:lpstr>Sonuç olarak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 Deneyi</dc:title>
  <dc:creator>ibrahim timurtaş</dc:creator>
  <cp:lastModifiedBy>Fatih</cp:lastModifiedBy>
  <cp:revision>2</cp:revision>
  <dcterms:created xsi:type="dcterms:W3CDTF">2022-12-06T14:23:27Z</dcterms:created>
  <dcterms:modified xsi:type="dcterms:W3CDTF">2022-12-12T15:48:18Z</dcterms:modified>
</cp:coreProperties>
</file>