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9187D-A12A-4F65-A44F-A5886B1B8124}" v="4176" dt="2020-12-24T19:36:42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December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15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December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3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December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December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0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December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9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December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5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December 24,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3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December 24,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878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December 24,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8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December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December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2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December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39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6">
            <a:extLst>
              <a:ext uri="{FF2B5EF4-FFF2-40B4-BE49-F238E27FC236}">
                <a16:creationId xmlns:a16="http://schemas.microsoft.com/office/drawing/2014/main" id="{6DB9AC9A-C1ED-4713-9A6E-D5EBBB401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60738" y="549275"/>
            <a:ext cx="7343775" cy="38645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6700">
                <a:cs typeface="Calibri Light"/>
              </a:rPr>
              <a:t>Вопрос по выбору.</a:t>
            </a:r>
            <a:br>
              <a:rPr lang="ru-RU" sz="6700">
                <a:cs typeface="Calibri Light"/>
              </a:rPr>
            </a:br>
            <a:r>
              <a:rPr lang="ru-RU" sz="6700">
                <a:cs typeface="Calibri Light"/>
              </a:rPr>
              <a:t>Шумы в электронных схемах.</a:t>
            </a:r>
            <a:endParaRPr lang="ru-RU" sz="67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60738" y="4932062"/>
            <a:ext cx="8280400" cy="13766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000">
                <a:solidFill>
                  <a:schemeClr val="tx1">
                    <a:alpha val="60000"/>
                  </a:schemeClr>
                </a:solidFill>
                <a:cs typeface="Calibri"/>
              </a:rPr>
              <a:t>Закирьянов Равиль</a:t>
            </a:r>
          </a:p>
          <a:p>
            <a:pPr>
              <a:lnSpc>
                <a:spcPct val="90000"/>
              </a:lnSpc>
            </a:pPr>
            <a:r>
              <a:rPr lang="ru-RU" sz="2000">
                <a:solidFill>
                  <a:schemeClr val="tx1">
                    <a:alpha val="60000"/>
                  </a:schemeClr>
                </a:solidFill>
                <a:cs typeface="Calibri"/>
              </a:rPr>
              <a:t>Б01-908 ФРКТ</a:t>
            </a:r>
          </a:p>
          <a:p>
            <a:pPr>
              <a:lnSpc>
                <a:spcPct val="90000"/>
              </a:lnSpc>
            </a:pPr>
            <a:r>
              <a:rPr lang="ru-RU" sz="2000">
                <a:solidFill>
                  <a:schemeClr val="tx1">
                    <a:alpha val="60000"/>
                  </a:schemeClr>
                </a:solidFill>
                <a:cs typeface="Calibri"/>
              </a:rPr>
              <a:t>МФТИ 2020</a:t>
            </a:r>
          </a:p>
        </p:txBody>
      </p:sp>
      <p:sp>
        <p:nvSpPr>
          <p:cNvPr id="28" name="Oval 28">
            <a:extLst>
              <a:ext uri="{FF2B5EF4-FFF2-40B4-BE49-F238E27FC236}">
                <a16:creationId xmlns:a16="http://schemas.microsoft.com/office/drawing/2014/main" id="{2FCFAB40-DA7C-4B6C-AD10-4EC44B54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796" y="46546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30">
            <a:extLst>
              <a:ext uri="{FF2B5EF4-FFF2-40B4-BE49-F238E27FC236}">
                <a16:creationId xmlns:a16="http://schemas.microsoft.com/office/drawing/2014/main" id="{83296DCF-CBB7-4351-9E7E-62364941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594206" y="2826355"/>
            <a:ext cx="3366189" cy="1853969"/>
          </a:xfrm>
          <a:custGeom>
            <a:avLst/>
            <a:gdLst>
              <a:gd name="connsiteX0" fmla="*/ 201268 w 3366189"/>
              <a:gd name="connsiteY0" fmla="*/ 543015 h 1853969"/>
              <a:gd name="connsiteX1" fmla="*/ 1512221 w 3366189"/>
              <a:gd name="connsiteY1" fmla="*/ 0 h 1853969"/>
              <a:gd name="connsiteX2" fmla="*/ 3366189 w 3366189"/>
              <a:gd name="connsiteY2" fmla="*/ 1853969 h 1853969"/>
              <a:gd name="connsiteX3" fmla="*/ 2439204 w 3366189"/>
              <a:gd name="connsiteY3" fmla="*/ 1853969 h 1853969"/>
              <a:gd name="connsiteX4" fmla="*/ 1512221 w 3366189"/>
              <a:gd name="connsiteY4" fmla="*/ 926985 h 1853969"/>
              <a:gd name="connsiteX5" fmla="*/ 743552 w 3366189"/>
              <a:gd name="connsiteY5" fmla="*/ 1335684 h 1853969"/>
              <a:gd name="connsiteX6" fmla="*/ 676116 w 3366189"/>
              <a:gd name="connsiteY6" fmla="*/ 1459924 h 1853969"/>
              <a:gd name="connsiteX7" fmla="*/ 0 w 3366189"/>
              <a:gd name="connsiteY7" fmla="*/ 783808 h 1853969"/>
              <a:gd name="connsiteX8" fmla="*/ 81609 w 3366189"/>
              <a:gd name="connsiteY8" fmla="*/ 674673 h 1853969"/>
              <a:gd name="connsiteX9" fmla="*/ 201268 w 3366189"/>
              <a:gd name="connsiteY9" fmla="*/ 543015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6189" h="1853969">
                <a:moveTo>
                  <a:pt x="201268" y="543015"/>
                </a:moveTo>
                <a:cubicBezTo>
                  <a:pt x="536770" y="207513"/>
                  <a:pt x="1000262" y="0"/>
                  <a:pt x="1512221" y="0"/>
                </a:cubicBezTo>
                <a:cubicBezTo>
                  <a:pt x="2536139" y="0"/>
                  <a:pt x="3366189" y="830051"/>
                  <a:pt x="3366189" y="1853969"/>
                </a:cubicBezTo>
                <a:lnTo>
                  <a:pt x="2439204" y="1853969"/>
                </a:lnTo>
                <a:cubicBezTo>
                  <a:pt x="2439204" y="1342010"/>
                  <a:pt x="2024180" y="926985"/>
                  <a:pt x="1512221" y="926985"/>
                </a:cubicBezTo>
                <a:cubicBezTo>
                  <a:pt x="1192247" y="926985"/>
                  <a:pt x="910138" y="1089104"/>
                  <a:pt x="743552" y="1335684"/>
                </a:cubicBezTo>
                <a:lnTo>
                  <a:pt x="676116" y="1459924"/>
                </a:lnTo>
                <a:lnTo>
                  <a:pt x="0" y="783808"/>
                </a:lnTo>
                <a:lnTo>
                  <a:pt x="81609" y="674673"/>
                </a:lnTo>
                <a:cubicBezTo>
                  <a:pt x="119392" y="628891"/>
                  <a:pt x="159330" y="584953"/>
                  <a:pt x="201268" y="543015"/>
                </a:cubicBezTo>
                <a:close/>
              </a:path>
            </a:pathLst>
          </a:custGeom>
          <a:gradFill flip="none" rotWithShape="1">
            <a:gsLst>
              <a:gs pos="87000">
                <a:schemeClr val="bg2"/>
              </a:gs>
              <a:gs pos="0">
                <a:schemeClr val="bg2">
                  <a:lumMod val="90000"/>
                  <a:lumOff val="10000"/>
                </a:schemeClr>
              </a:gs>
            </a:gsLst>
            <a:lin ang="16200000" scaled="0"/>
            <a:tileRect/>
          </a:gradFill>
          <a:ln>
            <a:noFill/>
          </a:ln>
          <a:effectLst>
            <a:innerShdw blurRad="406400" dist="190500" dir="1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Freeform: Shape 32">
            <a:extLst>
              <a:ext uri="{FF2B5EF4-FFF2-40B4-BE49-F238E27FC236}">
                <a16:creationId xmlns:a16="http://schemas.microsoft.com/office/drawing/2014/main" id="{61AE2471-23B2-4B94-A613-E6860991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620971" y="2691401"/>
            <a:ext cx="3326036" cy="2226949"/>
          </a:xfrm>
          <a:custGeom>
            <a:avLst/>
            <a:gdLst>
              <a:gd name="connsiteX0" fmla="*/ 322118 w 3326036"/>
              <a:gd name="connsiteY0" fmla="*/ 508527 h 2226949"/>
              <a:gd name="connsiteX1" fmla="*/ 1501413 w 3326036"/>
              <a:gd name="connsiteY1" fmla="*/ 0 h 2226949"/>
              <a:gd name="connsiteX2" fmla="*/ 3317715 w 3326036"/>
              <a:gd name="connsiteY2" fmla="*/ 1778141 h 2226949"/>
              <a:gd name="connsiteX3" fmla="*/ 3326036 w 3326036"/>
              <a:gd name="connsiteY3" fmla="*/ 1843633 h 2226949"/>
              <a:gd name="connsiteX4" fmla="*/ 2942720 w 3326036"/>
              <a:gd name="connsiteY4" fmla="*/ 2226949 h 2226949"/>
              <a:gd name="connsiteX5" fmla="*/ 2428396 w 3326036"/>
              <a:gd name="connsiteY5" fmla="*/ 2226949 h 2226949"/>
              <a:gd name="connsiteX6" fmla="*/ 1501413 w 3326036"/>
              <a:gd name="connsiteY6" fmla="*/ 1113475 h 2226949"/>
              <a:gd name="connsiteX7" fmla="*/ 732744 w 3326036"/>
              <a:gd name="connsiteY7" fmla="*/ 1604395 h 2226949"/>
              <a:gd name="connsiteX8" fmla="*/ 715116 w 3326036"/>
              <a:gd name="connsiteY8" fmla="*/ 1639249 h 2226949"/>
              <a:gd name="connsiteX9" fmla="*/ 0 w 3326036"/>
              <a:gd name="connsiteY9" fmla="*/ 924133 h 2226949"/>
              <a:gd name="connsiteX10" fmla="*/ 70802 w 3326036"/>
              <a:gd name="connsiteY10" fmla="*/ 810403 h 2226949"/>
              <a:gd name="connsiteX11" fmla="*/ 322118 w 3326036"/>
              <a:gd name="connsiteY11" fmla="*/ 508527 h 222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26036" h="2226949">
                <a:moveTo>
                  <a:pt x="322118" y="508527"/>
                </a:moveTo>
                <a:cubicBezTo>
                  <a:pt x="642593" y="190840"/>
                  <a:pt x="1053449" y="0"/>
                  <a:pt x="1501413" y="0"/>
                </a:cubicBezTo>
                <a:cubicBezTo>
                  <a:pt x="2397341" y="0"/>
                  <a:pt x="3144839" y="763359"/>
                  <a:pt x="3317715" y="1778141"/>
                </a:cubicBezTo>
                <a:lnTo>
                  <a:pt x="3326036" y="1843633"/>
                </a:lnTo>
                <a:lnTo>
                  <a:pt x="2942720" y="2226949"/>
                </a:lnTo>
                <a:lnTo>
                  <a:pt x="2428396" y="2226949"/>
                </a:lnTo>
                <a:cubicBezTo>
                  <a:pt x="2428396" y="1611994"/>
                  <a:pt x="2013372" y="1113475"/>
                  <a:pt x="1501413" y="1113475"/>
                </a:cubicBezTo>
                <a:cubicBezTo>
                  <a:pt x="1181439" y="1113475"/>
                  <a:pt x="899329" y="1308209"/>
                  <a:pt x="732744" y="1604395"/>
                </a:cubicBezTo>
                <a:lnTo>
                  <a:pt x="715116" y="1639249"/>
                </a:lnTo>
                <a:lnTo>
                  <a:pt x="0" y="924133"/>
                </a:lnTo>
                <a:lnTo>
                  <a:pt x="70802" y="810403"/>
                </a:lnTo>
                <a:cubicBezTo>
                  <a:pt x="146367" y="700418"/>
                  <a:pt x="230553" y="599295"/>
                  <a:pt x="322118" y="508527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4">
            <a:extLst>
              <a:ext uri="{FF2B5EF4-FFF2-40B4-BE49-F238E27FC236}">
                <a16:creationId xmlns:a16="http://schemas.microsoft.com/office/drawing/2014/main" id="{DFB59F4D-13F5-4E73-B3D4-2CFDEC0C5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183572" y="4805365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695E6-9245-4FA5-9547-19E47A56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42" y="277630"/>
            <a:ext cx="11072520" cy="5815194"/>
          </a:xfrm>
        </p:spPr>
        <p:txBody>
          <a:bodyPr>
            <a:normAutofit fontScale="90000"/>
          </a:bodyPr>
          <a:lstStyle/>
          <a:p>
            <a:r>
              <a:rPr lang="ru-RU"/>
              <a:t>Литература:</a:t>
            </a:r>
            <a:br>
              <a:rPr lang="ru-RU"/>
            </a:br>
            <a:r>
              <a:rPr lang="ru-RU"/>
              <a:t>Хоровиц, Хилл "Искусство схемотехники" том 1</a:t>
            </a:r>
            <a:br>
              <a:rPr lang="ru-RU"/>
            </a:br>
            <a:r>
              <a:rPr lang="ru-RU"/>
              <a:t>Хоровиц, Хилл "Искуство схемотехниеки" том 2</a:t>
            </a:r>
            <a:br>
              <a:rPr lang="ru-RU"/>
            </a:br>
            <a:r>
              <a:rPr lang="ru-RU"/>
              <a:t>Кириченко "Электричество и магнетизм"</a:t>
            </a:r>
            <a:br>
              <a:rPr lang="ru-RU"/>
            </a:br>
            <a:r>
              <a:rPr lang="ru-RU"/>
              <a:t>Григорьев "Шумы в электронных схемах"</a:t>
            </a:r>
            <a:br>
              <a:rPr lang="ru-RU"/>
            </a:br>
            <a:r>
              <a:rPr lang="ru-RU"/>
              <a:t>код проекта: </a:t>
            </a:r>
            <a:r>
              <a:rPr lang="ru-RU">
                <a:ea typeface="+mj-lt"/>
                <a:cs typeface="+mj-lt"/>
              </a:rPr>
              <a:t>https://github.com/kilka-rav/noise</a:t>
            </a:r>
            <a:br>
              <a:rPr lang="ru-RU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72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2CF11-41E9-4DBD-A05C-3529D936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/>
              <a:t>Виды шумов и их природа.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514B57A-0194-4359-A865-09407126B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3453292"/>
            <a:ext cx="5773738" cy="1934201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7AB6453-3845-4D6B-A198-14F01D12D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700">
                <a:ea typeface="Source Sans Pro"/>
              </a:rPr>
              <a:t>Шум - случайные флуктуации напряжений и токов. Флуктуации в электронных схемах возникают в связи с дискретностью зарядов, осуществляющих перенос тока и со случайным движением этих зарядов.</a:t>
            </a:r>
          </a:p>
          <a:p>
            <a:pPr>
              <a:lnSpc>
                <a:spcPct val="100000"/>
              </a:lnSpc>
            </a:pPr>
            <a:r>
              <a:rPr lang="ru-RU" sz="1700">
                <a:ea typeface="Source Sans Pro"/>
              </a:rPr>
              <a:t>Так как шум - случайная величина, то он может недетерминированным образом маскировать наш "полезный" сигнал. Необходимо уметь оценивать уровень шума, чтобы делать вывод о классе точности приборов.</a:t>
            </a:r>
          </a:p>
          <a:p>
            <a:pPr>
              <a:lnSpc>
                <a:spcPct val="100000"/>
              </a:lnSpc>
            </a:pPr>
            <a:r>
              <a:rPr lang="ru-RU" sz="1700">
                <a:ea typeface="Source Sans Pro"/>
              </a:rPr>
              <a:t>Существует различные типы шумов: тепловой шум(шум Джонсона), дробовой шум и розовый шум(</a:t>
            </a:r>
            <a:r>
              <a:rPr lang="ru-RU" sz="1700" err="1">
                <a:ea typeface="Source Sans Pro"/>
              </a:rPr>
              <a:t>фликкер</a:t>
            </a:r>
            <a:r>
              <a:rPr lang="ru-RU" sz="1700">
                <a:ea typeface="Source Sans Pro"/>
              </a:rPr>
              <a:t>-шум).</a:t>
            </a:r>
          </a:p>
          <a:p>
            <a:pPr>
              <a:lnSpc>
                <a:spcPct val="100000"/>
              </a:lnSpc>
            </a:pPr>
            <a:endParaRPr lang="ru-RU" sz="1700">
              <a:ea typeface="Source Sans Pro"/>
            </a:endParaRPr>
          </a:p>
          <a:p>
            <a:pPr>
              <a:lnSpc>
                <a:spcPct val="100000"/>
              </a:lnSpc>
            </a:pPr>
            <a:endParaRPr lang="ru-RU" sz="170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71877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8B6F2-52A2-4103-85A0-28FA19A6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ru-RU"/>
              <a:t>Тепловой шум.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ACD73043-AD01-4208-A07B-35E15964D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" y="2740389"/>
            <a:ext cx="7110831" cy="3546915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034F005-40D8-410B-A370-C43865D4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400" dirty="0">
                <a:solidFill>
                  <a:srgbClr val="FFFFFF"/>
                </a:solidFill>
                <a:ea typeface="+mn-lt"/>
                <a:cs typeface="+mn-lt"/>
              </a:rPr>
              <a:t>Любой резистор на плате генерирует на своих концах некоторый шум напряжения, известный как «шум Джонсона».  Случайное движение электронов приводит к флуктуациям электрического поля, которые вызывают ток. Этот ток теряет энергию на активном сопротивлении. Тепло, выделяемое на резисторе, соответствует энергии флуктуации. Следствие: в схемах, не содержащих активного сопротивления, отсутствует тепловой шум.</a:t>
            </a:r>
          </a:p>
          <a:p>
            <a:pPr>
              <a:lnSpc>
                <a:spcPct val="100000"/>
              </a:lnSpc>
            </a:pPr>
            <a:r>
              <a:rPr lang="ru-RU" sz="1400" dirty="0">
                <a:solidFill>
                  <a:srgbClr val="FFFFFF"/>
                </a:solidFill>
                <a:ea typeface="Source Sans Pro"/>
              </a:rPr>
              <a:t>Так как флуктуации наблюдаются  не только у тока, но и у напряжений на сопротивлениях, то можно  выделить  два вида шумящих резисторов: как источник напряжения, и как источник тока.</a:t>
            </a:r>
          </a:p>
          <a:p>
            <a:pPr>
              <a:lnSpc>
                <a:spcPct val="100000"/>
              </a:lnSpc>
            </a:pPr>
            <a:r>
              <a:rPr lang="ru-RU" sz="1400" dirty="0">
                <a:solidFill>
                  <a:srgbClr val="FFFFFF"/>
                </a:solidFill>
                <a:ea typeface="Source Sans Pro"/>
              </a:rPr>
              <a:t>Следствие: Если в схеме тепловой шум принимает слишком большие значения, можно изменить сопротивления, заменив самые большие и самые маленькие сопротивления.</a:t>
            </a:r>
          </a:p>
          <a:p>
            <a:pPr>
              <a:lnSpc>
                <a:spcPct val="100000"/>
              </a:lnSpc>
            </a:pPr>
            <a:endParaRPr lang="ru-RU" sz="140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9363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7062D-2D47-40D2-A16C-675525EF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412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ru-RU"/>
              <a:t>Дробовой шум(шум Шоттки).</a:t>
            </a:r>
          </a:p>
        </p:txBody>
      </p:sp>
      <p:pic>
        <p:nvPicPr>
          <p:cNvPr id="5" name="Рисунок 5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9DA723F5-73A9-4945-A148-4D11F2395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3" y="2219635"/>
            <a:ext cx="5092062" cy="2418729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3244FDE-A131-4797-9BFC-579C3A693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410" y="2677306"/>
            <a:ext cx="5437187" cy="341551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700">
                <a:ea typeface="Source Sans Pro"/>
              </a:rPr>
              <a:t> </a:t>
            </a:r>
            <a:r>
              <a:rPr lang="ru-RU" sz="1700">
                <a:ea typeface="+mn-lt"/>
                <a:cs typeface="+mn-lt"/>
              </a:rPr>
              <a:t>Электрический ток представляет собой движение дискретных зарядов, а не плавное непрерывное течение. Конечность заряда приводит к статистическим флуктуациям тока. Этот шум получается, когда поток электронов преодолевает потенциальный барьер, например, в p-n переходе в диоде или в поле анода.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700">
                <a:ea typeface="+mn-lt"/>
                <a:cs typeface="+mn-lt"/>
              </a:rPr>
              <a:t>Для тока  I = 1A , относительное отклонение = 0,000006%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700">
                <a:ea typeface="+mn-lt"/>
                <a:cs typeface="+mn-lt"/>
              </a:rPr>
              <a:t>Для тока в той же ширине, но I = 1pA,  относительное отклонение = 5,6%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7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714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0058D-64C7-44DE-A27B-930E84F1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Розовый шум.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D53187-CE06-4FA3-BE1E-DD744A50B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Дробовой и тепловой шумы — это недетерминированные виды Гауссовского шума, происходящие вследствие действия физических законов. Самый дорогой и тщательно изготовленный резистор имеет тот же тепловой шум, что и дешевый углеродный резистор с тем же сопротивлением. Реальные устройства имеют к тому же различные источники «избыточных шумов». У реальных резисторов бывают флуктуации сопротивления, порождающие дополнительное напряжение шума (которое складывается с постоянно присутствующим напряжением теплового шума), пропорциональное протекающему через резистор постоянному току. Этот шум зависит от многих факторов конструкции конкретного резистора, включая материал и в особенности концевые соединения.</a:t>
            </a:r>
            <a:endParaRPr lang="ru-RU" dirty="0">
              <a:solidFill>
                <a:srgbClr val="FFFFFF"/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5717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55850-29AB-4F66-B44A-886358E7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051551"/>
            <a:ext cx="3565524" cy="238489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Способы вычисления шума.</a:t>
            </a:r>
            <a:b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Вычисление спектральной плотности теплового шума.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Рисунок 7" descr="Изображение выглядит как текст, доска&#10;&#10;Автоматически созданное описание">
            <a:extLst>
              <a:ext uri="{FF2B5EF4-FFF2-40B4-BE49-F238E27FC236}">
                <a16:creationId xmlns:a16="http://schemas.microsoft.com/office/drawing/2014/main" id="{16085C07-BF08-4BF9-8236-970A776BD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262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6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A41E5-7CE3-464A-BB58-0540BE083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6379210" cy="1333057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900"/>
              <a:t>Пример влияния шума.</a:t>
            </a:r>
            <a:br>
              <a:rPr lang="ru-RU" sz="1900"/>
            </a:br>
            <a:r>
              <a:rPr lang="ru-RU" sz="1900"/>
              <a:t>Устройство компаратора.</a:t>
            </a:r>
            <a:br>
              <a:rPr lang="ru-RU" sz="1900"/>
            </a:br>
            <a:r>
              <a:rPr lang="ru-RU" sz="1900"/>
              <a:t>Частичная потеря сигнала.</a:t>
            </a:r>
            <a:br>
              <a:rPr lang="ru-RU" sz="1900"/>
            </a:br>
            <a:br>
              <a:rPr lang="ru-RU" sz="1900"/>
            </a:br>
            <a:endParaRPr lang="ru-RU" sz="1900"/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B3427D4-7E6E-45D8-BC02-46EAD6091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3074891"/>
            <a:ext cx="5773738" cy="2691004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92954-D4E6-4FAF-94AC-292DFFFDC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202" y="2017837"/>
            <a:ext cx="671610" cy="631474"/>
            <a:chOff x="8371777" y="4172213"/>
            <a:chExt cx="671610" cy="63147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2CFA88C-A736-419D-B7B6-6B912BB45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371777" y="4172213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/>
                </a:gs>
                <a:gs pos="30000">
                  <a:schemeClr val="bg2"/>
                </a:gs>
                <a:gs pos="40000">
                  <a:schemeClr val="bg2">
                    <a:lumMod val="90000"/>
                    <a:lumOff val="10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5E877B2-A66B-45DC-892C-B19FB817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638387" y="4349560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0">
                  <a:schemeClr val="bg2">
                    <a:lumMod val="75000"/>
                    <a:lumOff val="25000"/>
                  </a:schemeClr>
                </a:gs>
              </a:gsLst>
              <a:lin ang="16200000" scaled="0"/>
            </a:gradFill>
            <a:ln>
              <a:noFill/>
            </a:ln>
            <a:effectLst>
              <a:innerShdw blurRad="1270000" dist="2540000">
                <a:schemeClr val="bg2"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8CFDA0-893C-47AD-A879-ACD10F1FC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04816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buNone/>
            </a:pPr>
            <a:r>
              <a:rPr lang="ru-RU">
                <a:ea typeface="Source Sans Pro"/>
              </a:rPr>
              <a:t>Шум меняет наш сигнал недетерминированным образом. В зависимости от схемы мы можем терять часть информации или получать ее в искаженном виде. Для этого мы вводим коэффицент шума.</a:t>
            </a:r>
          </a:p>
          <a:p>
            <a:pPr>
              <a:buNone/>
            </a:pPr>
            <a:r>
              <a:rPr lang="ru-RU" dirty="0">
                <a:solidFill>
                  <a:srgbClr val="FFFFFF"/>
                </a:solidFill>
                <a:ea typeface="Source Sans Pro"/>
              </a:rPr>
              <a:t>Рассмотрим пример, когда наш шум может на что-нибудь влиять. </a:t>
            </a:r>
            <a:r>
              <a:rPr lang="ru-RU">
                <a:solidFill>
                  <a:srgbClr val="FFFFFF"/>
                </a:solidFill>
                <a:ea typeface="Source Sans Pro"/>
              </a:rPr>
              <a:t>Передадим какое-нибудь сообщение на схемах с разным коэффицентом шума.</a:t>
            </a:r>
            <a:endParaRPr lang="ru-RU" dirty="0">
              <a:ea typeface="Source Sans Pro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0373973-4586-48A3-ADF2-95A571530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7376" y="5520977"/>
            <a:ext cx="1972470" cy="1337023"/>
          </a:xfrm>
          <a:custGeom>
            <a:avLst/>
            <a:gdLst>
              <a:gd name="connsiteX0" fmla="*/ 986235 w 1972470"/>
              <a:gd name="connsiteY0" fmla="*/ 0 h 1337023"/>
              <a:gd name="connsiteX1" fmla="*/ 1972470 w 1972470"/>
              <a:gd name="connsiteY1" fmla="*/ 986235 h 1337023"/>
              <a:gd name="connsiteX2" fmla="*/ 1928131 w 1972470"/>
              <a:gd name="connsiteY2" fmla="*/ 1279512 h 1337023"/>
              <a:gd name="connsiteX3" fmla="*/ 1907081 w 1972470"/>
              <a:gd name="connsiteY3" fmla="*/ 1337023 h 1337023"/>
              <a:gd name="connsiteX4" fmla="*/ 65389 w 1972470"/>
              <a:gd name="connsiteY4" fmla="*/ 1337023 h 1337023"/>
              <a:gd name="connsiteX5" fmla="*/ 44339 w 1972470"/>
              <a:gd name="connsiteY5" fmla="*/ 1279512 h 1337023"/>
              <a:gd name="connsiteX6" fmla="*/ 0 w 1972470"/>
              <a:gd name="connsiteY6" fmla="*/ 986235 h 1337023"/>
              <a:gd name="connsiteX7" fmla="*/ 986235 w 1972470"/>
              <a:gd name="connsiteY7" fmla="*/ 0 h 133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337023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088363"/>
                  <a:pt x="1956947" y="1186866"/>
                  <a:pt x="1928131" y="1279512"/>
                </a:cubicBezTo>
                <a:lnTo>
                  <a:pt x="1907081" y="1337023"/>
                </a:lnTo>
                <a:lnTo>
                  <a:pt x="65389" y="1337023"/>
                </a:lnTo>
                <a:lnTo>
                  <a:pt x="44339" y="1279512"/>
                </a:lnTo>
                <a:cubicBezTo>
                  <a:pt x="15523" y="1186866"/>
                  <a:pt x="0" y="1088363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75000"/>
                  <a:lumOff val="25000"/>
                </a:schemeClr>
              </a:gs>
              <a:gs pos="71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381000" dist="177800" dir="189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9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F7677-BE9D-4D15-B9B5-A08DFE97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Устройство компаратора.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7985B2-653A-4213-9C0A-CFD70641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Source Sans Pro"/>
              </a:rPr>
              <a:t>В схеме с приемником, который осуществляет декодирование символов из сигнала, полученного от передатчика, существует компаратор. В завимости от мгновенного напряжения он преобразует  сигнал в бинарник =&gt; полученное сообщение. Если напряжение сигнала больше опорного, то он инвертирует единицу, если меньше, то нуль. Так как компараторо не знает, что из поступаемого напряжения является шумом, а что сигналом, то он может инвертировать данные неправильно =&gt; потеря информации.</a:t>
            </a:r>
            <a:endParaRPr lang="ru-RU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ru-RU">
                <a:solidFill>
                  <a:srgbClr val="FFFFFF"/>
                </a:solidFill>
                <a:ea typeface="Source Sans Pro"/>
              </a:rPr>
              <a:t>Для иллюстрации данного примера я написал программу, которая передает и получает сообщение в зависимости от коэффицента шума.</a:t>
            </a:r>
            <a:endParaRPr lang="ru-RU" dirty="0">
              <a:solidFill>
                <a:srgbClr val="FFFFFF"/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4814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E1FC9-7A34-43F0-9ABF-BC5B1D59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Результаты.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DC94AC-1620-4A94-9651-1C9A744A7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>
                <a:ea typeface="Source Sans Pro"/>
              </a:rPr>
              <a:t>БОЛЬШОЙ КОЭФФИЦЕНТ СИГНАЛ/ШУМ</a:t>
            </a:r>
            <a:endParaRPr lang="ru-RU" dirty="0">
              <a:ea typeface="Source Sans Pro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F9664B0-C038-4FF9-8D5D-A694B0A72B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5203" y="2803034"/>
            <a:ext cx="10676985" cy="1165459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7E9BC4E5-28D7-4984-A495-BE0706C38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>
                <a:ea typeface="Source Sans Pro"/>
              </a:rPr>
              <a:t>МАЛЕНЬКИЙ КОЭФФИЦЕНТ СИГНАЛ ШУМ</a:t>
            </a:r>
            <a:endParaRPr lang="ru-RU"/>
          </a:p>
        </p:txBody>
      </p:sp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74B95F2-8123-4FCC-BD2B-AED3FF3BD9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31683" y="4119132"/>
            <a:ext cx="11144202" cy="1294470"/>
          </a:xfrm>
        </p:spPr>
      </p:pic>
    </p:spTree>
    <p:extLst>
      <p:ext uri="{BB962C8B-B14F-4D97-AF65-F5344CB8AC3E}">
        <p14:creationId xmlns:p14="http://schemas.microsoft.com/office/powerpoint/2010/main" val="82005164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3DFloatVTI</vt:lpstr>
      <vt:lpstr>Вопрос по выбору. Шумы в электронных схемах.</vt:lpstr>
      <vt:lpstr>Виды шумов и их природа.</vt:lpstr>
      <vt:lpstr>Тепловой шум.</vt:lpstr>
      <vt:lpstr>Дробовой шум(шум Шоттки).</vt:lpstr>
      <vt:lpstr>Розовый шум.</vt:lpstr>
      <vt:lpstr>Способы вычисления шума. Вычисление спектральной плотности теплового шума.</vt:lpstr>
      <vt:lpstr>Пример влияния шума. Устройство компаратора. Частичная потеря сигнала.  </vt:lpstr>
      <vt:lpstr>Устройство компаратора.</vt:lpstr>
      <vt:lpstr>Результаты.</vt:lpstr>
      <vt:lpstr>Литература: Хоровиц, Хилл "Искусство схемотехники" том 1 Хоровиц, Хилл "Искуство схемотехниеки" том 2 Кириченко "Электричество и магнетизм" Григорьев "Шумы в электронных схемах" код проекта: https://github.com/kilka-rav/noise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550</cp:revision>
  <dcterms:created xsi:type="dcterms:W3CDTF">2020-12-24T14:54:14Z</dcterms:created>
  <dcterms:modified xsi:type="dcterms:W3CDTF">2020-12-24T20:03:33Z</dcterms:modified>
</cp:coreProperties>
</file>