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61" r:id="rId3"/>
    <p:sldId id="360" r:id="rId4"/>
    <p:sldId id="351" r:id="rId5"/>
    <p:sldId id="371" r:id="rId6"/>
    <p:sldId id="370" r:id="rId7"/>
    <p:sldId id="368" r:id="rId8"/>
    <p:sldId id="359" r:id="rId9"/>
    <p:sldId id="259" r:id="rId10"/>
    <p:sldId id="261" r:id="rId11"/>
    <p:sldId id="372" r:id="rId12"/>
    <p:sldId id="373" r:id="rId13"/>
    <p:sldId id="374" r:id="rId14"/>
    <p:sldId id="257" r:id="rId15"/>
    <p:sldId id="262" r:id="rId16"/>
    <p:sldId id="285" r:id="rId17"/>
    <p:sldId id="375" r:id="rId18"/>
    <p:sldId id="376" r:id="rId19"/>
    <p:sldId id="344" r:id="rId20"/>
    <p:sldId id="311" r:id="rId21"/>
    <p:sldId id="312" r:id="rId22"/>
    <p:sldId id="319" r:id="rId23"/>
    <p:sldId id="313" r:id="rId24"/>
    <p:sldId id="314" r:id="rId25"/>
    <p:sldId id="315" r:id="rId26"/>
    <p:sldId id="322" r:id="rId27"/>
    <p:sldId id="346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8F257-DDFE-4481-B60D-8E5CF9C39F0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7139-4118-42C1-849F-31723BD1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80BF348-42AD-4D2B-B548-EE51D0EA16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843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0A387EC-4AF8-4469-A4EF-D63D176EE18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30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09BE58A-0858-4892-A252-0EDEE55840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184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89E-8DC1-4FA8-BF3B-8273B7B4D15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Computer Organization and Assembly Language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447800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Week 1 to 3</a:t>
            </a:r>
          </a:p>
          <a:p>
            <a:r>
              <a:rPr lang="en-US" dirty="0">
                <a:latin typeface="Arial Narrow" panose="020B0606020202030204" pitchFamily="34" charset="0"/>
              </a:rPr>
              <a:t>Dr. Muhammad Nouman </a:t>
            </a:r>
            <a:r>
              <a:rPr lang="en-US" dirty="0" err="1" smtClean="0">
                <a:latin typeface="Arial Narrow" panose="020B0606020202030204" pitchFamily="34" charset="0"/>
              </a:rPr>
              <a:t>Durrani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0050" lvl="1" indent="0">
              <a:buNone/>
            </a:pPr>
            <a:r>
              <a:rPr lang="en-US" sz="27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Example: </a:t>
            </a:r>
            <a:r>
              <a:rPr lang="en-US" sz="2700" b="1" dirty="0">
                <a:latin typeface="Arial Narrow" panose="020B0606020202030204" pitchFamily="34" charset="0"/>
              </a:rPr>
              <a:t/>
            </a:r>
            <a:br>
              <a:rPr lang="en-US" sz="2700" b="1" dirty="0">
                <a:latin typeface="Arial Narrow" panose="020B0606020202030204" pitchFamily="34" charset="0"/>
              </a:rPr>
            </a:br>
            <a:r>
              <a:rPr lang="en-US" sz="2700" b="1" dirty="0">
                <a:latin typeface="Arial Narrow" panose="020B0606020202030204" pitchFamily="34" charset="0"/>
              </a:rPr>
              <a:t>int Y;</a:t>
            </a:r>
            <a:br>
              <a:rPr lang="en-US" sz="2700" b="1" dirty="0">
                <a:latin typeface="Arial Narrow" panose="020B0606020202030204" pitchFamily="34" charset="0"/>
              </a:rPr>
            </a:br>
            <a:r>
              <a:rPr lang="es-ES" sz="2700" b="1" dirty="0" err="1">
                <a:latin typeface="Arial Narrow" panose="020B0606020202030204" pitchFamily="34" charset="0"/>
              </a:rPr>
              <a:t>int</a:t>
            </a:r>
            <a:r>
              <a:rPr lang="es-ES" sz="2700" b="1" dirty="0">
                <a:latin typeface="Arial Narrow" panose="020B0606020202030204" pitchFamily="34" charset="0"/>
              </a:rPr>
              <a:t> X = (Y + 4) * 3;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baseline="0" dirty="0">
                <a:latin typeface="Arial Narrow" panose="020B0606020202030204" pitchFamily="34" charset="0"/>
              </a:rPr>
              <a:t>Following is the equivalent translation to assembly language.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b="0" i="0" u="none" strike="noStrike" baseline="0" dirty="0">
                <a:latin typeface="Arial Narrow" panose="020B0606020202030204" pitchFamily="34" charset="0"/>
              </a:rPr>
              <a:t>The translation requires multiple</a:t>
            </a:r>
            <a:r>
              <a:rPr lang="en-US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statements because assembly language works at a detailed level:</a:t>
            </a:r>
          </a:p>
          <a:p>
            <a:endParaRPr lang="en-US" b="0" i="0" u="none" strike="noStrike" baseline="0" dirty="0">
              <a:latin typeface="Times-Roman"/>
            </a:endParaRP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eax,Y</a:t>
            </a:r>
            <a:r>
              <a:rPr lang="en-US" sz="2400" b="0" i="0" u="none" strike="noStrike" baseline="0" dirty="0">
                <a:latin typeface="Courier"/>
              </a:rPr>
              <a:t> ; move Y to the EAX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>
                <a:latin typeface="Courier"/>
              </a:rPr>
              <a:t>add eax,4 ; add 4 to the EAX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ebx,3 ; move 3 to the EBX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imul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ebx</a:t>
            </a:r>
            <a:r>
              <a:rPr lang="en-US" sz="2400" b="0" i="0" u="none" strike="noStrike" baseline="0" dirty="0">
                <a:latin typeface="Courier"/>
              </a:rPr>
              <a:t> ; multiply EAX by EBX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X,eax</a:t>
            </a:r>
            <a:r>
              <a:rPr lang="en-US" sz="2400" b="0" i="0" u="none" strike="noStrike" baseline="0" dirty="0">
                <a:latin typeface="Courier"/>
              </a:rPr>
              <a:t> ; move EAX to X</a:t>
            </a:r>
          </a:p>
          <a:p>
            <a:pPr marL="0" indent="0">
              <a:buNone/>
            </a:pPr>
            <a:endParaRPr lang="en-US" b="0" i="0" u="none" strike="noStrike" baseline="0" dirty="0">
              <a:latin typeface="Times-Roman"/>
            </a:endParaRPr>
          </a:p>
          <a:p>
            <a:pPr marL="0" indent="0">
              <a:buNone/>
            </a:pPr>
            <a:r>
              <a:rPr lang="en-US" b="0" i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Registers</a:t>
            </a:r>
            <a:r>
              <a:rPr lang="en-US" b="0" i="1" u="none" strike="noStrike" dirty="0">
                <a:latin typeface="Arial Narrow" panose="020B0606020202030204" pitchFamily="34" charset="0"/>
              </a:rPr>
              <a:t> 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are named storage locations in the CPU that hold intermediate results of operations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3"/>
            <a:ext cx="8686800" cy="657367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ArialItalic"/>
              </a:rPr>
              <a:t>What Are Assemblers and Linkers?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0113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2100" b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Assembler</a:t>
            </a:r>
            <a:r>
              <a:rPr lang="en-US" sz="2100" b="0" i="1" u="none" strike="noStrike" baseline="0" dirty="0">
                <a:latin typeface="Arial Narrow" panose="020B0606020202030204" pitchFamily="34" charset="0"/>
              </a:rPr>
              <a:t> </a:t>
            </a:r>
            <a:r>
              <a:rPr lang="en-US" sz="2100" b="0" i="0" u="none" strike="noStrike" baseline="0" dirty="0">
                <a:latin typeface="Arial Narrow" panose="020B0606020202030204" pitchFamily="34" charset="0"/>
              </a:rPr>
              <a:t>is a utility program that converts source code programs from assembly language into an object file, a machine language translation of the program. Optionally a Listing file is also produced. </a:t>
            </a:r>
            <a:r>
              <a:rPr lang="en-US" sz="2100" dirty="0">
                <a:latin typeface="Times-Roman"/>
              </a:rPr>
              <a:t>We’ll use MASM as our assembler.</a:t>
            </a:r>
            <a:endParaRPr lang="en-US" sz="21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100" dirty="0">
                <a:latin typeface="Arial Narrow" panose="020B0606020202030204" pitchFamily="34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linker</a:t>
            </a:r>
            <a:r>
              <a:rPr lang="en-US" sz="2100" b="1" dirty="0"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reads the object file and checks to see if the program contains any calls to procedures in a link library. The </a:t>
            </a:r>
            <a:r>
              <a:rPr lang="en-US" sz="2100" b="1" dirty="0">
                <a:latin typeface="Arial Narrow" panose="020B0606020202030204" pitchFamily="34" charset="0"/>
              </a:rPr>
              <a:t>linker </a:t>
            </a:r>
            <a:r>
              <a:rPr lang="en-US" sz="2100" dirty="0">
                <a:latin typeface="Arial Narrow" panose="020B0606020202030204" pitchFamily="34" charset="0"/>
              </a:rPr>
              <a:t>copies any required procedures from the link library, combines them with the object file, and produces the </a:t>
            </a:r>
            <a:r>
              <a:rPr lang="en-US" sz="2100" i="1" dirty="0">
                <a:latin typeface="Arial Narrow" panose="020B0606020202030204" pitchFamily="34" charset="0"/>
              </a:rPr>
              <a:t>executable file</a:t>
            </a:r>
            <a:r>
              <a:rPr lang="en-US" sz="2100" dirty="0">
                <a:latin typeface="Arial Narrow" panose="020B0606020202030204" pitchFamily="34" charset="0"/>
              </a:rPr>
              <a:t>. </a:t>
            </a:r>
            <a:r>
              <a:rPr lang="en-US" sz="2100" dirty="0">
                <a:latin typeface="Times-Roman"/>
              </a:rPr>
              <a:t>Microsoft 16-bit linker is LINK.EXE and 32-bit is Linker LINK32.EXE.</a:t>
            </a:r>
            <a:endParaRPr lang="en-US" sz="2100" dirty="0">
              <a:latin typeface="Arial Narrow" panose="020B0606020202030204" pitchFamily="34" charset="0"/>
            </a:endParaRPr>
          </a:p>
          <a:p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OS Loader: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A program that loads executable files into memory, and branches the CPU to the program’s starting address, (may initialize some registers (e.g. IP) ) and the program begins to execute.</a:t>
            </a:r>
          </a:p>
          <a:p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Debugger</a:t>
            </a:r>
            <a:r>
              <a:rPr lang="en-US" sz="2100" i="1" dirty="0"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is a utility program, that lets you step through a program while it’s running and examine registers and memory</a:t>
            </a:r>
          </a:p>
          <a:p>
            <a:endParaRPr lang="en-US" sz="21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93FF-C37A-4E33-8AFC-A855B232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3" y="4813218"/>
            <a:ext cx="6148757" cy="2016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AE07F6-62C9-4E56-B13B-0042B5D4B6CF}"/>
              </a:ext>
            </a:extLst>
          </p:cNvPr>
          <p:cNvSpPr/>
          <p:nvPr/>
        </p:nvSpPr>
        <p:spPr>
          <a:xfrm>
            <a:off x="8258" y="5236858"/>
            <a:ext cx="31103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MASM</a:t>
            </a:r>
            <a:r>
              <a:rPr lang="en-US" sz="2000" dirty="0">
                <a:latin typeface="Arial Narrow" panose="020B0606020202030204" pitchFamily="34" charset="0"/>
              </a:rPr>
              <a:t> provides CodeView,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TASM</a:t>
            </a:r>
            <a:r>
              <a:rPr lang="en-US" sz="2000" dirty="0">
                <a:latin typeface="Arial Narrow" panose="020B0606020202030204" pitchFamily="34" charset="0"/>
              </a:rPr>
              <a:t> provides Turbo Debugger and msdev.exe for 32-bit Window console programs.</a:t>
            </a:r>
          </a:p>
        </p:txBody>
      </p:sp>
    </p:spTree>
    <p:extLst>
      <p:ext uri="{BB962C8B-B14F-4D97-AF65-F5344CB8AC3E}">
        <p14:creationId xmlns:p14="http://schemas.microsoft.com/office/powerpoint/2010/main" val="42459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7F39-029C-4D95-B9A7-29DBF240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09D6-30FF-4304-88FE-61ED0D2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i="1" dirty="0">
                <a:latin typeface="Arial Narrow" panose="020B0606020202030204" pitchFamily="34" charset="0"/>
              </a:rPr>
              <a:t>listing file </a:t>
            </a:r>
            <a:r>
              <a:rPr lang="en-US" dirty="0">
                <a:latin typeface="Arial Narrow" panose="020B0606020202030204" pitchFamily="34" charset="0"/>
              </a:rPr>
              <a:t>contains: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 a copy of the program’s source code,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with line numbers,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the numeric address of each instruction,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the machine code bytes of each instruction (in hexadecimal), and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symbol table. </a:t>
            </a:r>
          </a:p>
          <a:p>
            <a:pPr marL="457200" lvl="1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 Narrow" panose="020B0606020202030204" pitchFamily="34" charset="0"/>
              </a:rPr>
              <a:t>The symbol table contains the names of all program identifiers, segments, and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257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1CEA-382E-4BAF-837B-D1FD3A5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A9E3D-A43D-4298-B990-8F4E4889C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386"/>
            <a:ext cx="8339002" cy="4892214"/>
          </a:xfrm>
        </p:spPr>
      </p:pic>
    </p:spTree>
    <p:extLst>
      <p:ext uri="{BB962C8B-B14F-4D97-AF65-F5344CB8AC3E}">
        <p14:creationId xmlns:p14="http://schemas.microsoft.com/office/powerpoint/2010/main" val="39394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Assembly Language for x86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7630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b="0" i="1" u="none" strike="noStrike" baseline="0" dirty="0">
                <a:latin typeface="Arial Narrow" panose="020B0606020202030204" pitchFamily="34" charset="0"/>
              </a:rPr>
              <a:t>Assembly Language for x86 Processors</a:t>
            </a:r>
            <a:r>
              <a:rPr lang="en-US" sz="2800" b="0" i="1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focuses on programming microprocessors compatible with the Intel IA-32 and AMD x86 processors running under Microsoft Windows.</a:t>
            </a:r>
          </a:p>
          <a:p>
            <a:pPr algn="just"/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pPr algn="just"/>
            <a:r>
              <a:rPr lang="en-US" sz="2800" dirty="0">
                <a:latin typeface="Arial Narrow" panose="020B0606020202030204" pitchFamily="34" charset="0"/>
              </a:rPr>
              <a:t>Assembly language bears the closest resemblance to native machine language. </a:t>
            </a:r>
          </a:p>
          <a:p>
            <a:pPr algn="just"/>
            <a:endParaRPr lang="en-US" sz="2800" dirty="0">
              <a:latin typeface="Arial Narrow" panose="020B0606020202030204" pitchFamily="34" charset="0"/>
            </a:endParaRPr>
          </a:p>
          <a:p>
            <a:pPr algn="just"/>
            <a:r>
              <a:rPr lang="en-US" sz="2800" dirty="0">
                <a:latin typeface="Arial Narrow" panose="020B0606020202030204" pitchFamily="34" charset="0"/>
              </a:rPr>
              <a:t>It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provides direct access to computer hardware, requiring you to understand much about your computer’s architecture and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6420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Is Assembly Language Portable?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language whose source programs can be compiled</a:t>
            </a:r>
            <a:r>
              <a:rPr lang="en-US" sz="2800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and run on a wide variety of computer systems is said to be </a:t>
            </a:r>
            <a:r>
              <a:rPr lang="en-US" sz="2800" b="0" i="1" u="none" strike="noStrike" baseline="0" dirty="0">
                <a:latin typeface="Arial Narrow" panose="020B0606020202030204" pitchFamily="34" charset="0"/>
              </a:rPr>
              <a:t>portable.</a:t>
            </a:r>
          </a:p>
          <a:p>
            <a:pPr algn="just"/>
            <a:endParaRPr lang="en-US" sz="2800" b="0" i="1" u="none" strike="noStrike" baseline="0" dirty="0">
              <a:latin typeface="Arial Narrow" panose="020B0606020202030204" pitchFamily="34" charset="0"/>
            </a:endParaRPr>
          </a:p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sz="2800" dirty="0">
              <a:latin typeface="Arial Narrow" panose="020B0606020202030204" pitchFamily="34" charset="0"/>
            </a:endParaRPr>
          </a:p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major feature of the Java language is that compiled programs run on nearly any computer system.</a:t>
            </a:r>
          </a:p>
          <a:p>
            <a:pPr algn="just"/>
            <a:endParaRPr lang="en-US" b="0" i="0" u="none" strike="noStrike" baseline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Assembly language is not portable because it is designed for a specific processor family.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There are a number of different assembly languages widely used today, each based on a processor family.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1800" dirty="0">
                <a:solidFill>
                  <a:prstClr val="black"/>
                </a:solidFill>
                <a:latin typeface="Arial Narrow" panose="020B0606020202030204" pitchFamily="34" charset="0"/>
              </a:rPr>
              <a:t>Some well-known processor families are Motorola 68x00, x86, SUN </a:t>
            </a:r>
            <a:r>
              <a:rPr lang="en-US" sz="1800" dirty="0" err="1">
                <a:solidFill>
                  <a:prstClr val="black"/>
                </a:solidFill>
                <a:latin typeface="Arial Narrow" panose="020B0606020202030204" pitchFamily="34" charset="0"/>
              </a:rPr>
              <a:t>Sparc</a:t>
            </a:r>
            <a:r>
              <a:rPr lang="en-US" sz="1800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Arial Narrow" panose="020B0606020202030204" pitchFamily="34" charset="0"/>
              </a:rPr>
              <a:t>Vax</a:t>
            </a:r>
            <a:r>
              <a:rPr lang="en-US" sz="1800" dirty="0">
                <a:solidFill>
                  <a:prstClr val="black"/>
                </a:solidFill>
                <a:latin typeface="Arial Narrow" panose="020B0606020202030204" pitchFamily="34" charset="0"/>
              </a:rPr>
              <a:t>, and IBM-370.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solidFill>
                  <a:prstClr val="black"/>
                </a:solidFill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sz="2400" i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586A0F-FEFA-4272-86D3-1F5EE9B9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Is Assembly Language Portable?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What you’ll learn from Assembly Language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will </a:t>
            </a:r>
            <a:r>
              <a:rPr lang="en-US" dirty="0" smtClean="0"/>
              <a:t>learn: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Some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basic principles of computer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architecture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>
                <a:latin typeface="Arial Narrow" panose="020B0606020202030204" pitchFamily="34" charset="0"/>
              </a:rPr>
              <a:t>as applied to the Intel IA-32 </a:t>
            </a:r>
            <a:r>
              <a:rPr lang="en-US" dirty="0" smtClean="0">
                <a:latin typeface="Arial Narrow" panose="020B0606020202030204" pitchFamily="34" charset="0"/>
              </a:rPr>
              <a:t>processor </a:t>
            </a:r>
            <a:r>
              <a:rPr lang="en-US" dirty="0">
                <a:latin typeface="Arial Narrow" panose="020B0606020202030204" pitchFamily="34" charset="0"/>
              </a:rPr>
              <a:t>family.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IA-32 processors manage memory</a:t>
            </a:r>
            <a:r>
              <a:rPr lang="en-US" dirty="0">
                <a:latin typeface="Arial Narrow" panose="020B0606020202030204" pitchFamily="34" charset="0"/>
              </a:rPr>
              <a:t>, using real mode, protected </a:t>
            </a:r>
            <a:r>
              <a:rPr lang="en-US" dirty="0" smtClean="0">
                <a:latin typeface="Arial Narrow" panose="020B0606020202030204" pitchFamily="34" charset="0"/>
              </a:rPr>
              <a:t>mode</a:t>
            </a:r>
            <a:r>
              <a:rPr lang="en-US" dirty="0">
                <a:latin typeface="Arial Narrow" panose="020B0606020202030204" pitchFamily="34" charset="0"/>
              </a:rPr>
              <a:t>, and virtual mode.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high-level language </a:t>
            </a:r>
            <a:r>
              <a:rPr lang="en-US" dirty="0">
                <a:latin typeface="Arial Narrow" panose="020B0606020202030204" pitchFamily="34" charset="0"/>
              </a:rPr>
              <a:t>compilers (such as C++)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translate</a:t>
            </a:r>
            <a:r>
              <a:rPr lang="en-US" dirty="0">
                <a:latin typeface="Arial Narrow" panose="020B0606020202030204" pitchFamily="34" charset="0"/>
              </a:rPr>
              <a:t> statements from </a:t>
            </a:r>
            <a:r>
              <a:rPr lang="en-US" dirty="0" smtClean="0">
                <a:latin typeface="Arial Narrow" panose="020B0606020202030204" pitchFamily="34" charset="0"/>
              </a:rPr>
              <a:t>their </a:t>
            </a:r>
            <a:r>
              <a:rPr lang="en-US" dirty="0">
                <a:latin typeface="Arial Narrow" panose="020B0606020202030204" pitchFamily="34" charset="0"/>
              </a:rPr>
              <a:t>language into assembly language and native machine code.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How </a:t>
            </a:r>
            <a:r>
              <a:rPr lang="en-US" dirty="0">
                <a:latin typeface="Arial Narrow" panose="020B0606020202030204" pitchFamily="34" charset="0"/>
              </a:rPr>
              <a:t>high-level languages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implement</a:t>
            </a:r>
            <a:r>
              <a:rPr lang="en-US" dirty="0">
                <a:latin typeface="Arial Narrow" panose="020B0606020202030204" pitchFamily="34" charset="0"/>
              </a:rPr>
              <a:t> arithmetic expressions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, loops, and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logical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structures</a:t>
            </a:r>
            <a:r>
              <a:rPr lang="en-US" dirty="0">
                <a:latin typeface="Arial Narrow" panose="020B0606020202030204" pitchFamily="34" charset="0"/>
              </a:rPr>
              <a:t> at the machine level.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You will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improve</a:t>
            </a:r>
            <a:r>
              <a:rPr lang="en-US" sz="2800" dirty="0">
                <a:latin typeface="Arial Narrow" panose="020B0606020202030204" pitchFamily="34" charset="0"/>
              </a:rPr>
              <a:t> your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machine-level debugging skills</a:t>
            </a:r>
            <a:r>
              <a:rPr lang="en-US" sz="2800" dirty="0">
                <a:latin typeface="Arial Narrow" panose="020B0606020202030204" pitchFamily="34" charset="0"/>
              </a:rPr>
              <a:t>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 Narrow" panose="020B0606020202030204" pitchFamily="34" charset="0"/>
              </a:rPr>
              <a:t>Even </a:t>
            </a:r>
            <a:r>
              <a:rPr lang="en-US" sz="2400" dirty="0">
                <a:latin typeface="Arial Narrow" panose="020B0606020202030204" pitchFamily="34" charset="0"/>
              </a:rPr>
              <a:t>in C++, when your programs have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errors due to pointers or memory allocation</a:t>
            </a:r>
            <a:r>
              <a:rPr lang="en-US" sz="2400" dirty="0">
                <a:latin typeface="Arial Narrow" panose="020B0606020202030204" pitchFamily="34" charset="0"/>
              </a:rPr>
              <a:t>, you can dive to the machine level and find out what really went wrong.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High-level languages purposely hide machine-specific details, but sometimes these details are important when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tracking down errors</a:t>
            </a:r>
            <a:r>
              <a:rPr lang="en-US" sz="2800" dirty="0">
                <a:latin typeface="Arial Narrow" panose="020B0606020202030204" pitchFamily="34" charset="0"/>
              </a:rPr>
              <a:t>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Assembly language will help you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understanding the interaction between the computer hardware, operating system, and application programs</a:t>
            </a:r>
            <a:r>
              <a:rPr lang="en-US" sz="2800" dirty="0" smtClean="0">
                <a:latin typeface="Arial Narrow" panose="020B0606020202030204" pitchFamily="34" charset="0"/>
              </a:rPr>
              <a:t>.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Narrow" panose="020B0606020202030204" pitchFamily="34" charset="0"/>
              </a:rPr>
              <a:t>What you’ll learn from Assembly Language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2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B54B-9B88-41CA-8698-A9776EB1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Applications of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C880-9B9D-4C5D-9BF6-997627D8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Embedded systems programs </a:t>
            </a:r>
            <a:r>
              <a:rPr lang="en-US" sz="2600" dirty="0">
                <a:latin typeface="Arial Narrow" panose="020B0606020202030204" pitchFamily="34" charset="0"/>
              </a:rPr>
              <a:t>are written in C, Java, or 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assembly language</a:t>
            </a:r>
            <a:r>
              <a:rPr lang="en-US" sz="2600" dirty="0">
                <a:latin typeface="Arial Narrow" panose="020B0606020202030204" pitchFamily="34" charset="0"/>
              </a:rPr>
              <a:t>, and downloaded into computer chips and installed in dedicated devices.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 Narrow" panose="020B0606020202030204" pitchFamily="34" charset="0"/>
              </a:rPr>
              <a:t>Some examples are automobile fuel and ignition systems, air-conditioning  control systems, security systems, flight control systems, hand-held computers, modems, printers, and other intelligent computer peripherals. 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 Narrow" panose="020B0606020202030204" pitchFamily="34" charset="0"/>
              </a:rPr>
              <a:t>Many dedicated computer game machines have stringent memory restrictions, requiring 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programs to be highly optimized for both space and runtime speed</a:t>
            </a:r>
            <a:r>
              <a:rPr lang="en-US" sz="2600" dirty="0">
                <a:latin typeface="Arial Narrow" panose="020B0606020202030204" pitchFamily="34" charset="0"/>
              </a:rPr>
              <a:t>. </a:t>
            </a:r>
            <a:endParaRPr lang="en-US" sz="2600" dirty="0" smtClean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Arial Narrow" panose="020B0606020202030204" pitchFamily="34" charset="0"/>
              </a:rPr>
              <a:t>Game </a:t>
            </a:r>
            <a:r>
              <a:rPr lang="en-US" sz="2200" dirty="0">
                <a:latin typeface="Arial Narrow" panose="020B0606020202030204" pitchFamily="34" charset="0"/>
              </a:rPr>
              <a:t>programmers use assembly language to take full advantage of specific hardware features in a target system.  </a:t>
            </a:r>
            <a:endParaRPr lang="en-US" sz="2200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Definition 1: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Computer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organization </a:t>
            </a:r>
            <a:r>
              <a:rPr lang="en-US" sz="2800" dirty="0">
                <a:latin typeface="Arial Narrow" panose="020B0606020202030204" pitchFamily="34" charset="0"/>
              </a:rPr>
              <a:t>is concerned with the way hardware components </a:t>
            </a:r>
            <a:r>
              <a:rPr lang="en-US" sz="2800" dirty="0" smtClean="0">
                <a:latin typeface="Arial Narrow" panose="020B0606020202030204" pitchFamily="34" charset="0"/>
              </a:rPr>
              <a:t>operate </a:t>
            </a:r>
            <a:r>
              <a:rPr lang="en-US" sz="2800" dirty="0">
                <a:latin typeface="Arial Narrow" panose="020B0606020202030204" pitchFamily="34" charset="0"/>
              </a:rPr>
              <a:t>and the way they are connected together to form </a:t>
            </a:r>
            <a:r>
              <a:rPr lang="en-US" sz="2800" dirty="0" smtClean="0">
                <a:latin typeface="Arial Narrow" panose="020B0606020202030204" pitchFamily="34" charset="0"/>
              </a:rPr>
              <a:t>a </a:t>
            </a:r>
            <a:r>
              <a:rPr lang="en-US" sz="2800" dirty="0">
                <a:latin typeface="Arial Narrow" panose="020B0606020202030204" pitchFamily="34" charset="0"/>
              </a:rPr>
              <a:t>computer system.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Definition 2: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Computer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organization </a:t>
            </a:r>
            <a:r>
              <a:rPr lang="en-US" sz="2800" dirty="0">
                <a:latin typeface="Arial Narrow" panose="020B0606020202030204" pitchFamily="34" charset="0"/>
              </a:rPr>
              <a:t>is concerned with the structure and behavior of a computer </a:t>
            </a:r>
            <a:r>
              <a:rPr lang="en-US" sz="2800" dirty="0" smtClean="0">
                <a:latin typeface="Arial Narrow" panose="020B0606020202030204" pitchFamily="34" charset="0"/>
              </a:rPr>
              <a:t>system.</a:t>
            </a:r>
          </a:p>
          <a:p>
            <a:pPr algn="just"/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Definition 3:</a:t>
            </a:r>
          </a:p>
          <a:p>
            <a:pPr algn="just"/>
            <a:r>
              <a:rPr lang="en-US" sz="28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Assembly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language </a:t>
            </a:r>
            <a:r>
              <a:rPr lang="en-US" sz="2800" dirty="0">
                <a:latin typeface="Arial Narrow" panose="020B0606020202030204" pitchFamily="34" charset="0"/>
              </a:rPr>
              <a:t>consists of </a:t>
            </a:r>
            <a:r>
              <a:rPr lang="en-US" sz="2800" dirty="0" smtClean="0">
                <a:latin typeface="Arial Narrow" panose="020B0606020202030204" pitchFamily="34" charset="0"/>
              </a:rPr>
              <a:t>statements written </a:t>
            </a:r>
            <a:r>
              <a:rPr lang="en-US" sz="2800" dirty="0">
                <a:latin typeface="Arial Narrow" panose="020B0606020202030204" pitchFamily="34" charset="0"/>
              </a:rPr>
              <a:t>with short mnemonics such as ADD, MOV, SUB, and CALL. </a:t>
            </a:r>
          </a:p>
          <a:p>
            <a:pPr algn="just"/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FD06AA-8F81-423F-AB75-C403BE32FD1C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 Narrow" panose="020B0606020202030204" pitchFamily="34" charset="0"/>
              </a:rPr>
              <a:t>Virtual Machine Concept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51" y="1586131"/>
            <a:ext cx="8447649" cy="29295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Virtual Machine Concept:</a:t>
            </a:r>
          </a:p>
          <a:p>
            <a:pPr eaLnBrk="1" hangingPunct="1"/>
            <a:endParaRPr lang="en-US" alt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An effective way to explain how a computer’s hardware and software are related is called the </a:t>
            </a:r>
            <a:r>
              <a:rPr lang="en-US" i="1" dirty="0">
                <a:latin typeface="Arial Narrow" panose="020B0606020202030204" pitchFamily="34" charset="0"/>
              </a:rPr>
              <a:t>virtual machine concept.</a:t>
            </a:r>
          </a:p>
          <a:p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Specific Machine Levels</a:t>
            </a:r>
          </a:p>
        </p:txBody>
      </p:sp>
    </p:spTree>
    <p:extLst>
      <p:ext uri="{BB962C8B-B14F-4D97-AF65-F5344CB8AC3E}">
        <p14:creationId xmlns:p14="http://schemas.microsoft.com/office/powerpoint/2010/main" val="32907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72213F-900E-43AE-B907-4B1BD20925BE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64" y="4887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panose="020B0606020202030204" pitchFamily="34" charset="0"/>
              </a:rPr>
              <a:t>Virtual Machines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1872"/>
            <a:ext cx="8686800" cy="4648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Virtual machine is a software program that emulates the functions of some other physical or virtual computer.</a:t>
            </a:r>
          </a:p>
          <a:p>
            <a:pPr eaLnBrk="1" hangingPunct="1"/>
            <a:r>
              <a:rPr lang="en-US" altLang="en-US" sz="2000" dirty="0">
                <a:latin typeface="Arial Narrow" panose="020B0606020202030204" pitchFamily="34" charset="0"/>
              </a:rPr>
              <a:t>Programming Language analogy:</a:t>
            </a:r>
          </a:p>
          <a:p>
            <a:pPr lvl="1" eaLnBrk="1" hangingPunct="1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eaLnBrk="1" hangingPunct="1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L1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981416"/>
            <a:ext cx="2822207" cy="17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Virtual Machines  		(Continue…)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1055" y="1676400"/>
            <a:ext cx="8229600" cy="213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Programs written in L1 can run in two different ways: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 Narrow" panose="020B0606020202030204" pitchFamily="34" charset="0"/>
              </a:rPr>
              <a:t>Translation</a:t>
            </a:r>
            <a:r>
              <a:rPr lang="en-US" altLang="en-US" sz="2000" dirty="0">
                <a:latin typeface="Arial Narrow" panose="020B0606020202030204" pitchFamily="34" charset="0"/>
              </a:rPr>
              <a:t> – L1 program is completely translated into an L0 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program (which </a:t>
            </a:r>
            <a:r>
              <a:rPr lang="en-US" altLang="en-US" sz="2000" dirty="0">
                <a:latin typeface="Arial Narrow" panose="020B0606020202030204" pitchFamily="34" charset="0"/>
              </a:rPr>
              <a:t>then runs on the computer 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hardware)</a:t>
            </a:r>
            <a:endParaRPr lang="en-US" altLang="en-US" sz="2000" dirty="0">
              <a:latin typeface="Arial Narrow" panose="020B060602020203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Interpretation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latin typeface="Arial Narrow" panose="020B0606020202030204" pitchFamily="34" charset="0"/>
              </a:rPr>
              <a:t>– L0 program interprets and executes L1 instructions one by 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one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8B0C7D-2E23-49A8-BD5F-71339C000CC2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32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Translating Languages</a:t>
            </a:r>
          </a:p>
        </p:txBody>
      </p:sp>
      <p:sp>
        <p:nvSpPr>
          <p:cNvPr id="23557" name="Text Box 1027"/>
          <p:cNvSpPr txBox="1">
            <a:spLocks noChangeArrowheads="1"/>
          </p:cNvSpPr>
          <p:nvPr/>
        </p:nvSpPr>
        <p:spPr bwMode="auto">
          <a:xfrm>
            <a:off x="685800" y="1143000"/>
            <a:ext cx="6172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English:</a:t>
            </a:r>
            <a:r>
              <a:rPr lang="en-US" altLang="en-US"/>
              <a:t> Display the sum of A times B plus C.</a:t>
            </a: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685800" y="2286000"/>
            <a:ext cx="37338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C++:</a:t>
            </a:r>
            <a:r>
              <a:rPr lang="en-US" altLang="en-US"/>
              <a:t>  cout &lt;&lt; (A * B + C);</a:t>
            </a:r>
          </a:p>
        </p:txBody>
      </p:sp>
      <p:sp>
        <p:nvSpPr>
          <p:cNvPr id="23559" name="Text Box 1029"/>
          <p:cNvSpPr txBox="1">
            <a:spLocks noChangeArrowheads="1"/>
          </p:cNvSpPr>
          <p:nvPr/>
        </p:nvSpPr>
        <p:spPr bwMode="auto">
          <a:xfrm>
            <a:off x="685800" y="3505200"/>
            <a:ext cx="3200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Assembly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mov eax,A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/>
              <a:t>mul 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/>
              <a:t>add eax,C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/>
              <a:t>call WriteInt</a:t>
            </a:r>
          </a:p>
        </p:txBody>
      </p:sp>
      <p:sp>
        <p:nvSpPr>
          <p:cNvPr id="23560" name="Text Box 103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A1 00000000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F7 25 00000004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03 05 00000008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E8 00500000</a:t>
            </a:r>
          </a:p>
        </p:txBody>
      </p:sp>
      <p:sp>
        <p:nvSpPr>
          <p:cNvPr id="23561" name="Line 1031"/>
          <p:cNvSpPr>
            <a:spLocks noChangeShapeType="1"/>
          </p:cNvSpPr>
          <p:nvPr/>
        </p:nvSpPr>
        <p:spPr bwMode="auto">
          <a:xfrm>
            <a:off x="1981200" y="1828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2" name="Line 1032"/>
          <p:cNvSpPr>
            <a:spLocks noChangeShapeType="1"/>
          </p:cNvSpPr>
          <p:nvPr/>
        </p:nvSpPr>
        <p:spPr bwMode="auto">
          <a:xfrm>
            <a:off x="1981200" y="2971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3" name="Line 1033"/>
          <p:cNvSpPr>
            <a:spLocks noChangeShapeType="1"/>
          </p:cNvSpPr>
          <p:nvPr/>
        </p:nvSpPr>
        <p:spPr bwMode="auto">
          <a:xfrm>
            <a:off x="3886200" y="44196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7F71EB-3FCD-480F-98C9-13D7CF750013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715000" y="4724400"/>
            <a:ext cx="2971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562600" y="49530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810000" cy="3398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8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6852ED-B021-4432-A79F-B502BBFFCB86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High-Level Language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22112"/>
            <a:ext cx="64770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4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eaLnBrk="1" hangingPunct="1"/>
            <a:r>
              <a:rPr lang="en-US" altLang="en-US" sz="24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Programs compile into assembly language (Level 3)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51" y="1905000"/>
            <a:ext cx="3075049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High-Level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28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2800" i="1" dirty="0">
                <a:latin typeface="Arial Narrow" panose="020B0606020202030204" pitchFamily="34" charset="0"/>
              </a:rPr>
              <a:t>Java byte code</a:t>
            </a:r>
            <a:r>
              <a:rPr lang="en-US" sz="2800" dirty="0">
                <a:latin typeface="Arial Narrow" panose="020B0606020202030204" pitchFamily="34" charset="0"/>
              </a:rPr>
              <a:t> - a low-level language quickly executed at runtime by a program known as a </a:t>
            </a:r>
            <a:r>
              <a:rPr lang="en-US" sz="2800" i="1" dirty="0">
                <a:latin typeface="Arial Narrow" panose="020B0606020202030204" pitchFamily="34" charset="0"/>
              </a:rPr>
              <a:t>Java virtual machine (JVM)</a:t>
            </a:r>
            <a:r>
              <a:rPr lang="en-US" sz="2800" dirty="0"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-62345"/>
            <a:ext cx="8548686" cy="2849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304800" y="2438400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3692751" y="1749352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972107" y="26171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2" y="3858380"/>
            <a:ext cx="2400635" cy="1428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429491" y="6185240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429490" y="5413119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18" y="4144575"/>
            <a:ext cx="349616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12F416-1BAE-4E9F-995B-927BDFA8C5F8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Assembly Language</a:t>
            </a:r>
          </a:p>
        </p:txBody>
      </p:sp>
      <p:sp>
        <p:nvSpPr>
          <p:cNvPr id="266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2031" y="1324487"/>
            <a:ext cx="8229600" cy="51974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Level 3</a:t>
            </a:r>
          </a:p>
          <a:p>
            <a:pPr eaLnBrk="1" hangingPunct="1"/>
            <a:r>
              <a:rPr lang="en-US" altLang="en-US" sz="28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eaLnBrk="1" hangingPunct="1"/>
            <a:r>
              <a:rPr lang="en-US" altLang="en-US" sz="28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eaLnBrk="1" hangingPunct="1"/>
            <a:endParaRPr lang="en-US" alt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800" i="1" dirty="0">
                <a:latin typeface="Arial Narrow" panose="020B0606020202030204" pitchFamily="34" charset="0"/>
              </a:rPr>
              <a:t>microcode interpreter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  <a:endParaRPr lang="en-US" altLang="en-US" sz="2800" dirty="0">
              <a:latin typeface="Arial Narrow" panose="020B0606020202030204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7" y="324507"/>
            <a:ext cx="2329583" cy="207818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7A7195-88E9-4C9B-B9D4-42A01E0CF677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Instruction Set Architecture (ISA)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90969" cy="2667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2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Also known as 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language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Executed by Level 1 (Digital Logic)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9" y="1752600"/>
            <a:ext cx="3075049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>
                <a:latin typeface="Arial Narrow" panose="020B0606020202030204" pitchFamily="34" charset="0"/>
              </a:rPr>
              <a:t>main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objective</a:t>
            </a:r>
            <a:r>
              <a:rPr lang="en-US" dirty="0">
                <a:latin typeface="Arial Narrow" panose="020B0606020202030204" pitchFamily="34" charset="0"/>
              </a:rPr>
              <a:t> of this </a:t>
            </a:r>
            <a:r>
              <a:rPr lang="en-US" dirty="0" smtClean="0">
                <a:latin typeface="Arial Narrow" panose="020B0606020202030204" pitchFamily="34" charset="0"/>
              </a:rPr>
              <a:t>course is to: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U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nderstand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smtClean="0">
                <a:latin typeface="Arial Narrow" panose="020B0606020202030204" pitchFamily="34" charset="0"/>
              </a:rPr>
              <a:t>basic structure of a computer system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How to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write</a:t>
            </a:r>
            <a:r>
              <a:rPr lang="en-US" dirty="0" smtClean="0">
                <a:latin typeface="Arial Narrow" panose="020B0606020202030204" pitchFamily="34" charset="0"/>
              </a:rPr>
              <a:t> programs by understanding the hardware structure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E27E78-32FE-4600-8E6A-BAD83C551813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Digital Logic</a:t>
            </a:r>
          </a:p>
        </p:txBody>
      </p:sp>
      <p:sp>
        <p:nvSpPr>
          <p:cNvPr id="2867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22564" y="1600200"/>
            <a:ext cx="6477000" cy="2667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1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System bus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Memory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Implemented using bipolar transistors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667000" cy="23791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Assembly Language Programming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An assembly language is a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low-level programming language</a:t>
            </a:r>
            <a:r>
              <a:rPr lang="en-US" sz="2400" dirty="0" smtClean="0">
                <a:latin typeface="Arial Narrow" panose="020B0606020202030204" pitchFamily="34" charset="0"/>
              </a:rPr>
              <a:t> designed for a specific type of processor</a:t>
            </a:r>
          </a:p>
          <a:p>
            <a:endParaRPr lang="en-US" sz="1100" dirty="0" smtClean="0">
              <a:latin typeface="Arial Narrow" panose="020B0606020202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Assembly language </a:t>
            </a:r>
            <a:r>
              <a:rPr lang="en-US" altLang="zh-TW" sz="2400" dirty="0">
                <a:latin typeface="Arial Narrow" panose="020B0606020202030204" pitchFamily="34" charset="0"/>
              </a:rPr>
              <a:t>is used to write the program using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alphanumeric symbols </a:t>
            </a:r>
            <a:r>
              <a:rPr lang="en-US" altLang="zh-TW" sz="2400" dirty="0">
                <a:latin typeface="Arial Narrow" panose="020B0606020202030204" pitchFamily="34" charset="0"/>
              </a:rPr>
              <a:t>(or mnemonic), e.g. ADD, MOV, PUSH etc.</a:t>
            </a:r>
          </a:p>
          <a:p>
            <a:endParaRPr lang="en-US" sz="1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Assembly Language </a:t>
            </a:r>
            <a:r>
              <a:rPr lang="en-US" sz="2400" dirty="0">
                <a:latin typeface="Arial Narrow" panose="020B0606020202030204" pitchFamily="34" charset="0"/>
              </a:rPr>
              <a:t>depends on 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machine code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instructions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sz="2400" dirty="0" smtClean="0">
                <a:latin typeface="Arial Narrow" panose="020B0606020202030204" pitchFamily="34" charset="0"/>
              </a:rPr>
              <a:t>Every </a:t>
            </a:r>
            <a:r>
              <a:rPr lang="en-US" sz="2400" dirty="0">
                <a:latin typeface="Arial Narrow" panose="020B0606020202030204" pitchFamily="34" charset="0"/>
              </a:rPr>
              <a:t>assembler has its own assembly language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Assembly </a:t>
            </a:r>
            <a:r>
              <a:rPr lang="en-US" sz="2400" dirty="0">
                <a:latin typeface="Arial Narrow" panose="020B0606020202030204" pitchFamily="34" charset="0"/>
              </a:rPr>
              <a:t>language has a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one-to-one relationship </a:t>
            </a:r>
            <a:r>
              <a:rPr lang="en-US" sz="2400" dirty="0">
                <a:latin typeface="Arial Narrow" panose="020B0606020202030204" pitchFamily="34" charset="0"/>
              </a:rPr>
              <a:t>with machine language: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Each assembly language instruction corresponds to a single machine-language instruction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lvl="1"/>
            <a:r>
              <a:rPr lang="en-US" altLang="zh-TW" sz="2400" dirty="0">
                <a:latin typeface="Arial Narrow" panose="020B0606020202030204" pitchFamily="34" charset="0"/>
              </a:rPr>
              <a:t>A single </a:t>
            </a:r>
            <a:r>
              <a:rPr lang="en-US" altLang="zh-TW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machine-language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instruction </a:t>
            </a:r>
            <a:r>
              <a:rPr lang="en-US" altLang="zh-TW" sz="2400" dirty="0">
                <a:latin typeface="Arial Narrow" panose="020B0606020202030204" pitchFamily="34" charset="0"/>
              </a:rPr>
              <a:t>can take up one or more bytes of code</a:t>
            </a: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925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Narrow" panose="020B0606020202030204" pitchFamily="34" charset="0"/>
              </a:rPr>
              <a:t>Assembly language  programming</a:t>
            </a:r>
            <a:endParaRPr lang="en-US" altLang="zh-TW" dirty="0" smtClean="0">
              <a:latin typeface="Arial Narrow" panose="020B0606020202030204" pitchFamily="34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3436"/>
            <a:ext cx="8153400" cy="5312914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 smtClean="0">
                <a:latin typeface="Arial Narrow" panose="020B0606020202030204" pitchFamily="34" charset="0"/>
              </a:rPr>
              <a:t>The instruction must specify which operation (opcode) is to be performed and the operands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 smtClean="0">
                <a:latin typeface="Arial Narrow" panose="020B0606020202030204" pitchFamily="34" charset="0"/>
              </a:rPr>
              <a:t>E.g</a:t>
            </a: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. ADD AX, BX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 smtClean="0">
                <a:latin typeface="Arial Narrow" panose="020B0606020202030204" pitchFamily="34" charset="0"/>
              </a:rPr>
              <a:t>ADD is the operation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 smtClean="0">
                <a:latin typeface="Arial Narrow" panose="020B0606020202030204" pitchFamily="34" charset="0"/>
              </a:rPr>
              <a:t>AX is called the destination operand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 smtClean="0">
                <a:latin typeface="Arial Narrow" panose="020B0606020202030204" pitchFamily="34" charset="0"/>
              </a:rPr>
              <a:t>BX is called the source operand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 smtClean="0">
                <a:latin typeface="Arial Narrow" panose="020B0606020202030204" pitchFamily="34" charset="0"/>
              </a:rPr>
              <a:t>The result is AX = AX + BX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When writing assembly language program, you need to think in the instruction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07459E-665D-43F7-B5B5-B38896B1EDD9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Narrow" panose="020B0606020202030204" pitchFamily="34" charset="0"/>
              </a:rPr>
              <a:t>Assembly language  </a:t>
            </a:r>
            <a:r>
              <a:rPr lang="en-US" altLang="zh-TW" sz="3600" dirty="0" smtClean="0">
                <a:latin typeface="Arial Narrow" panose="020B0606020202030204" pitchFamily="34" charset="0"/>
              </a:rPr>
              <a:t>programming: </a:t>
            </a:r>
            <a:r>
              <a:rPr lang="en-US" altLang="en-US" sz="3600" dirty="0" smtClean="0">
                <a:latin typeface="Arial Narrow" panose="020B0606020202030204" pitchFamily="34" charset="0"/>
              </a:rPr>
              <a:t>Example</a:t>
            </a:r>
            <a:endParaRPr lang="en-GB" altLang="en-US" sz="3600" dirty="0" smtClean="0">
              <a:latin typeface="Arial Narrow" panose="020B060602020203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399" cy="4114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MOV AL, 00H </a:t>
            </a:r>
            <a:endParaRPr lang="en-US" altLang="en-US" sz="28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altLang="zh-TW" sz="2400" dirty="0">
                <a:latin typeface="Arial Narrow" panose="020B0606020202030204" pitchFamily="34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native language </a:t>
            </a:r>
            <a:r>
              <a:rPr lang="en-US" altLang="zh-TW" sz="2400" dirty="0">
                <a:latin typeface="Arial Narrow" panose="020B0606020202030204" pitchFamily="34" charset="0"/>
              </a:rPr>
              <a:t>of a computer is machine language (using 0,1 to represent the operation)</a:t>
            </a:r>
          </a:p>
          <a:p>
            <a:pPr lvl="1"/>
            <a:r>
              <a:rPr lang="en-US" altLang="en-US" sz="2400" dirty="0" smtClean="0">
                <a:latin typeface="Arial Narrow" panose="020B0606020202030204" pitchFamily="34" charset="0"/>
              </a:rPr>
              <a:t>The machine language code for the above instruction is B4 00 (2 bytes)</a:t>
            </a:r>
          </a:p>
          <a:p>
            <a:pPr lvl="1"/>
            <a:r>
              <a:rPr lang="en-US" altLang="en-US" sz="2400" dirty="0" smtClean="0">
                <a:latin typeface="Arial Narrow" panose="020B0606020202030204" pitchFamily="34" charset="0"/>
              </a:rPr>
              <a:t>After assembled, </a:t>
            </a:r>
            <a:r>
              <a:rPr lang="en-US" altLang="zh-TW" sz="2400" dirty="0">
                <a:latin typeface="Arial Narrow" panose="020B0606020202030204" pitchFamily="34" charset="0"/>
              </a:rPr>
              <a:t>and linked into an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executable </a:t>
            </a:r>
            <a:r>
              <a:rPr lang="en-US" altLang="zh-TW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program, </a:t>
            </a:r>
            <a:r>
              <a:rPr lang="en-US" altLang="en-US" sz="2400" dirty="0" smtClean="0">
                <a:latin typeface="Arial Narrow" panose="020B0606020202030204" pitchFamily="34" charset="0"/>
              </a:rPr>
              <a:t>the value B400 will be stored in the memory</a:t>
            </a:r>
          </a:p>
          <a:p>
            <a:pPr lvl="1"/>
            <a:r>
              <a:rPr lang="en-US" altLang="en-US" sz="2400" dirty="0" smtClean="0">
                <a:latin typeface="Arial Narrow" panose="020B0606020202030204" pitchFamily="34" charset="0"/>
              </a:rPr>
              <a:t>When the program is executed, then the value B400 is read from memory, decoded and carry out the task</a:t>
            </a:r>
            <a:endParaRPr lang="en-US" altLang="zh-TW" sz="2400" dirty="0" smtClean="0">
              <a:latin typeface="Arial Narrow" panose="020B0606020202030204" pitchFamily="34" charset="0"/>
            </a:endParaRPr>
          </a:p>
          <a:p>
            <a:pPr lvl="2"/>
            <a:r>
              <a:rPr lang="en-US" altLang="zh-TW" sz="2000" dirty="0">
                <a:latin typeface="Arial Narrow" panose="020B0606020202030204" pitchFamily="34" charset="0"/>
              </a:rPr>
              <a:t>T</a:t>
            </a:r>
            <a:r>
              <a:rPr lang="en-US" altLang="zh-TW" sz="2000" dirty="0" smtClean="0">
                <a:latin typeface="Arial Narrow" panose="020B0606020202030204" pitchFamily="34" charset="0"/>
              </a:rPr>
              <a:t>he </a:t>
            </a:r>
            <a:r>
              <a:rPr lang="en-US" altLang="zh-TW" sz="2000" dirty="0">
                <a:latin typeface="Arial Narrow" panose="020B0606020202030204" pitchFamily="34" charset="0"/>
              </a:rPr>
              <a:t>executable program could be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.com</a:t>
            </a:r>
            <a:r>
              <a:rPr lang="en-US" altLang="zh-TW" sz="2000" dirty="0">
                <a:latin typeface="Arial Narrow" panose="020B0606020202030204" pitchFamily="34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.exe</a:t>
            </a:r>
            <a:r>
              <a:rPr lang="en-US" altLang="zh-TW" sz="2000" dirty="0">
                <a:latin typeface="Arial Narrow" panose="020B0606020202030204" pitchFamily="34" charset="0"/>
              </a:rPr>
              <a:t>, or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.bin </a:t>
            </a:r>
            <a:r>
              <a:rPr lang="en-US" altLang="zh-TW" sz="2000" dirty="0">
                <a:latin typeface="Arial Narrow" panose="020B0606020202030204" pitchFamily="34" charset="0"/>
              </a:rPr>
              <a:t>files</a:t>
            </a:r>
          </a:p>
          <a:p>
            <a:pPr lvl="1"/>
            <a:endParaRPr lang="en-GB" alt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C75BD3-6E69-477D-94B7-03DF059F0321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51" y="5834045"/>
            <a:ext cx="4343400" cy="7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8200"/>
          </a:xfrm>
        </p:spPr>
        <p:txBody>
          <a:bodyPr/>
          <a:lstStyle/>
          <a:p>
            <a:r>
              <a:rPr lang="en-US" altLang="zh-TW" sz="3600" dirty="0" smtClean="0">
                <a:latin typeface="Arial Narrow" panose="020B0606020202030204" pitchFamily="34" charset="0"/>
              </a:rPr>
              <a:t>Assembly language 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64595"/>
            <a:ext cx="7772400" cy="54959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Learning</a:t>
            </a:r>
            <a:r>
              <a:rPr lang="en-US" altLang="zh-TW" dirty="0" smtClean="0">
                <a:latin typeface="Arial Narrow" panose="020B0606020202030204" pitchFamily="34" charset="0"/>
              </a:rPr>
              <a:t> assembly language programming will help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understanding</a:t>
            </a:r>
            <a:r>
              <a:rPr lang="en-US" altLang="zh-TW" dirty="0" smtClean="0">
                <a:latin typeface="Arial Narrow" panose="020B0606020202030204" pitchFamily="34" charset="0"/>
              </a:rPr>
              <a:t> the operations of a microprocessor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Arial Narrow" panose="020B0606020202030204" pitchFamily="34" charset="0"/>
              </a:rPr>
              <a:t>To learn:</a:t>
            </a:r>
          </a:p>
          <a:p>
            <a:pPr lvl="1"/>
            <a:r>
              <a:rPr lang="en-US" altLang="zh-TW" dirty="0" smtClean="0">
                <a:latin typeface="Arial Narrow" panose="020B0606020202030204" pitchFamily="34" charset="0"/>
              </a:rPr>
              <a:t>Need to know the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functions</a:t>
            </a:r>
            <a:r>
              <a:rPr lang="en-US" altLang="zh-TW" dirty="0" smtClean="0">
                <a:latin typeface="Arial Narrow" panose="020B0606020202030204" pitchFamily="34" charset="0"/>
              </a:rPr>
              <a:t> of various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registers</a:t>
            </a:r>
            <a:r>
              <a:rPr lang="en-US" altLang="zh-TW" dirty="0" smtClean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altLang="zh-TW" dirty="0" smtClean="0">
                <a:latin typeface="Arial Narrow" panose="020B0606020202030204" pitchFamily="34" charset="0"/>
              </a:rPr>
              <a:t>Need to know how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external memory </a:t>
            </a:r>
            <a:r>
              <a:rPr lang="en-US" altLang="zh-TW" dirty="0" smtClean="0">
                <a:latin typeface="Arial Narrow" panose="020B0606020202030204" pitchFamily="34" charset="0"/>
              </a:rPr>
              <a:t>is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organized</a:t>
            </a:r>
            <a:r>
              <a:rPr lang="en-US" altLang="zh-TW" dirty="0" smtClean="0">
                <a:latin typeface="Arial Narrow" panose="020B0606020202030204" pitchFamily="34" charset="0"/>
              </a:rPr>
              <a:t> and  how it is addressed to obtain instructions and data (different addressing modes)</a:t>
            </a:r>
          </a:p>
          <a:p>
            <a:pPr lvl="1"/>
            <a:r>
              <a:rPr lang="en-US" altLang="zh-TW" dirty="0" smtClean="0">
                <a:latin typeface="Arial Narrow" panose="020B0606020202030204" pitchFamily="34" charset="0"/>
              </a:rPr>
              <a:t>Need to know what </a:t>
            </a:r>
            <a:r>
              <a:rPr lang="en-US" altLang="zh-TW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operations</a:t>
            </a:r>
            <a:r>
              <a:rPr lang="en-US" altLang="zh-TW" dirty="0" smtClean="0">
                <a:latin typeface="Arial Narrow" panose="020B0606020202030204" pitchFamily="34" charset="0"/>
              </a:rPr>
              <a:t> (or the </a:t>
            </a:r>
            <a:r>
              <a:rPr lang="en-US" altLang="zh-TW" b="1" i="1" dirty="0" smtClean="0">
                <a:latin typeface="Arial Narrow" panose="020B0606020202030204" pitchFamily="34" charset="0"/>
              </a:rPr>
              <a:t>instruction set</a:t>
            </a:r>
            <a:r>
              <a:rPr lang="en-US" altLang="zh-TW" dirty="0" smtClean="0">
                <a:latin typeface="Arial Narrow" panose="020B0606020202030204" pitchFamily="34" charset="0"/>
              </a:rPr>
              <a:t>) are supported by the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287C71F-ABBD-436A-A6BC-5BA4BE345017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Narrow" panose="020B0606020202030204" pitchFamily="34" charset="0"/>
              </a:rPr>
              <a:t>High Level Languages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153400" cy="5059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high-level language (HLL)</a:t>
            </a:r>
            <a:r>
              <a:rPr lang="en-US" sz="2800" dirty="0">
                <a:latin typeface="Arial Narrow" panose="020B0606020202030204" pitchFamily="34" charset="0"/>
              </a:rPr>
              <a:t> is a programming language </a:t>
            </a:r>
            <a:r>
              <a:rPr lang="en-US" sz="2800" dirty="0" smtClean="0">
                <a:latin typeface="Arial Narrow" panose="020B0606020202030204" pitchFamily="34" charset="0"/>
              </a:rPr>
              <a:t>that </a:t>
            </a:r>
            <a:r>
              <a:rPr lang="en-US" sz="2800" dirty="0">
                <a:latin typeface="Arial Narrow" panose="020B0606020202030204" pitchFamily="34" charset="0"/>
              </a:rPr>
              <a:t>enables a programmer to write programs that are more or less independent of a particular type of </a:t>
            </a:r>
            <a:r>
              <a:rPr lang="en-US" sz="2800" dirty="0" smtClean="0">
                <a:latin typeface="Arial Narrow" panose="020B0606020202030204" pitchFamily="34" charset="0"/>
              </a:rPr>
              <a:t>computer</a:t>
            </a:r>
          </a:p>
          <a:p>
            <a:pPr marL="0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Such </a:t>
            </a:r>
            <a:r>
              <a:rPr lang="en-US" sz="2800" dirty="0">
                <a:latin typeface="Arial Narrow" panose="020B0606020202030204" pitchFamily="34" charset="0"/>
              </a:rPr>
              <a:t>languages are considered high-level because they are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closer</a:t>
            </a:r>
            <a:r>
              <a:rPr lang="en-US" sz="2800" dirty="0">
                <a:latin typeface="Arial Narrow" panose="020B0606020202030204" pitchFamily="34" charset="0"/>
              </a:rPr>
              <a:t> to human languages and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further</a:t>
            </a:r>
            <a:r>
              <a:rPr lang="en-US" sz="2800" dirty="0">
                <a:latin typeface="Arial Narrow" panose="020B0606020202030204" pitchFamily="34" charset="0"/>
              </a:rPr>
              <a:t> from machine languages</a:t>
            </a:r>
            <a:r>
              <a:rPr lang="en-US" sz="2800" dirty="0" smtClean="0">
                <a:latin typeface="Arial Narrow" panose="020B0606020202030204" pitchFamily="34" charset="0"/>
              </a:rPr>
              <a:t>.</a:t>
            </a:r>
          </a:p>
          <a:p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en-US" sz="2800" dirty="0" smtClean="0">
                <a:latin typeface="Arial Narrow" panose="020B0606020202030204" pitchFamily="34" charset="0"/>
              </a:rPr>
              <a:t>Examples are </a:t>
            </a:r>
            <a:r>
              <a:rPr lang="en-US" sz="2800" dirty="0">
                <a:latin typeface="Arial Narrow" panose="020B0606020202030204" pitchFamily="34" charset="0"/>
              </a:rPr>
              <a:t>C, </a:t>
            </a:r>
            <a:r>
              <a:rPr lang="en-US" sz="2800" dirty="0" smtClean="0">
                <a:latin typeface="Arial Narrow" panose="020B0606020202030204" pitchFamily="34" charset="0"/>
              </a:rPr>
              <a:t>C++, Java, FORTRAN</a:t>
            </a:r>
            <a:r>
              <a:rPr lang="en-US" sz="2800" dirty="0">
                <a:latin typeface="Arial Narrow" panose="020B0606020202030204" pitchFamily="34" charset="0"/>
              </a:rPr>
              <a:t>, or Pascal</a:t>
            </a:r>
          </a:p>
        </p:txBody>
      </p:sp>
    </p:spTree>
    <p:extLst>
      <p:ext uri="{BB962C8B-B14F-4D97-AF65-F5344CB8AC3E}">
        <p14:creationId xmlns:p14="http://schemas.microsoft.com/office/powerpoint/2010/main" val="10686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745163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>
                <a:latin typeface="Arial Narrow" panose="020B0606020202030204" pitchFamily="34" charset="0"/>
              </a:rPr>
              <a:t>High-level languages such as C++ and Java have a</a:t>
            </a:r>
            <a:r>
              <a:rPr lang="en-US" sz="2800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one-to-many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relationship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with assembly language and machine language.</a:t>
            </a:r>
          </a:p>
          <a:p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single statement in C++ expands into multiple assembly language or machine instructions.</a:t>
            </a:r>
          </a:p>
          <a:p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following C++ code carries out two arithmetic operations and assigns the result to a variable. Assume X and Y are integers: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 Y;</a:t>
            </a:r>
          </a:p>
          <a:p>
            <a:pPr marL="400050" lvl="1" indent="0">
              <a:buNone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X = (Y + 4) * 3;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Narrow" panose="020B0606020202030204" pitchFamily="34" charset="0"/>
              </a:rPr>
              <a:t>High Level Languages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68269</TotalTime>
  <Words>1963</Words>
  <Application>Microsoft Office PowerPoint</Application>
  <PresentationFormat>On-screen Show (4:3)</PresentationFormat>
  <Paragraphs>207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微軟正黑體</vt:lpstr>
      <vt:lpstr>Arial</vt:lpstr>
      <vt:lpstr>Arial Narrow</vt:lpstr>
      <vt:lpstr>ArialItalic</vt:lpstr>
      <vt:lpstr>Calibri</vt:lpstr>
      <vt:lpstr>Constantia</vt:lpstr>
      <vt:lpstr>Courier</vt:lpstr>
      <vt:lpstr>標楷體</vt:lpstr>
      <vt:lpstr>Franklin Gothic Book</vt:lpstr>
      <vt:lpstr>Times New Roman</vt:lpstr>
      <vt:lpstr>Times-Roman</vt:lpstr>
      <vt:lpstr>Office Theme</vt:lpstr>
      <vt:lpstr>Computer Organization and Assembly Language</vt:lpstr>
      <vt:lpstr>Introduction</vt:lpstr>
      <vt:lpstr>Introduction</vt:lpstr>
      <vt:lpstr>Assembly Language Programming</vt:lpstr>
      <vt:lpstr>Assembly language  programming</vt:lpstr>
      <vt:lpstr>Assembly language  programming: Example</vt:lpstr>
      <vt:lpstr>Assembly language  programming</vt:lpstr>
      <vt:lpstr>High Level Languages</vt:lpstr>
      <vt:lpstr>High Level Languages</vt:lpstr>
      <vt:lpstr>Example:  int Y; int X = (Y + 4) * 3; </vt:lpstr>
      <vt:lpstr>What Are Assemblers and Linkers?</vt:lpstr>
      <vt:lpstr>Listing File</vt:lpstr>
      <vt:lpstr>PowerPoint Presentation</vt:lpstr>
      <vt:lpstr>Assembly Language for x86 Processors</vt:lpstr>
      <vt:lpstr>Is Assembly Language Portable? </vt:lpstr>
      <vt:lpstr>Is Assembly Language Portable? </vt:lpstr>
      <vt:lpstr>What you’ll learn from Assembly Language Programming</vt:lpstr>
      <vt:lpstr>PowerPoint Presentation</vt:lpstr>
      <vt:lpstr>Applications of Assembly Language</vt:lpstr>
      <vt:lpstr>Virtual Machine Concept</vt:lpstr>
      <vt:lpstr>Virtual Machines</vt:lpstr>
      <vt:lpstr>Virtual Machines    (Continue…)</vt:lpstr>
      <vt:lpstr>Translating Languages</vt:lpstr>
      <vt:lpstr>Specific Machine Levels</vt:lpstr>
      <vt:lpstr>High-Level Language</vt:lpstr>
      <vt:lpstr>High-Level Language</vt:lpstr>
      <vt:lpstr>PowerPoint Presentation</vt:lpstr>
      <vt:lpstr>Assembly Language</vt:lpstr>
      <vt:lpstr>Instruction Set Architecture (ISA)</vt:lpstr>
      <vt:lpstr>Digital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Muhammad</cp:lastModifiedBy>
  <cp:revision>196</cp:revision>
  <dcterms:created xsi:type="dcterms:W3CDTF">2013-09-06T14:41:49Z</dcterms:created>
  <dcterms:modified xsi:type="dcterms:W3CDTF">2021-09-09T04:29:45Z</dcterms:modified>
</cp:coreProperties>
</file>