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12192000" cy="6858000"/>
  <p:embeddedFontLst>
    <p:embeddedFont>
      <p:font typeface="Helvetica Neue" panose="020B0604020202020204" charset="0"/>
      <p:regular r:id="rId60"/>
      <p:bold r:id="rId61"/>
      <p:italic r:id="rId62"/>
      <p:boldItalic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h6rtZYsD7RB50eolx1Hiy10kZ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Screen real estate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refers to the space available to design in. ... </a:t>
            </a:r>
            <a:r>
              <a:rPr lang="en-US" b="1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resolution varies from computer to computer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4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4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4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Google Shape;629;p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5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6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8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68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9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69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7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0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7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2" name="Google Shape;112;p71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2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7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3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73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73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73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7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4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4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74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74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74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74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74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74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74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74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7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5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7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6"/>
          <p:cNvSpPr txBox="1">
            <a:spLocks noGrp="1"/>
          </p:cNvSpPr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6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7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7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2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2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3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7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67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lt1"/>
            </a:gs>
            <a:gs pos="100000">
              <a:srgbClr val="B7B7B7"/>
            </a:gs>
          </a:gsLst>
          <a:lin ang="5400000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8" descr="\\DROBO-FS\QuickDrops\JB\PPTX NG\Droplets\LightingOverlay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0" y="0"/>
            <a:ext cx="12192000" cy="457199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fld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4132875" y="978699"/>
            <a:ext cx="3926250" cy="2925864"/>
            <a:chOff x="2845941" y="27354"/>
            <a:chExt cx="3926250" cy="2925864"/>
          </a:xfrm>
        </p:grpSpPr>
        <p:sp>
          <p:nvSpPr>
            <p:cNvPr id="175" name="Google Shape;175;p1"/>
            <p:cNvSpPr/>
            <p:nvPr/>
          </p:nvSpPr>
          <p:spPr>
            <a:xfrm>
              <a:off x="3925659" y="27354"/>
              <a:ext cx="1766812" cy="1766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845941" y="2233218"/>
              <a:ext cx="392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"/>
            <p:cNvSpPr txBox="1"/>
            <p:nvPr/>
          </p:nvSpPr>
          <p:spPr>
            <a:xfrm>
              <a:off x="2845941" y="2233218"/>
              <a:ext cx="392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Twentieth Century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Processes</a:t>
              </a:r>
              <a:endParaRPr sz="5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78" name="Google Shape;178;p1"/>
          <p:cNvSpPr txBox="1"/>
          <p:nvPr/>
        </p:nvSpPr>
        <p:spPr>
          <a:xfrm>
            <a:off x="896356" y="5200178"/>
            <a:ext cx="6201867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Operating Systems (CS-2006) 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SPRING 2022, FAST NUCES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913774" y="1198562"/>
            <a:ext cx="764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SCHEDULING QUEUES </a:t>
            </a: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1"/>
          </p:nvPr>
        </p:nvSpPr>
        <p:spPr>
          <a:xfrm>
            <a:off x="2608262" y="1676400"/>
            <a:ext cx="6975475" cy="398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</a:t>
            </a:r>
            <a:r>
              <a:rPr lang="en-US" sz="2600" cap="none">
                <a:latin typeface="Helvetica Neue"/>
                <a:ea typeface="Helvetica Neue"/>
                <a:cs typeface="Helvetica Neue"/>
                <a:sym typeface="Helvetica Neue"/>
              </a:rPr>
              <a:t>– set of all processes residing in main memory, ready and waiting to execute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queues </a:t>
            </a:r>
            <a:r>
              <a:rPr lang="en-US" sz="2600" cap="none">
                <a:latin typeface="Helvetica Neue"/>
                <a:ea typeface="Helvetica Neue"/>
                <a:cs typeface="Helvetica Neue"/>
                <a:sym typeface="Helvetica Neue"/>
              </a:rPr>
              <a:t>– set of processes waiting for an I/O device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cap="none">
                <a:latin typeface="Helvetica Neue"/>
                <a:ea typeface="Helvetica Neue"/>
                <a:cs typeface="Helvetica Neue"/>
                <a:sym typeface="Helvetica Neue"/>
              </a:rPr>
              <a:t>Processes migrate among the various queues</a:t>
            </a:r>
            <a:endParaRPr/>
          </a:p>
        </p:txBody>
      </p:sp>
      <p:sp>
        <p:nvSpPr>
          <p:cNvPr id="262" name="Google Shape;262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2498725" y="236538"/>
            <a:ext cx="79835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/>
              <a:t>READY AND WAIT QUEUES</a:t>
            </a:r>
            <a:endParaRPr/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5381" y="1307232"/>
            <a:ext cx="7282226" cy="433156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>
            <a:spLocks noGrp="1"/>
          </p:cNvSpPr>
          <p:nvPr>
            <p:ph type="title"/>
          </p:nvPr>
        </p:nvSpPr>
        <p:spPr>
          <a:xfrm>
            <a:off x="2495550" y="15240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US" sz="2800"/>
              <a:t>REPRESENTATION OF PROCESS SCHEDULING</a:t>
            </a:r>
            <a:endParaRPr/>
          </a:p>
        </p:txBody>
      </p:sp>
      <p:sp>
        <p:nvSpPr>
          <p:cNvPr id="277" name="Google Shape;277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78" name="Google Shape;278;p12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488" y="1966914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/>
          <p:nvPr/>
        </p:nvSpPr>
        <p:spPr>
          <a:xfrm>
            <a:off x="2332039" y="1303338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SCHEDULERS</a:t>
            </a:r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body" idx="1"/>
          </p:nvPr>
        </p:nvSpPr>
        <p:spPr>
          <a:xfrm>
            <a:off x="2411413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scheduler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– selects which process should be executed next and allocates CPU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Sometimes the only scheduler in a system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Short-term scheduler is invoked frequently (milliseconds) ⇒ (must be fast)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scheduler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– selects which processes should be brought into the ready queue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Long-term scheduler is invoked  infrequently (seconds, minutes) ⇒ (may be slow)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The long-term scheduler controls the </a:t>
            </a:r>
            <a:r>
              <a:rPr lang="en-US" sz="20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multiprogramming</a:t>
            </a:r>
            <a:endParaRPr/>
          </a:p>
          <a:p>
            <a:pPr marL="685800" lvl="1" indent="-177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</a:pPr>
            <a:endParaRPr sz="800" i="1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SCHEDULERS</a:t>
            </a:r>
            <a:endParaRPr/>
          </a:p>
        </p:txBody>
      </p:sp>
      <p:pic>
        <p:nvPicPr>
          <p:cNvPr id="293" name="Google Shape;293;p14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65467" y="2214694"/>
            <a:ext cx="6261065" cy="359182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295" name="Google Shape;295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SCHEDULERS</a:t>
            </a:r>
            <a:endParaRPr/>
          </a:p>
        </p:txBody>
      </p:sp>
      <p:sp>
        <p:nvSpPr>
          <p:cNvPr id="301" name="Google Shape;301;p15"/>
          <p:cNvSpPr txBox="1">
            <a:spLocks noGrp="1"/>
          </p:cNvSpPr>
          <p:nvPr>
            <p:ph type="body" idx="1"/>
          </p:nvPr>
        </p:nvSpPr>
        <p:spPr>
          <a:xfrm>
            <a:off x="2411413" y="1108075"/>
            <a:ext cx="7189787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Processes can be described as either: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I/o-bound process</a:t>
            </a:r>
            <a:r>
              <a:rPr lang="en-US" sz="24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– spends more time doing I/O than computations, many short CPU bursts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CPU-bound process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– spends more time doing computations; few very long CPU bursts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Long-term scheduler strives for good </a:t>
            </a:r>
            <a:r>
              <a:rPr lang="en-US" sz="2400" b="1" i="1" cap="none">
                <a:latin typeface="Helvetica Neue"/>
                <a:ea typeface="Helvetica Neue"/>
                <a:cs typeface="Helvetica Neue"/>
                <a:sym typeface="Helvetica Neue"/>
              </a:rPr>
              <a:t>process mix</a:t>
            </a:r>
            <a:endParaRPr sz="24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26098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ADDITION OF MEDIUM-TERM SCHEDULING</a:t>
            </a:r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2827338"/>
            <a:ext cx="7327900" cy="266541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12" name="Google Shape;312;p16"/>
          <p:cNvSpPr txBox="1"/>
          <p:nvPr/>
        </p:nvSpPr>
        <p:spPr>
          <a:xfrm>
            <a:off x="2330450" y="1160463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marL="1060450" marR="0" lvl="1" indent="-407988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38608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23431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MULTITASKING IN MOBILE SYSTEMS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2362200" y="1122364"/>
            <a:ext cx="73596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 cap="none">
                <a:latin typeface="Helvetica Neue"/>
                <a:ea typeface="Helvetica Neue"/>
                <a:cs typeface="Helvetica Neue"/>
                <a:sym typeface="Helvetica Neue"/>
              </a:rPr>
              <a:t>Some mobile systems (e.g., Early version of iOS)  allow only one process to run, others suspended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 cap="none">
                <a:latin typeface="Helvetica Neue"/>
                <a:ea typeface="Helvetica Neue"/>
                <a:cs typeface="Helvetica Neue"/>
                <a:sym typeface="Helvetica Neue"/>
              </a:rPr>
              <a:t>Due to screen real estate, user interface limits iOS provides for a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Single </a:t>
            </a:r>
            <a:r>
              <a:rPr lang="en-US" sz="22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</a:t>
            </a: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 process- controlled via user interface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lang="en-US" sz="22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 processes– in memory, running, but not on the display, and with limits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Limits include single, short task, receiving notification of events, specific long-running tasks like audio playback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 cap="none">
                <a:latin typeface="Helvetica Neue"/>
                <a:ea typeface="Helvetica Neue"/>
                <a:cs typeface="Helvetica Neue"/>
                <a:sym typeface="Helvetica Neue"/>
              </a:rPr>
              <a:t>Android runs foreground and background, with fewer limits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Background process uses a </a:t>
            </a:r>
            <a:r>
              <a:rPr lang="en-US" sz="22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 to perform tasks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Service can keep running even if background process is suspended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200" cap="none">
                <a:latin typeface="Helvetica Neue"/>
                <a:ea typeface="Helvetica Neue"/>
                <a:cs typeface="Helvetica Neue"/>
                <a:sym typeface="Helvetica Neue"/>
              </a:rPr>
              <a:t>Service has no user interface, small memory use</a:t>
            </a:r>
            <a:endParaRPr/>
          </a:p>
          <a:p>
            <a:pPr marL="685800" lvl="1" indent="-14001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1981199" y="66263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CONTEXT SWITCH</a:t>
            </a:r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body" idx="1"/>
          </p:nvPr>
        </p:nvSpPr>
        <p:spPr>
          <a:xfrm>
            <a:off x="2759556" y="2041053"/>
            <a:ext cx="6672887" cy="27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When CPU switches to another process, the system must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state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of the old process and load the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saved state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for the new process via a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</a:t>
            </a:r>
            <a:endParaRPr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of a process represented in the PCB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Context-switch time is overhead; the system does no useful work while switching</a:t>
            </a:r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>
            <a:spLocks noGrp="1"/>
          </p:cNvSpPr>
          <p:nvPr>
            <p:ph type="title"/>
          </p:nvPr>
        </p:nvSpPr>
        <p:spPr>
          <a:xfrm>
            <a:off x="2506663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CPU SWITCH FROM PROCESS TO PROCESS</a:t>
            </a: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080" y="881054"/>
            <a:ext cx="7370763" cy="494966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4" name="Google Shape;184;p2"/>
          <p:cNvPicPr preferRelativeResize="0"/>
          <p:nvPr/>
        </p:nvPicPr>
        <p:blipFill rotWithShape="1">
          <a:blip r:embed="rId3">
            <a:alphaModFix/>
          </a:blip>
          <a:srcRect l="46329" r="14497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>
            <a:off x="4024761" y="-2"/>
            <a:ext cx="81313" cy="6858002"/>
          </a:xfrm>
          <a:prstGeom prst="rect">
            <a:avLst/>
          </a:prstGeom>
          <a:gradFill>
            <a:gsLst>
              <a:gs pos="0">
                <a:srgbClr val="BBBBBB"/>
              </a:gs>
              <a:gs pos="7000">
                <a:srgbClr val="8A8A8A"/>
              </a:gs>
              <a:gs pos="15928">
                <a:srgbClr val="B5B5B5"/>
              </a:gs>
              <a:gs pos="44260">
                <a:srgbClr val="D5D5D5"/>
              </a:gs>
              <a:gs pos="50447">
                <a:srgbClr val="E6E6E6"/>
              </a:gs>
              <a:gs pos="60158">
                <a:srgbClr val="D5D5D5"/>
              </a:gs>
              <a:gs pos="84000">
                <a:srgbClr val="B5B5B5"/>
              </a:gs>
              <a:gs pos="93000">
                <a:srgbClr val="8A8A8A"/>
              </a:gs>
              <a:gs pos="100000">
                <a:srgbClr val="BBBBB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"/>
          <p:cNvSpPr txBox="1"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ROAD MAP</a:t>
            </a:r>
            <a:endParaRPr/>
          </a:p>
        </p:txBody>
      </p:sp>
      <p:sp>
        <p:nvSpPr>
          <p:cNvPr id="188" name="Google Shape;188;p2"/>
          <p:cNvSpPr txBox="1">
            <a:spLocks noGrp="1"/>
          </p:cNvSpPr>
          <p:nvPr>
            <p:ph type="body" idx="1"/>
          </p:nvPr>
        </p:nvSpPr>
        <p:spPr>
          <a:xfrm>
            <a:off x="4465048" y="2367092"/>
            <a:ext cx="6672887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CONCEPT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SCHEDULING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OPERATIONS ON PROCESSES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INTERPROCESS COMMUNICATION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EXAMPLES OF IPC SYSTEMS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COMMUNICATION IN CLIENT-SERVER SYSTEMS</a:t>
            </a:r>
            <a:endParaRPr/>
          </a:p>
        </p:txBody>
      </p:sp>
      <p:sp>
        <p:nvSpPr>
          <p:cNvPr id="190" name="Google Shape;190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>
            <a:spLocks noGrp="1"/>
          </p:cNvSpPr>
          <p:nvPr>
            <p:ph type="title"/>
          </p:nvPr>
        </p:nvSpPr>
        <p:spPr>
          <a:xfrm>
            <a:off x="1981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OPERATIONS ON PROCESSES</a:t>
            </a:r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body" idx="1"/>
          </p:nvPr>
        </p:nvSpPr>
        <p:spPr>
          <a:xfrm>
            <a:off x="2330450" y="1233489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System must provide mechanisms for: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Process creation,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Process termination,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and so, on as detailed next</a:t>
            </a:r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1981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CREATION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body" idx="1"/>
          </p:nvPr>
        </p:nvSpPr>
        <p:spPr>
          <a:xfrm>
            <a:off x="2378076" y="1169989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 create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processes, which, in turn create other processes, forming a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of processes</a:t>
            </a: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Generally, process identified and managed via a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identifier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Resource sharing options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Parent and children share all resources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Children share subset of parent’s resources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Parent and child share no resources</a:t>
            </a: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Execution options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Parent and children execute concurrently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Parent waits until children terminate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>
            <a:spLocks noGrp="1"/>
          </p:cNvSpPr>
          <p:nvPr>
            <p:ph type="title"/>
          </p:nvPr>
        </p:nvSpPr>
        <p:spPr>
          <a:xfrm>
            <a:off x="2593976" y="152401"/>
            <a:ext cx="76168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CREATION (CONT.)</a:t>
            </a: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body" idx="1"/>
          </p:nvPr>
        </p:nvSpPr>
        <p:spPr>
          <a:xfrm>
            <a:off x="2393951" y="1060451"/>
            <a:ext cx="715486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Address space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Child duplicate of parent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Child has a program loaded into it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UNIX examples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Fork()</a:t>
            </a:r>
            <a:r>
              <a:rPr lang="en-US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system call creates new process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Exec()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system call used after a </a:t>
            </a:r>
            <a:r>
              <a:rPr lang="en-US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fork()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to replace the process’ memory space with a new program</a:t>
            </a:r>
            <a:endParaRPr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9" name="Google Shape;359;p22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4" y="4306888"/>
            <a:ext cx="6419850" cy="161607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61" name="Google Shape;361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9" name="Google Shape;369;p23"/>
          <p:cNvSpPr txBox="1">
            <a:spLocks noGrp="1"/>
          </p:cNvSpPr>
          <p:nvPr>
            <p:ph type="title"/>
          </p:nvPr>
        </p:nvSpPr>
        <p:spPr>
          <a:xfrm>
            <a:off x="716438" y="2079558"/>
            <a:ext cx="3084397" cy="212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/>
              <a:t>A TREE OF PROCESSES IN LINUX</a:t>
            </a:r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5">
            <a:alphaModFix/>
          </a:blip>
          <a:srcRect l="55295" t="89389" r="26986" b="23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3"/>
          <p:cNvPicPr preferRelativeResize="0"/>
          <p:nvPr/>
        </p:nvPicPr>
        <p:blipFill rotWithShape="1">
          <a:blip r:embed="rId5">
            <a:alphaModFix/>
          </a:blip>
          <a:srcRect l="91927" t="72411" b="13750"/>
          <a:stretch/>
        </p:blipFill>
        <p:spPr>
          <a:xfrm>
            <a:off x="10473994" y="5564567"/>
            <a:ext cx="1341545" cy="1293433"/>
          </a:xfrm>
          <a:custGeom>
            <a:avLst/>
            <a:gdLst/>
            <a:ahLst/>
            <a:cxnLst/>
            <a:rect l="l" t="t" r="r" b="b"/>
            <a:pathLst>
              <a:path w="1341545" h="1293433" extrusionOk="0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11163" y="1685086"/>
            <a:ext cx="7604376" cy="326988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75" name="Google Shape;375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2520950" y="16192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C PROGRAM FORKING SEPARATE PROCESS</a:t>
            </a:r>
            <a:endParaRPr/>
          </a:p>
        </p:txBody>
      </p:sp>
      <p:pic>
        <p:nvPicPr>
          <p:cNvPr id="381" name="Google Shape;381;p24" descr="Screen Shot 2012-12-04 at 11.21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138" y="969964"/>
            <a:ext cx="6038850" cy="560387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109728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body" idx="4294967295"/>
          </p:nvPr>
        </p:nvSpPr>
        <p:spPr>
          <a:xfrm>
            <a:off x="1985433" y="1352550"/>
            <a:ext cx="822113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 executes last statement and then asks the operating system to delete it using the </a:t>
            </a:r>
            <a:r>
              <a:rPr lang="en-US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exit()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system call.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>
                <a:latin typeface="Helvetica Neue"/>
                <a:ea typeface="Helvetica Neue"/>
                <a:cs typeface="Helvetica Neue"/>
                <a:sym typeface="Helvetica Neue"/>
              </a:rPr>
              <a:t>Returns  status data from child to parent (via </a:t>
            </a:r>
            <a:r>
              <a:rPr lang="en-US" sz="1600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wait()</a:t>
            </a:r>
            <a:r>
              <a:rPr lang="en-US" sz="1600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>
                <a:latin typeface="Helvetica Neue"/>
                <a:ea typeface="Helvetica Neue"/>
                <a:cs typeface="Helvetica Neue"/>
                <a:sym typeface="Helvetica Neue"/>
              </a:rPr>
              <a:t>Process’ resources are DE allocated by operating system</a:t>
            </a:r>
            <a:endParaRPr sz="16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Parent may terminate the execution of children processes using the </a:t>
            </a:r>
            <a:r>
              <a:rPr lang="en-US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abort()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system call.  Some reasons for doing so: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>
                <a:latin typeface="Helvetica Neue"/>
                <a:ea typeface="Helvetica Neue"/>
                <a:cs typeface="Helvetica Neue"/>
                <a:sym typeface="Helvetica Neue"/>
              </a:rPr>
              <a:t>Child has exceeded allocated resources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>
                <a:latin typeface="Helvetica Neue"/>
                <a:ea typeface="Helvetica Neue"/>
                <a:cs typeface="Helvetica Neue"/>
                <a:sym typeface="Helvetica Neue"/>
              </a:rPr>
              <a:t>Task assigned to child is no longer required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>
                <a:latin typeface="Helvetica Neue"/>
                <a:ea typeface="Helvetica Neue"/>
                <a:cs typeface="Helvetica Neue"/>
                <a:sym typeface="Helvetica Neue"/>
              </a:rPr>
              <a:t>The parent is exiting, and the operating systems does not allow  a child to continue if its parent terminates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ALL CHILDREN TERMINATED - </a:t>
            </a:r>
            <a:r>
              <a:rPr lang="en-US" sz="1600" b="1">
                <a:solidFill>
                  <a:srgbClr val="00B0F0"/>
                </a:solidFill>
              </a:rPr>
              <a:t>CASCADING TERMINATION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>
            <a:spLocks noGrp="1"/>
          </p:cNvSpPr>
          <p:nvPr>
            <p:ph type="title"/>
          </p:nvPr>
        </p:nvSpPr>
        <p:spPr>
          <a:xfrm>
            <a:off x="2224087" y="381000"/>
            <a:ext cx="77438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3000"/>
              <a:t>ANDROID </a:t>
            </a:r>
            <a:r>
              <a:rPr lang="en-US"/>
              <a:t>PROCESS</a:t>
            </a:r>
            <a:r>
              <a:rPr lang="en-US" sz="3000"/>
              <a:t> IMPORTANCE HIERARCHY</a:t>
            </a:r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body" idx="1"/>
          </p:nvPr>
        </p:nvSpPr>
        <p:spPr>
          <a:xfrm>
            <a:off x="2362200" y="1163637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MOBILE OPERATING SYSTEMS OFTEN HAVE TO TERMINATE PROCESSES TO RECLAIM SYSTEM RESOURCES SUCH AS MEMORY. </a:t>
            </a:r>
            <a:endParaRPr lang="en-US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 smtClean="0"/>
              <a:t>Process hierarchy </a:t>
            </a:r>
            <a:r>
              <a:rPr lang="en-US" dirty="0" smtClean="0"/>
              <a:t>FROM </a:t>
            </a:r>
            <a:r>
              <a:rPr lang="en-US" b="1" dirty="0"/>
              <a:t>MOST</a:t>
            </a:r>
            <a:r>
              <a:rPr lang="en-US" dirty="0"/>
              <a:t> TO </a:t>
            </a:r>
            <a:r>
              <a:rPr lang="en-US" b="1" dirty="0"/>
              <a:t>LEAST</a:t>
            </a:r>
            <a:r>
              <a:rPr lang="en-US" dirty="0"/>
              <a:t> IMPORTANT: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FOREGROUND PROCESS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VISIBLE PROCESS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SERVICE PROCESS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BACKGROUND PROCESS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EMPTY PROCESS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ANDROID WILL BEGIN TERMINATING PROCESSES THAT ARE LEAST IMPORTANT.</a:t>
            </a:r>
            <a:endParaRPr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81247" y="2836190"/>
            <a:ext cx="15499" cy="164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3">
            <a:alphaModFix/>
          </a:blip>
          <a:srcRect b="46757"/>
          <a:stretch/>
        </p:blipFill>
        <p:spPr>
          <a:xfrm>
            <a:off x="0" y="0"/>
            <a:ext cx="12192000" cy="365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7827" y="4384328"/>
            <a:ext cx="7164131" cy="1450736"/>
          </a:xfrm>
          <a:prstGeom prst="roundRect">
            <a:avLst>
              <a:gd name="adj" fmla="val 530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05" name="Google Shape;405;p27"/>
          <p:cNvPicPr preferRelativeResize="0"/>
          <p:nvPr/>
        </p:nvPicPr>
        <p:blipFill rotWithShape="1">
          <a:blip r:embed="rId3">
            <a:alphaModFix/>
          </a:blip>
          <a:srcRect t="61809" r="21257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 txBox="1">
            <a:spLocks noGrp="1"/>
          </p:cNvSpPr>
          <p:nvPr>
            <p:ph type="title"/>
          </p:nvPr>
        </p:nvSpPr>
        <p:spPr>
          <a:xfrm>
            <a:off x="654649" y="618517"/>
            <a:ext cx="3748035" cy="564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MULTI PROCESS ARCHITECTURE – CHROME BROWSER</a:t>
            </a:r>
            <a:endParaRPr/>
          </a:p>
        </p:txBody>
      </p:sp>
      <p:sp>
        <p:nvSpPr>
          <p:cNvPr id="407" name="Google Shape;407;p27"/>
          <p:cNvSpPr txBox="1">
            <a:spLocks noGrp="1"/>
          </p:cNvSpPr>
          <p:nvPr>
            <p:ph type="body" idx="1"/>
          </p:nvPr>
        </p:nvSpPr>
        <p:spPr>
          <a:xfrm>
            <a:off x="4722724" y="618519"/>
            <a:ext cx="7104186" cy="31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MANY WEB BROWSERS RAN AS SINGLE PROCESS (SOME STILL DO)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IF ONE WEB SITE CAUSES TROUBLE, ENTIRE BROWSER CAN HANG OR CRASH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GOOGLE CHROME BROWSER IS MULTIPROCESS WITH 3 DIFFERENT TYPES OF PROCESSES: 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>
                <a:latin typeface="Twentieth Century"/>
                <a:ea typeface="Twentieth Century"/>
                <a:cs typeface="Twentieth Century"/>
                <a:sym typeface="Twentieth Century"/>
              </a:rPr>
              <a:t>BROWSER</a:t>
            </a:r>
            <a:r>
              <a:rPr lang="en-US" sz="1500"/>
              <a:t> PROCESS MANAGES USER INTERFACE, DISK AND NETWORK I/O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>
                <a:latin typeface="Twentieth Century"/>
                <a:ea typeface="Twentieth Century"/>
                <a:cs typeface="Twentieth Century"/>
                <a:sym typeface="Twentieth Century"/>
              </a:rPr>
              <a:t>RENDERER</a:t>
            </a:r>
            <a:r>
              <a:rPr lang="en-US" sz="1500"/>
              <a:t> PROCESS RENDERS WEB PAGES, DEALS WITH HTML, JAVASCRIPT. A NEW RENDERER CREATED FOR EACH WEBSITE OPENED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RUNS IN </a:t>
            </a:r>
            <a:r>
              <a:rPr lang="en-US" sz="1500" b="1">
                <a:latin typeface="Twentieth Century"/>
                <a:ea typeface="Twentieth Century"/>
                <a:cs typeface="Twentieth Century"/>
                <a:sym typeface="Twentieth Century"/>
              </a:rPr>
              <a:t>SANDBOX</a:t>
            </a:r>
            <a:r>
              <a:rPr lang="en-US" sz="1500"/>
              <a:t> RESTRICTING DISK AND NETWORK I/O, MINIMIZING EFFECT OF SECURITY EXPLOITS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>
                <a:latin typeface="Twentieth Century"/>
                <a:ea typeface="Twentieth Century"/>
                <a:cs typeface="Twentieth Century"/>
                <a:sym typeface="Twentieth Century"/>
              </a:rPr>
              <a:t>PLUG-IN</a:t>
            </a:r>
            <a:r>
              <a:rPr lang="en-US" sz="1500" b="1"/>
              <a:t> </a:t>
            </a:r>
            <a:r>
              <a:rPr lang="en-US" sz="1500"/>
              <a:t>PROCESS FOR EACH TYPE OF PLUG-IN</a:t>
            </a:r>
            <a:endParaRPr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>
            <a:spLocks noGrp="1"/>
          </p:cNvSpPr>
          <p:nvPr>
            <p:ph type="title"/>
          </p:nvPr>
        </p:nvSpPr>
        <p:spPr>
          <a:xfrm>
            <a:off x="1413933" y="277813"/>
            <a:ext cx="1016846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body" idx="4294967295"/>
          </p:nvPr>
        </p:nvSpPr>
        <p:spPr>
          <a:xfrm>
            <a:off x="1075267" y="1233489"/>
            <a:ext cx="10039351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i="1" cap="none"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process cannot affect or be affected by the execution of another process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i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process can affect or be affected by the execution of another process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Advantages of process cooperation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Information sharing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Computation speed-up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>
            <a:spLocks noGrp="1"/>
          </p:cNvSpPr>
          <p:nvPr>
            <p:ph type="title"/>
          </p:nvPr>
        </p:nvSpPr>
        <p:spPr>
          <a:xfrm>
            <a:off x="1310218" y="168275"/>
            <a:ext cx="1027218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421" name="Google Shape;421;p29"/>
          <p:cNvSpPr txBox="1">
            <a:spLocks noGrp="1"/>
          </p:cNvSpPr>
          <p:nvPr>
            <p:ph type="body" idx="4294967295"/>
          </p:nvPr>
        </p:nvSpPr>
        <p:spPr>
          <a:xfrm>
            <a:off x="1143000" y="914400"/>
            <a:ext cx="9980084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lang="en-US" sz="2400" b="1" i="1" cap="none"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lang="en-US" sz="2400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lang="en-US" sz="2400" b="1" i="1" cap="none"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Cooperating processes need </a:t>
            </a:r>
            <a:r>
              <a:rPr lang="en-US" sz="24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/>
          </a:p>
          <a:p>
            <a:pPr marL="685800" lvl="1" indent="-13144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0" y="0"/>
            <a:ext cx="4059935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  <a:effectLst>
            <a:outerShdw blurRad="50800" dist="127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400"/>
              <a:t>PROCESS CONCEPT</a:t>
            </a:r>
            <a:endParaRPr/>
          </a:p>
        </p:txBody>
      </p:sp>
      <p:sp>
        <p:nvSpPr>
          <p:cNvPr id="199" name="Google Shape;199;p3"/>
          <p:cNvSpPr txBox="1">
            <a:spLocks noGrp="1"/>
          </p:cNvSpPr>
          <p:nvPr>
            <p:ph type="body" idx="1"/>
          </p:nvPr>
        </p:nvSpPr>
        <p:spPr>
          <a:xfrm>
            <a:off x="4701008" y="609600"/>
            <a:ext cx="6728992" cy="505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228600" lvl="0" indent="-990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990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An operating system executes a variety of programs: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Batch system – </a:t>
            </a: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Time-shared systems </a:t>
            </a:r>
            <a:r>
              <a:rPr lang="en-US" sz="2400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programs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tasks</a:t>
            </a:r>
            <a:endParaRPr sz="2400" cap="none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 cap="none">
                <a:latin typeface="Helvetica Neue"/>
                <a:ea typeface="Helvetica Neue"/>
                <a:cs typeface="Helvetica Neue"/>
                <a:sym typeface="Helvetica Neue"/>
              </a:rPr>
              <a:t>Textbook uses the terms </a:t>
            </a:r>
            <a:r>
              <a:rPr lang="en-US" sz="1900" b="1" i="1" cap="none">
                <a:latin typeface="Helvetica Neue"/>
                <a:ea typeface="Helvetica Neue"/>
                <a:cs typeface="Helvetica Neue"/>
                <a:sym typeface="Helvetica Neue"/>
              </a:rPr>
              <a:t>job</a:t>
            </a:r>
            <a:r>
              <a:rPr lang="en-US" sz="1900" cap="none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900" b="1" i="1" cap="none"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1900" cap="none">
                <a:latin typeface="Helvetica Neue"/>
                <a:ea typeface="Helvetica Neue"/>
                <a:cs typeface="Helvetica Neue"/>
                <a:sym typeface="Helvetica Neue"/>
              </a:rPr>
              <a:t> almost interchangeably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–</a:t>
            </a:r>
            <a:r>
              <a:rPr lang="en-US" sz="2400" b="0" i="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is an instance of a program in execution.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Process execution must progress in sequential fashion.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100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is passive entity, process is active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US" sz="2100" cap="none">
                <a:latin typeface="Helvetica Neue"/>
                <a:ea typeface="Helvetica Neue"/>
                <a:cs typeface="Helvetica Neue"/>
                <a:sym typeface="Helvetica Neue"/>
              </a:rPr>
              <a:t>Program becomes process when executable file loaded into memory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100" cap="none">
                <a:latin typeface="Helvetica Neue"/>
                <a:ea typeface="Helvetica Neue"/>
                <a:cs typeface="Helvetica Neue"/>
                <a:sym typeface="Helvetica Neue"/>
              </a:rPr>
              <a:t>Execution of program started via GUI mouse clicks, cmd line etc</a:t>
            </a:r>
            <a:endParaRPr sz="21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990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endParaRPr sz="1300"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 l="78750" t="72830" b="14148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609600" y="182563"/>
            <a:ext cx="109728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1293285" y="1143000"/>
            <a:ext cx="8496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  <p:sp>
        <p:nvSpPr>
          <p:cNvPr id="431" name="Google Shape;431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32" name="Google Shape;43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185" y="1698633"/>
            <a:ext cx="7391400" cy="436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999067" y="247651"/>
            <a:ext cx="1058333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PRODUCER-CONSUMER PROBLEM</a:t>
            </a:r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body" idx="4294967295"/>
          </p:nvPr>
        </p:nvSpPr>
        <p:spPr>
          <a:xfrm>
            <a:off x="1123951" y="1185863"/>
            <a:ext cx="889000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cap="none">
                <a:latin typeface="Helvetica Neue"/>
                <a:ea typeface="Helvetica Neue"/>
                <a:cs typeface="Helvetica Neue"/>
                <a:sym typeface="Helvetica Neue"/>
              </a:rPr>
              <a:t>Paradigm for cooperating processes, </a:t>
            </a:r>
            <a:r>
              <a:rPr lang="en-US" sz="3200" i="1" cap="none">
                <a:latin typeface="Helvetica Neue"/>
                <a:ea typeface="Helvetica Neue"/>
                <a:cs typeface="Helvetica Neue"/>
                <a:sym typeface="Helvetica Neue"/>
              </a:rPr>
              <a:t>producer</a:t>
            </a:r>
            <a:r>
              <a:rPr lang="en-US" sz="3200" cap="none">
                <a:latin typeface="Helvetica Neue"/>
                <a:ea typeface="Helvetica Neue"/>
                <a:cs typeface="Helvetica Neue"/>
                <a:sym typeface="Helvetica Neue"/>
              </a:rPr>
              <a:t> process produces information that is consumed by a </a:t>
            </a:r>
            <a:r>
              <a:rPr lang="en-US" sz="3200" i="1" cap="none"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r>
              <a:rPr lang="en-US" sz="3200" cap="none">
                <a:latin typeface="Helvetica Neue"/>
                <a:ea typeface="Helvetica Neue"/>
                <a:cs typeface="Helvetica Neue"/>
                <a:sym typeface="Helvetica Neue"/>
              </a:rPr>
              <a:t> process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Unbounded-buffer </a:t>
            </a:r>
            <a:r>
              <a:rPr lang="en-US" sz="2800" cap="none">
                <a:latin typeface="Helvetica Neue"/>
                <a:ea typeface="Helvetica Neue"/>
                <a:cs typeface="Helvetica Neue"/>
                <a:sym typeface="Helvetica Neue"/>
              </a:rPr>
              <a:t>places no practical limit on the size of the buffer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Bounded-buffer </a:t>
            </a:r>
            <a:r>
              <a:rPr lang="en-US" sz="2800" cap="none">
                <a:latin typeface="Helvetica Neue"/>
                <a:ea typeface="Helvetica Neue"/>
                <a:cs typeface="Helvetica Neue"/>
                <a:sym typeface="Helvetica Neue"/>
              </a:rPr>
              <a:t>assumes that there is a fixed buffer size</a:t>
            </a:r>
            <a:endParaRPr/>
          </a:p>
        </p:txBody>
      </p:sp>
      <p:sp>
        <p:nvSpPr>
          <p:cNvPr id="440" name="Google Shape;440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title"/>
          </p:nvPr>
        </p:nvSpPr>
        <p:spPr>
          <a:xfrm>
            <a:off x="1394885" y="300038"/>
            <a:ext cx="107653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BOUNDED-BUFFER – SHARED-MEMORY SOLUTION</a:t>
            </a:r>
            <a:endParaRPr/>
          </a:p>
        </p:txBody>
      </p:sp>
      <p:sp>
        <p:nvSpPr>
          <p:cNvPr id="446" name="Google Shape;446;p32"/>
          <p:cNvSpPr txBox="1">
            <a:spLocks noGrp="1"/>
          </p:cNvSpPr>
          <p:nvPr>
            <p:ph type="body" idx="4294967295"/>
          </p:nvPr>
        </p:nvSpPr>
        <p:spPr>
          <a:xfrm>
            <a:off x="1593851" y="1203325"/>
            <a:ext cx="9508067" cy="470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Shared data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1800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cap="none"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1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Solution is correct, but can only use buffer_size-1 elements</a:t>
            </a:r>
            <a:endParaRPr/>
          </a:p>
          <a:p>
            <a:pPr marL="1598613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None/>
            </a:pP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>
            <a:spLocks noGrp="1"/>
          </p:cNvSpPr>
          <p:nvPr>
            <p:ph type="title"/>
          </p:nvPr>
        </p:nvSpPr>
        <p:spPr>
          <a:xfrm>
            <a:off x="1490133" y="203201"/>
            <a:ext cx="1009226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BOUNDED-BUFFER – PRODUCER</a:t>
            </a:r>
            <a:endParaRPr/>
          </a:p>
        </p:txBody>
      </p:sp>
      <p:sp>
        <p:nvSpPr>
          <p:cNvPr id="454" name="Google Shape;454;p33"/>
          <p:cNvSpPr txBox="1">
            <a:spLocks noGrp="1"/>
          </p:cNvSpPr>
          <p:nvPr>
            <p:ph type="body" idx="4294967295"/>
          </p:nvPr>
        </p:nvSpPr>
        <p:spPr>
          <a:xfrm>
            <a:off x="2137833" y="1014413"/>
            <a:ext cx="9254067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Item next_produced;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While (true)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/* produce an item in next produced */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while (((in + 1) % BUFFER_SIZE) == out)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	; /* do nothing */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buffer[in] = next_produced;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in = (in + 1) % BUFFER_SIZE;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1400"/>
              <a:t>	</a:t>
            </a:r>
            <a:endParaRPr/>
          </a:p>
          <a:p>
            <a:pPr marL="7168674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None/>
            </a:pPr>
            <a:endParaRPr sz="1100"/>
          </a:p>
        </p:txBody>
      </p:sp>
      <p:sp>
        <p:nvSpPr>
          <p:cNvPr id="456" name="Google Shape;456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609600" y="203201"/>
            <a:ext cx="109728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BOUNDED BUFFER – CONSUMER</a:t>
            </a:r>
            <a:endParaRPr/>
          </a:p>
        </p:txBody>
      </p:sp>
      <p:sp>
        <p:nvSpPr>
          <p:cNvPr id="462" name="Google Shape;462;p34"/>
          <p:cNvSpPr txBox="1">
            <a:spLocks noGrp="1"/>
          </p:cNvSpPr>
          <p:nvPr>
            <p:ph type="body" idx="4294967295"/>
          </p:nvPr>
        </p:nvSpPr>
        <p:spPr>
          <a:xfrm>
            <a:off x="2199217" y="1219201"/>
            <a:ext cx="9192683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Item next_consumed;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While (true) {</a:t>
            </a:r>
            <a:b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while (in == out)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	; /* do nothing */</a:t>
            </a:r>
            <a:b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next_consumed = buffer[out];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out = (out + 1) % BUFFER_SIZE;</a:t>
            </a:r>
            <a:b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</a:br>
            <a:endParaRPr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/* consume the item in next consumed */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>
            <a:spLocks noGrp="1"/>
          </p:cNvSpPr>
          <p:nvPr>
            <p:ph type="body" idx="1"/>
          </p:nvPr>
        </p:nvSpPr>
        <p:spPr>
          <a:xfrm>
            <a:off x="1859756" y="1233487"/>
            <a:ext cx="8524875" cy="453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POSIX SHARED MEMORY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 first creates shared memory segment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SEGMENT ID = SHMGET(IPC PRIVATE, SIZE, S IRUSR | S IWUSR);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 wanting access to that shared memory must attach to it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SHARED MEMORY = (CHAR *) SHMAT(ID, NULL, 0);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Now the process could write to the shared memory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SPRINTF(SHARED MEMORY, "WRITING TO SHARED MEMORY");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When done a process can detach the shared memory from its address space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SHMDT(SHARED MEMORY);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title"/>
          </p:nvPr>
        </p:nvSpPr>
        <p:spPr>
          <a:xfrm>
            <a:off x="2006204" y="277416"/>
            <a:ext cx="8832056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EXAMPLES OF IPC SYSTEMS - POSIX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title"/>
          </p:nvPr>
        </p:nvSpPr>
        <p:spPr>
          <a:xfrm>
            <a:off x="1905000" y="381000"/>
            <a:ext cx="8677275" cy="8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INTER PROCESS COMMUNICATION – MESSAGE PASSING</a:t>
            </a:r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body" idx="1"/>
          </p:nvPr>
        </p:nvSpPr>
        <p:spPr>
          <a:xfrm>
            <a:off x="2628900" y="1600200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Mechanism for processes to communicate and to synchronize their actions</a:t>
            </a:r>
            <a:endParaRPr/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Message system – processes communicate with each other without resorting to shared variables</a:t>
            </a:r>
            <a:endParaRPr/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IPC facility provides two operations: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 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size is either fixed or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478" name="Google Shape;478;p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2520950" y="10795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MESSAGE PASSING (CONT.)</a:t>
            </a:r>
            <a:endParaRPr/>
          </a:p>
        </p:txBody>
      </p:sp>
      <p:sp>
        <p:nvSpPr>
          <p:cNvPr id="484" name="Google Shape;484;p37"/>
          <p:cNvSpPr txBox="1">
            <a:spLocks noGrp="1"/>
          </p:cNvSpPr>
          <p:nvPr>
            <p:ph type="body" idx="1"/>
          </p:nvPr>
        </p:nvSpPr>
        <p:spPr>
          <a:xfrm>
            <a:off x="2425701" y="1016001"/>
            <a:ext cx="769461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85800" lvl="1" indent="-1816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If processes </a:t>
            </a:r>
            <a:r>
              <a:rPr lang="en-US" sz="2400" i="1" cap="none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2400" i="1" cap="none"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wish to communicate, they need 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Establish a </a:t>
            </a:r>
            <a:r>
              <a:rPr lang="en-US" sz="2000" b="1" i="1" cap="none"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r>
              <a:rPr lang="en-US" sz="2000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cap="none"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lang="en-US" sz="2000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between them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Exchange messages via send/receive.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sz="20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Implementation issues: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How are links established?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Can a link be associated with more than two processes?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How many links can there be between every pair of communicating processes?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What is the capacity of a link?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Is the size of a message that the link can accommodate fixed or variable?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Is a link unidirectional or bi-directional?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/>
          <p:cNvSpPr txBox="1">
            <a:spLocks noGrp="1"/>
          </p:cNvSpPr>
          <p:nvPr>
            <p:ph type="title"/>
          </p:nvPr>
        </p:nvSpPr>
        <p:spPr>
          <a:xfrm>
            <a:off x="2457450" y="12382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MESSAGE PASSING (CONT.)</a:t>
            </a:r>
            <a:endParaRPr/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1"/>
          </p:nvPr>
        </p:nvSpPr>
        <p:spPr>
          <a:xfrm>
            <a:off x="2425701" y="785814"/>
            <a:ext cx="769461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</a:pPr>
            <a:endParaRPr sz="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Implementation of communication link: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Physical: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Hardware bus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Logical: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Direct or indirect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Synchronous or asynchronous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Automatic or explicit buffering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>
            <a:spLocks noGrp="1"/>
          </p:cNvSpPr>
          <p:nvPr>
            <p:ph type="title"/>
          </p:nvPr>
        </p:nvSpPr>
        <p:spPr>
          <a:xfrm>
            <a:off x="1981200" y="17780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DIRECT COMMUNICATION</a:t>
            </a:r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body" idx="1"/>
          </p:nvPr>
        </p:nvSpPr>
        <p:spPr>
          <a:xfrm>
            <a:off x="2409826" y="1138239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Processes must name each other explicitly: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P, 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– send a message to process P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Receive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q, 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– receive a message from process Q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Links are established automatically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A link is associated with exactly one pair of communicating processes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Between each pair there exists exactly one link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The link may be unidirectional, but is usually bi-directional</a:t>
            </a:r>
            <a:endParaRPr/>
          </a:p>
        </p:txBody>
      </p:sp>
      <p:sp>
        <p:nvSpPr>
          <p:cNvPr id="502" name="Google Shape;502;p3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770" y="834438"/>
            <a:ext cx="3302236" cy="522092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4953000" y="867094"/>
            <a:ext cx="6604680" cy="53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95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1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/>
              <a:t>A process includes: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 cap="none"/>
              <a:t>The program code, also called </a:t>
            </a:r>
            <a:r>
              <a:rPr lang="en-US" sz="2100" b="1" cap="none">
                <a:solidFill>
                  <a:srgbClr val="00B0F0"/>
                </a:solidFill>
              </a:rPr>
              <a:t>text section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 cap="none"/>
              <a:t>Current activity including </a:t>
            </a:r>
            <a:r>
              <a:rPr lang="en-US" sz="2100" b="1" cap="none">
                <a:solidFill>
                  <a:srgbClr val="00B0F0"/>
                </a:solidFill>
              </a:rPr>
              <a:t>program counter</a:t>
            </a:r>
            <a:r>
              <a:rPr lang="en-US" sz="2100" cap="none"/>
              <a:t>, processor registers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 b="1" cap="none">
                <a:solidFill>
                  <a:srgbClr val="00B0F0"/>
                </a:solidFill>
              </a:rPr>
              <a:t>Stack</a:t>
            </a:r>
            <a:r>
              <a:rPr lang="en-US" sz="2100" b="1" cap="none"/>
              <a:t> </a:t>
            </a:r>
            <a:r>
              <a:rPr lang="en-US" sz="2100" cap="none"/>
              <a:t>containing temporary data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 cap="none"/>
              <a:t>Function parameters, return addresses, local variables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 b="1" cap="none">
                <a:solidFill>
                  <a:srgbClr val="00B0F0"/>
                </a:solidFill>
              </a:rPr>
              <a:t>Data section </a:t>
            </a:r>
            <a:r>
              <a:rPr lang="en-US" sz="2100" cap="none"/>
              <a:t>containing global variables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 b="1" cap="none">
                <a:solidFill>
                  <a:srgbClr val="00B0F0"/>
                </a:solidFill>
              </a:rPr>
              <a:t>Heap</a:t>
            </a:r>
            <a:r>
              <a:rPr lang="en-US" sz="2100" b="1" cap="none"/>
              <a:t> </a:t>
            </a:r>
            <a:r>
              <a:rPr lang="en-US" sz="2100" cap="none"/>
              <a:t>containing memory dynamically allocated during run time.</a:t>
            </a:r>
            <a:endParaRPr sz="20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101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0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101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0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</p:txBody>
      </p:sp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3276600" y="266412"/>
            <a:ext cx="6604680" cy="60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IN MEMORY</a:t>
            </a:r>
            <a:endParaRPr/>
          </a:p>
        </p:txBody>
      </p:sp>
      <p:sp>
        <p:nvSpPr>
          <p:cNvPr id="213" name="Google Shape;213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>
            <a:spLocks noGrp="1"/>
          </p:cNvSpPr>
          <p:nvPr>
            <p:ph type="title"/>
          </p:nvPr>
        </p:nvSpPr>
        <p:spPr>
          <a:xfrm>
            <a:off x="1981200" y="15240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INDIRECT COMMUNICATION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body" idx="1"/>
          </p:nvPr>
        </p:nvSpPr>
        <p:spPr>
          <a:xfrm>
            <a:off x="2378075" y="1166813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Messages are directed and received from mailboxes (also referred to as ports)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Each mailbox has a unique id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Processes can communicate only if they share a mailbox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Link established only if processes share a common mailbox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A link may be associated with many processes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Each pair of processes may share several communication links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Link may be unidirectional or bi-directional</a:t>
            </a:r>
            <a:endParaRPr/>
          </a:p>
        </p:txBody>
      </p:sp>
      <p:sp>
        <p:nvSpPr>
          <p:cNvPr id="510" name="Google Shape;510;p4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>
            <a:spLocks noGrp="1"/>
          </p:cNvSpPr>
          <p:nvPr>
            <p:ph type="title"/>
          </p:nvPr>
        </p:nvSpPr>
        <p:spPr>
          <a:xfrm>
            <a:off x="24066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INDIRECT COMMUNICATION</a:t>
            </a:r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body" idx="1"/>
          </p:nvPr>
        </p:nvSpPr>
        <p:spPr>
          <a:xfrm>
            <a:off x="2362201" y="1135063"/>
            <a:ext cx="7580313" cy="382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Operations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Create a new mailbox (port)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Send and receive messages through mailbox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Destroy a mailbox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Primitives are defined as: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– send a message to mailbox 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– receive a message from mailbox A</a:t>
            </a:r>
            <a:endParaRPr/>
          </a:p>
        </p:txBody>
      </p:sp>
      <p:sp>
        <p:nvSpPr>
          <p:cNvPr id="518" name="Google Shape;518;p4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>
            <a:spLocks noGrp="1"/>
          </p:cNvSpPr>
          <p:nvPr>
            <p:ph type="title"/>
          </p:nvPr>
        </p:nvSpPr>
        <p:spPr>
          <a:xfrm>
            <a:off x="2400300" y="182563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INDIRECT COMMUNICATION</a:t>
            </a:r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body" idx="1"/>
          </p:nvPr>
        </p:nvSpPr>
        <p:spPr>
          <a:xfrm>
            <a:off x="2406650" y="1127126"/>
            <a:ext cx="7651750" cy="489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Mailbox sharing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000" i="1" cap="none" baseline="-250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, P</a:t>
            </a:r>
            <a:r>
              <a:rPr lang="en-US" sz="2000" i="1" cap="none" baseline="-250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lang="en-US" sz="2000" i="1" cap="none" baseline="-250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 share mailbox 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000" i="1" cap="none" baseline="-250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, sends; </a:t>
            </a: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000" i="1" cap="none" baseline="-250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 i="1" cap="none"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lang="en-US" sz="2000" i="1" cap="none" baseline="-250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 receive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Who gets the message?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0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Allow a link to be associated with at most two processes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Allow only one process at a time to execute a receive operation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Allow the system to select arbitrarily the receiver.  Sender is notified who the receiver was.</a:t>
            </a:r>
            <a:endParaRPr/>
          </a:p>
        </p:txBody>
      </p:sp>
      <p:sp>
        <p:nvSpPr>
          <p:cNvPr id="526" name="Google Shape;526;p4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>
            <a:spLocks noGrp="1"/>
          </p:cNvSpPr>
          <p:nvPr>
            <p:ph type="title"/>
          </p:nvPr>
        </p:nvSpPr>
        <p:spPr>
          <a:xfrm>
            <a:off x="1981200" y="16827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SYNCHRONIZATION</a:t>
            </a:r>
            <a:endParaRPr/>
          </a:p>
        </p:txBody>
      </p:sp>
      <p:sp>
        <p:nvSpPr>
          <p:cNvPr id="532" name="Google Shape;532;p43"/>
          <p:cNvSpPr txBox="1">
            <a:spLocks noGrp="1"/>
          </p:cNvSpPr>
          <p:nvPr>
            <p:ph type="body" idx="1"/>
          </p:nvPr>
        </p:nvSpPr>
        <p:spPr>
          <a:xfrm>
            <a:off x="2455864" y="1050925"/>
            <a:ext cx="7267575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79413" lvl="0" indent="-37941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Message passing may be either blocking or non-blocking</a:t>
            </a:r>
            <a:endParaRPr/>
          </a:p>
          <a:p>
            <a:pPr marL="379413" lvl="0" indent="-379413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synchronous</a:t>
            </a:r>
            <a:endParaRPr/>
          </a:p>
          <a:p>
            <a:pPr marL="798513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Blocking send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the sender is blocked until the message is received</a:t>
            </a:r>
            <a:endParaRPr/>
          </a:p>
          <a:p>
            <a:pPr marL="798513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Blocking receive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the receiver is  blocked until a message is available</a:t>
            </a:r>
            <a:endParaRPr/>
          </a:p>
          <a:p>
            <a:pPr marL="379413" lvl="0" indent="-379413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endParaRPr/>
          </a:p>
          <a:p>
            <a:pPr marL="798513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Non-blocking send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-- the sender sends the message and continue</a:t>
            </a:r>
            <a:endParaRPr/>
          </a:p>
          <a:p>
            <a:pPr marL="798513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Non-blocking receive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-- the receiver receives:</a:t>
            </a:r>
            <a:endParaRPr/>
          </a:p>
          <a:p>
            <a:pPr marL="1141413" lvl="2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A valid message,  or </a:t>
            </a:r>
            <a:endParaRPr/>
          </a:p>
          <a:p>
            <a:pPr marL="1141413" lvl="2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null message</a:t>
            </a:r>
            <a:endParaRPr/>
          </a:p>
          <a:p>
            <a:pPr marL="513239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Different combinations possible</a:t>
            </a:r>
            <a:endParaRPr/>
          </a:p>
          <a:p>
            <a:pPr marL="798989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If both send and receive are blocking, we have a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rendezvous</a:t>
            </a:r>
            <a:endParaRPr/>
          </a:p>
          <a:p>
            <a:pPr marL="398463" lvl="0" indent="-22383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141413" lvl="2" indent="-24733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534" name="Google Shape;534;p4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981200" y="20320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SYNCHRONIZATION (CONT.)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body" idx="1"/>
          </p:nvPr>
        </p:nvSpPr>
        <p:spPr>
          <a:xfrm>
            <a:off x="2133600" y="1219200"/>
            <a:ext cx="8729664" cy="264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900"/>
              <a:t>PRODUCER-CONSUMER BECOMES TRIVIAL</a:t>
            </a:r>
            <a:br>
              <a:rPr lang="en-US" sz="4900"/>
            </a:br>
            <a:endParaRPr sz="49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4900">
                <a:latin typeface="Courier New"/>
                <a:ea typeface="Courier New"/>
                <a:cs typeface="Courier New"/>
                <a:sym typeface="Courier New"/>
              </a:rPr>
              <a:t>MESSAGE NEXT_PRODUCED;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>
                <a:latin typeface="Courier New"/>
                <a:ea typeface="Courier New"/>
                <a:cs typeface="Courier New"/>
                <a:sym typeface="Courier New"/>
              </a:rPr>
              <a:t>       WHILE (TRUE) {</a:t>
            </a:r>
            <a:br>
              <a:rPr lang="en-US" sz="4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900">
                <a:latin typeface="Courier New"/>
                <a:ea typeface="Courier New"/>
                <a:cs typeface="Courier New"/>
                <a:sym typeface="Courier New"/>
              </a:rPr>
              <a:t>           /* PRODUCE AN ITEM IN NEXT PRODUCED */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>
                <a:latin typeface="Courier New"/>
                <a:ea typeface="Courier New"/>
                <a:cs typeface="Courier New"/>
                <a:sym typeface="Courier New"/>
              </a:rPr>
              <a:t>       SEND(NEXT_PRODUCED);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</p:txBody>
      </p:sp>
      <p:sp>
        <p:nvSpPr>
          <p:cNvPr id="541" name="Google Shape;541;p44"/>
          <p:cNvSpPr txBox="1"/>
          <p:nvPr/>
        </p:nvSpPr>
        <p:spPr>
          <a:xfrm>
            <a:off x="3082925" y="3598864"/>
            <a:ext cx="6370638" cy="163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essage next_consumed;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receive(next_consumed);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consume the item in next consumed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43" name="Google Shape;543;p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1981200" y="13652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BUFFERING</a:t>
            </a: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body" idx="1"/>
          </p:nvPr>
        </p:nvSpPr>
        <p:spPr>
          <a:xfrm>
            <a:off x="2413001" y="1233489"/>
            <a:ext cx="6197599" cy="387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Queue of messages attached to the link.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Implemented in one of three ways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cap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capacity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no messages are queued on a link.</a:t>
            </a:r>
            <a:b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Sender must wait for receiver (rendezvous)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cap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Bounded capacity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finite length of </a:t>
            </a:r>
            <a:r>
              <a:rPr lang="en-US" i="1" cap="none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messages</a:t>
            </a:r>
            <a:b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sender must wait if link full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cap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cap="none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Unbounded capacity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infinite length </a:t>
            </a:r>
            <a:b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sender never waits</a:t>
            </a:r>
            <a:endParaRPr/>
          </a:p>
        </p:txBody>
      </p:sp>
      <p:sp>
        <p:nvSpPr>
          <p:cNvPr id="551" name="Google Shape;551;p4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>
            <a:spLocks noGrp="1"/>
          </p:cNvSpPr>
          <p:nvPr>
            <p:ph type="title"/>
          </p:nvPr>
        </p:nvSpPr>
        <p:spPr>
          <a:xfrm>
            <a:off x="2662238" y="155576"/>
            <a:ext cx="7548562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EXAMPLES OF IPC SYSTEMS - MACH</a:t>
            </a:r>
            <a:endParaRPr/>
          </a:p>
        </p:txBody>
      </p:sp>
      <p:sp>
        <p:nvSpPr>
          <p:cNvPr id="557" name="Google Shape;557;p46"/>
          <p:cNvSpPr txBox="1">
            <a:spLocks noGrp="1"/>
          </p:cNvSpPr>
          <p:nvPr>
            <p:ph type="body" idx="1"/>
          </p:nvPr>
        </p:nvSpPr>
        <p:spPr>
          <a:xfrm>
            <a:off x="2378075" y="1076326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Mach communication is message based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Even system calls are messages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Each task gets two mailboxes at creation- kernel and notify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Only three system calls needed for message transfer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Msg_send(), msg_receive(), msg_rpc()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Mailboxes needed for communication , created via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Port_allocate()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Send and receive are flexible, for example four options if mailbox full: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Wait indefinitely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Wait at most n milliseconds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Return immediately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Temporarily cache a message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4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>
            <a:spLocks noGrp="1"/>
          </p:cNvSpPr>
          <p:nvPr>
            <p:ph type="title"/>
          </p:nvPr>
        </p:nvSpPr>
        <p:spPr>
          <a:xfrm>
            <a:off x="2281238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EXAMPLES OF IPC SYSTEMS – WINDOWS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body" idx="1"/>
          </p:nvPr>
        </p:nvSpPr>
        <p:spPr>
          <a:xfrm>
            <a:off x="1968194" y="1219200"/>
            <a:ext cx="9157005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Message-passing centric via </a:t>
            </a:r>
            <a:r>
              <a:rPr lang="en-US" sz="2400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local procedure call </a:t>
            </a:r>
            <a:r>
              <a:rPr lang="en-US" sz="2400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LPC</a:t>
            </a:r>
            <a:r>
              <a:rPr lang="en-US" sz="2400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facility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Only works between processes on the same system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Uses ports (like mailboxes) to establish and maintain communication channels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Communication works as follows: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The client opens a handle to the subsystem’s </a:t>
            </a:r>
            <a:r>
              <a:rPr lang="en-US" sz="1800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 port</a:t>
            </a: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The client sends a connection request.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The server creates two private </a:t>
            </a:r>
            <a:r>
              <a:rPr lang="en-US" sz="1800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ports </a:t>
            </a: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and returns the handle to one of them to the client.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>
                <a:latin typeface="Helvetica Neue"/>
                <a:ea typeface="Helvetica Neue"/>
                <a:cs typeface="Helvetica Neue"/>
                <a:sym typeface="Helvetica Neue"/>
              </a:rPr>
              <a:t>The client and server use the corresponding port handle to send messages or callbacks and to listen for replies.</a:t>
            </a:r>
            <a:endParaRPr/>
          </a:p>
        </p:txBody>
      </p:sp>
      <p:sp>
        <p:nvSpPr>
          <p:cNvPr id="567" name="Google Shape;567;p4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8"/>
          <p:cNvSpPr txBox="1">
            <a:spLocks noGrp="1"/>
          </p:cNvSpPr>
          <p:nvPr>
            <p:ph type="title"/>
          </p:nvPr>
        </p:nvSpPr>
        <p:spPr>
          <a:xfrm>
            <a:off x="1676400" y="76200"/>
            <a:ext cx="9483725" cy="146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LOCAL PROCEDURE CALLS IN WINDOWS</a:t>
            </a:r>
            <a:endParaRPr/>
          </a:p>
        </p:txBody>
      </p:sp>
      <p:pic>
        <p:nvPicPr>
          <p:cNvPr id="573" name="Google Shape;573;p48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539" y="1830389"/>
            <a:ext cx="6567487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9"/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COMMUNICATIONS IN CLIENT-SERVER SYSTEMS</a:t>
            </a:r>
            <a:endParaRPr/>
          </a:p>
        </p:txBody>
      </p:sp>
      <p:sp>
        <p:nvSpPr>
          <p:cNvPr id="581" name="Google Shape;581;p49"/>
          <p:cNvSpPr txBox="1">
            <a:spLocks noGrp="1"/>
          </p:cNvSpPr>
          <p:nvPr>
            <p:ph type="body" idx="1"/>
          </p:nvPr>
        </p:nvSpPr>
        <p:spPr>
          <a:xfrm>
            <a:off x="2413000" y="1233489"/>
            <a:ext cx="67945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Sockets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Remote procedure calls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Pipes</a:t>
            </a:r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2057399" y="152400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MEMORY LAYOUT OF A C PROGRAM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016" y="1399798"/>
            <a:ext cx="8607967" cy="408939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>
            <a:spLocks noGrp="1"/>
          </p:cNvSpPr>
          <p:nvPr>
            <p:ph type="title"/>
          </p:nvPr>
        </p:nvSpPr>
        <p:spPr>
          <a:xfrm>
            <a:off x="1981200" y="15240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SOCKETS</a:t>
            </a:r>
            <a:endParaRPr/>
          </a:p>
        </p:txBody>
      </p:sp>
      <p:sp>
        <p:nvSpPr>
          <p:cNvPr id="589" name="Google Shape;589;p50"/>
          <p:cNvSpPr txBox="1">
            <a:spLocks noGrp="1"/>
          </p:cNvSpPr>
          <p:nvPr>
            <p:ph type="body" idx="1"/>
          </p:nvPr>
        </p:nvSpPr>
        <p:spPr>
          <a:xfrm>
            <a:off x="2346326" y="1154114"/>
            <a:ext cx="697706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is defined as an endpoint for communication</a:t>
            </a:r>
            <a:endParaRPr/>
          </a:p>
          <a:p>
            <a:pPr marL="228600" lvl="0" indent="-1854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Concatenation of IP address and </a:t>
            </a:r>
            <a:r>
              <a:rPr lang="en-US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– a number included at start of message packet to differentiate network services on a host</a:t>
            </a:r>
            <a:endParaRPr/>
          </a:p>
          <a:p>
            <a:pPr marL="228600" lvl="0" indent="-1854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The socket 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161.25.19.8:1625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refers to port 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1625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 on host </a:t>
            </a:r>
            <a:r>
              <a:rPr lang="en-US" b="1" cap="none">
                <a:latin typeface="Helvetica Neue"/>
                <a:ea typeface="Helvetica Neue"/>
                <a:cs typeface="Helvetica Neue"/>
                <a:sym typeface="Helvetica Neue"/>
              </a:rPr>
              <a:t>161.25.19.8</a:t>
            </a:r>
            <a:endParaRPr/>
          </a:p>
          <a:p>
            <a:pPr marL="228600" lvl="0" indent="-1854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" b="1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Communication consists between a pair of sockets</a:t>
            </a:r>
            <a:endParaRPr/>
          </a:p>
          <a:p>
            <a:pPr marL="228600" lvl="0" indent="-1854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All ports below 1024 are </a:t>
            </a:r>
            <a:r>
              <a:rPr lang="en-US" b="1" i="1" cap="none">
                <a:latin typeface="Helvetica Neue"/>
                <a:ea typeface="Helvetica Neue"/>
                <a:cs typeface="Helvetica Neue"/>
                <a:sym typeface="Helvetica Neue"/>
              </a:rPr>
              <a:t>well known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, used for standard services</a:t>
            </a:r>
            <a:endParaRPr/>
          </a:p>
          <a:p>
            <a:pPr marL="228600" lvl="0" indent="-1854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Special ip address 127.0.0.1 (</a:t>
            </a:r>
            <a:r>
              <a:rPr lang="en-US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loopback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to refer to system on which process is running</a:t>
            </a:r>
            <a:endParaRPr/>
          </a:p>
        </p:txBody>
      </p:sp>
      <p:sp>
        <p:nvSpPr>
          <p:cNvPr id="591" name="Google Shape;591;p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cap="non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00" name="Google Shape;600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1419" y="1960211"/>
            <a:ext cx="5037079" cy="345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07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1"/>
          <p:cNvSpPr txBox="1"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wentieth Century"/>
              <a:buNone/>
            </a:pPr>
            <a:r>
              <a:rPr lang="en-US" sz="3400"/>
              <a:t>SOCKET COMMUNICATION</a:t>
            </a:r>
            <a:endParaRPr/>
          </a:p>
        </p:txBody>
      </p:sp>
      <p:sp>
        <p:nvSpPr>
          <p:cNvPr id="604" name="Google Shape;604;p5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2"/>
          <p:cNvSpPr txBox="1">
            <a:spLocks noGrp="1"/>
          </p:cNvSpPr>
          <p:nvPr>
            <p:ph type="title"/>
          </p:nvPr>
        </p:nvSpPr>
        <p:spPr>
          <a:xfrm>
            <a:off x="1981200" y="16827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REMOTE PROCEDURE CALLS</a:t>
            </a:r>
            <a:endParaRPr/>
          </a:p>
        </p:txBody>
      </p:sp>
      <p:sp>
        <p:nvSpPr>
          <p:cNvPr id="610" name="Google Shape;610;p52"/>
          <p:cNvSpPr txBox="1">
            <a:spLocks noGrp="1"/>
          </p:cNvSpPr>
          <p:nvPr>
            <p:ph type="body" idx="1"/>
          </p:nvPr>
        </p:nvSpPr>
        <p:spPr>
          <a:xfrm>
            <a:off x="1981200" y="1066800"/>
            <a:ext cx="8699499" cy="503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Remote procedure call (RPC) abstracts procedure calls between processes on networked systems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>
                <a:latin typeface="Helvetica Neue"/>
                <a:ea typeface="Helvetica Neue"/>
                <a:cs typeface="Helvetica Neue"/>
                <a:sym typeface="Helvetica Neue"/>
              </a:rPr>
              <a:t>Again uses ports for service differentiation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Stubs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– client-side proxy for the actual procedure on the server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The client-side stub locates the server and </a:t>
            </a:r>
            <a:r>
              <a:rPr lang="en-US" sz="2400" b="1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Marshalls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 the parameters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The server-side stub receives this message, unpacks the marshalled parameters, and performs the procedure on the server</a:t>
            </a:r>
            <a:endParaRPr/>
          </a:p>
        </p:txBody>
      </p:sp>
      <p:sp>
        <p:nvSpPr>
          <p:cNvPr id="612" name="Google Shape;612;p5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20" name="Google Shape;620;p53"/>
          <p:cNvPicPr preferRelativeResize="0"/>
          <p:nvPr/>
        </p:nvPicPr>
        <p:blipFill rotWithShape="1">
          <a:blip r:embed="rId5">
            <a:alphaModFix/>
          </a:blip>
          <a:srcRect l="55295" t="89389" r="26986" b="23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3"/>
          <p:cNvPicPr preferRelativeResize="0"/>
          <p:nvPr/>
        </p:nvPicPr>
        <p:blipFill rotWithShape="1">
          <a:blip r:embed="rId5">
            <a:alphaModFix/>
          </a:blip>
          <a:srcRect l="91927" t="72411" b="13750"/>
          <a:stretch/>
        </p:blipFill>
        <p:spPr>
          <a:xfrm>
            <a:off x="150925" y="5564567"/>
            <a:ext cx="1341545" cy="1293433"/>
          </a:xfrm>
          <a:custGeom>
            <a:avLst/>
            <a:gdLst/>
            <a:ahLst/>
            <a:cxnLst/>
            <a:rect l="l" t="t" r="r" b="b"/>
            <a:pathLst>
              <a:path w="1341545" h="1293433" extrusionOk="0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22" name="Google Shape;622;p53"/>
          <p:cNvPicPr preferRelativeResize="0"/>
          <p:nvPr/>
        </p:nvPicPr>
        <p:blipFill rotWithShape="1">
          <a:blip r:embed="rId4">
            <a:alphaModFix/>
          </a:blip>
          <a:srcRect l="73623" t="43914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3"/>
          <p:cNvSpPr txBox="1">
            <a:spLocks noGrp="1"/>
          </p:cNvSpPr>
          <p:nvPr>
            <p:ph type="title"/>
          </p:nvPr>
        </p:nvSpPr>
        <p:spPr>
          <a:xfrm>
            <a:off x="7292886" y="2556738"/>
            <a:ext cx="4605339" cy="174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EXECUTION OF RPC</a:t>
            </a:r>
            <a:endParaRPr/>
          </a:p>
        </p:txBody>
      </p:sp>
      <p:pic>
        <p:nvPicPr>
          <p:cNvPr id="624" name="Google Shape;624;p53" descr="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2986" y="609600"/>
            <a:ext cx="4458475" cy="5371658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PIPES</a:t>
            </a:r>
            <a:endParaRPr/>
          </a:p>
        </p:txBody>
      </p:sp>
      <p:sp>
        <p:nvSpPr>
          <p:cNvPr id="632" name="Google Shape;632;p54"/>
          <p:cNvSpPr txBox="1">
            <a:spLocks noGrp="1"/>
          </p:cNvSpPr>
          <p:nvPr>
            <p:ph type="body" idx="1"/>
          </p:nvPr>
        </p:nvSpPr>
        <p:spPr>
          <a:xfrm>
            <a:off x="2398712" y="1154114"/>
            <a:ext cx="8269287" cy="471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Acts as a conduit allowing two processes to communicate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Issues: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Is communication unidirectional or bidirectional?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In the case of two-way communication, is it half or full-duplex?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Must there exist a relationship ( i.e., </a:t>
            </a:r>
            <a:r>
              <a:rPr lang="en-US" b="1" i="1" cap="none">
                <a:latin typeface="Helvetica Neue"/>
                <a:ea typeface="Helvetica Neue"/>
                <a:cs typeface="Helvetica Neue"/>
                <a:sym typeface="Helvetica Neue"/>
              </a:rPr>
              <a:t>Parent-child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 between the communicating processes?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Can the pipes be used over a network?.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34" name="Google Shape;634;p5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40" name="Google Shape;640;p55"/>
          <p:cNvPicPr preferRelativeResize="0"/>
          <p:nvPr/>
        </p:nvPicPr>
        <p:blipFill rotWithShape="1">
          <a:blip r:embed="rId3">
            <a:alphaModFix/>
          </a:blip>
          <a:srcRect b="46757"/>
          <a:stretch/>
        </p:blipFill>
        <p:spPr>
          <a:xfrm>
            <a:off x="0" y="0"/>
            <a:ext cx="12192000" cy="365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8228" y="3980330"/>
            <a:ext cx="6643329" cy="2258732"/>
          </a:xfrm>
          <a:prstGeom prst="roundRect">
            <a:avLst>
              <a:gd name="adj" fmla="val 530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43" name="Google Shape;643;p55"/>
          <p:cNvSpPr txBox="1">
            <a:spLocks noGrp="1"/>
          </p:cNvSpPr>
          <p:nvPr>
            <p:ph type="title"/>
          </p:nvPr>
        </p:nvSpPr>
        <p:spPr>
          <a:xfrm>
            <a:off x="654649" y="618517"/>
            <a:ext cx="3748035" cy="564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ORDINARY PIPES</a:t>
            </a:r>
            <a:endParaRPr/>
          </a:p>
        </p:txBody>
      </p:sp>
      <p:sp>
        <p:nvSpPr>
          <p:cNvPr id="644" name="Google Shape;644;p55"/>
          <p:cNvSpPr txBox="1">
            <a:spLocks noGrp="1"/>
          </p:cNvSpPr>
          <p:nvPr>
            <p:ph type="body" idx="1"/>
          </p:nvPr>
        </p:nvSpPr>
        <p:spPr>
          <a:xfrm>
            <a:off x="4722724" y="618519"/>
            <a:ext cx="7104186" cy="31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Ordinary pipes</a:t>
            </a:r>
            <a:r>
              <a:rPr lang="en-US" sz="1700" b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allow communication in standard producer-consumer style.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Producer writes to one end (the </a:t>
            </a:r>
            <a:r>
              <a:rPr lang="en-US" sz="1700" b="1" cap="none">
                <a:latin typeface="Helvetica Neue"/>
                <a:ea typeface="Helvetica Neue"/>
                <a:cs typeface="Helvetica Neue"/>
                <a:sym typeface="Helvetica Neue"/>
              </a:rPr>
              <a:t>write-end </a:t>
            </a: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of the pipe).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Consumer reads from the other end (the </a:t>
            </a:r>
            <a:r>
              <a:rPr lang="en-US" sz="1700" b="1" cap="none">
                <a:latin typeface="Helvetica Neue"/>
                <a:ea typeface="Helvetica Neue"/>
                <a:cs typeface="Helvetica Neue"/>
                <a:sym typeface="Helvetica Neue"/>
              </a:rPr>
              <a:t>read-end</a:t>
            </a:r>
            <a:r>
              <a:rPr lang="en-US" sz="1700" i="1" cap="non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of the pipe).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Ordinary pipes are therefore unidirectional.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sz="1700" cap="none">
                <a:latin typeface="Helvetica Neue"/>
                <a:ea typeface="Helvetica Neue"/>
                <a:cs typeface="Helvetica Neue"/>
                <a:sym typeface="Helvetica Neue"/>
              </a:rPr>
              <a:t>Require parent-child relationship between communicating processes.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WINDOWS CALLS THESE </a:t>
            </a:r>
            <a:r>
              <a:rPr lang="en-US" sz="1700" b="1">
                <a:latin typeface="Helvetica Neue"/>
                <a:ea typeface="Helvetica Neue"/>
                <a:cs typeface="Helvetica Neue"/>
                <a:sym typeface="Helvetica Neue"/>
              </a:rPr>
              <a:t>ANONYMOUS PIPES</a:t>
            </a:r>
            <a:endParaRPr/>
          </a:p>
          <a:p>
            <a:pPr marL="228600" lvl="0" indent="-120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None/>
            </a:pPr>
            <a:endParaRPr sz="17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20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/>
          </a:p>
        </p:txBody>
      </p:sp>
      <p:sp>
        <p:nvSpPr>
          <p:cNvPr id="646" name="Google Shape;646;p55"/>
          <p:cNvSpPr txBox="1">
            <a:spLocks noGrp="1"/>
          </p:cNvSpPr>
          <p:nvPr>
            <p:ph type="sldNum" idx="12"/>
          </p:nvPr>
        </p:nvSpPr>
        <p:spPr>
          <a:xfrm>
            <a:off x="10514011" y="6263640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6"/>
          <p:cNvSpPr txBox="1">
            <a:spLocks noGrp="1"/>
          </p:cNvSpPr>
          <p:nvPr>
            <p:ph type="body" idx="1"/>
          </p:nvPr>
        </p:nvSpPr>
        <p:spPr>
          <a:xfrm>
            <a:off x="1980887" y="2362200"/>
            <a:ext cx="8687113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  <a:t>Named pipes are more powerful than ordinary pipes</a:t>
            </a:r>
            <a:b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  <a:t>Communication is bidirectional</a:t>
            </a:r>
            <a:b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  <a:t>No parent-child relationship is necessary between the communicating processes</a:t>
            </a:r>
            <a:b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  <a:t>Several processes can use the named pipe for communication</a:t>
            </a:r>
            <a:b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300" cap="none">
                <a:latin typeface="Helvetica Neue"/>
                <a:ea typeface="Helvetica Neue"/>
                <a:cs typeface="Helvetica Neue"/>
                <a:sym typeface="Helvetica Neue"/>
              </a:rPr>
              <a:t>Provided on both UNIX and windows systems</a:t>
            </a:r>
            <a:endParaRPr/>
          </a:p>
          <a:p>
            <a:pPr marL="228600" lvl="0" indent="-158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652" name="Google Shape;652;p5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NAMED PIPES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7"/>
          <p:cNvSpPr txBox="1">
            <a:spLocks noGrp="1"/>
          </p:cNvSpPr>
          <p:nvPr>
            <p:ph type="title"/>
          </p:nvPr>
        </p:nvSpPr>
        <p:spPr>
          <a:xfrm>
            <a:off x="3810380" y="3007089"/>
            <a:ext cx="4571239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7EC5"/>
              </a:buClr>
              <a:buSzPts val="5400"/>
              <a:buFont typeface="Helvetica Neue"/>
              <a:buNone/>
            </a:pPr>
            <a:r>
              <a:rPr lang="en-US" sz="5400">
                <a:solidFill>
                  <a:srgbClr val="107EC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-US" sz="5400"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5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5" name="Google Shape;2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10514011" y="6265130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8" name="Google Shape;228;p6"/>
          <p:cNvSpPr txBox="1">
            <a:spLocks noGrp="1"/>
          </p:cNvSpPr>
          <p:nvPr>
            <p:ph type="body" idx="1"/>
          </p:nvPr>
        </p:nvSpPr>
        <p:spPr>
          <a:xfrm>
            <a:off x="1411222" y="1598678"/>
            <a:ext cx="9979782" cy="41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As a process executes, it changes </a:t>
            </a:r>
            <a:r>
              <a:rPr lang="en-US" sz="2400" b="1" cap="none"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:  the process is being created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:  instructions are being executed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:  the process is waiting for some event to occur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:  the process is waiting to be assigned to a processor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Terminated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:  the process has finished execution</a:t>
            </a:r>
            <a:endParaRPr/>
          </a:p>
        </p:txBody>
      </p:sp>
      <p:sp>
        <p:nvSpPr>
          <p:cNvPr id="229" name="Google Shape;229;p6"/>
          <p:cNvSpPr txBox="1">
            <a:spLocks noGrp="1"/>
          </p:cNvSpPr>
          <p:nvPr>
            <p:ph type="title"/>
          </p:nvPr>
        </p:nvSpPr>
        <p:spPr>
          <a:xfrm>
            <a:off x="2285687" y="430807"/>
            <a:ext cx="7620626" cy="65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PROCESS STATE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title"/>
          </p:nvPr>
        </p:nvSpPr>
        <p:spPr>
          <a:xfrm>
            <a:off x="2263776" y="182563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STATE TRANSITION DIAGRAM OF A PROCESS</a:t>
            </a:r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33" y="1758950"/>
            <a:ext cx="8375292" cy="33400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690814" y="136526"/>
            <a:ext cx="751998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CONTROL BLOCK (PCB)</a:t>
            </a:r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1"/>
          </p:nvPr>
        </p:nvSpPr>
        <p:spPr>
          <a:xfrm>
            <a:off x="1143000" y="712789"/>
            <a:ext cx="5767388" cy="5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Information associated with each process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(also called </a:t>
            </a:r>
            <a:r>
              <a:rPr lang="en-US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CONTROL BLOCK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state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running, waiting, etc.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i="0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ID</a:t>
            </a:r>
            <a:r>
              <a:rPr lang="en-US" b="0" i="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parent process ID</a:t>
            </a:r>
            <a:endParaRPr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location of instruction to next execute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registers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contents of all process-centric registers. CPU scheduling information- priorities, scheduling queue pointers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Memory-management information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memory allocated to the process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 information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CPU used, clock time elapsed since start, time limits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 cap="none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status information </a:t>
            </a:r>
            <a:r>
              <a:rPr lang="en-US" cap="none">
                <a:latin typeface="Helvetica Neue"/>
                <a:ea typeface="Helvetica Neue"/>
                <a:cs typeface="Helvetica Neue"/>
                <a:sym typeface="Helvetica Neue"/>
              </a:rPr>
              <a:t>– I/O devices allocated to process, list of open files</a:t>
            </a:r>
            <a:endParaRPr/>
          </a:p>
          <a:p>
            <a:pPr marL="22860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4399" y="838200"/>
            <a:ext cx="3141577" cy="50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920067" y="38502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SCHEDULING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9"/>
          <p:cNvSpPr txBox="1">
            <a:spLocks noGrp="1"/>
          </p:cNvSpPr>
          <p:nvPr>
            <p:ph type="body" idx="1"/>
          </p:nvPr>
        </p:nvSpPr>
        <p:spPr>
          <a:xfrm>
            <a:off x="2743200" y="1981200"/>
            <a:ext cx="7087225" cy="380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Maximize CPU use, quickly switch processes onto CPU for time sharing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scheduler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selects among available processes for next execution on CPU and maintains </a:t>
            </a:r>
            <a:r>
              <a:rPr lang="en-US" sz="2400" b="1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queues </a:t>
            </a:r>
            <a:r>
              <a:rPr lang="en-US" sz="2400" cap="none">
                <a:latin typeface="Helvetica Neue"/>
                <a:ea typeface="Helvetica Neue"/>
                <a:cs typeface="Helvetica Neue"/>
                <a:sym typeface="Helvetica Neue"/>
              </a:rPr>
              <a:t>of processes</a:t>
            </a:r>
            <a:endParaRPr sz="2400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2376</Words>
  <Application>Microsoft Office PowerPoint</Application>
  <PresentationFormat>Widescreen</PresentationFormat>
  <Paragraphs>436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Noto Sans Symbols</vt:lpstr>
      <vt:lpstr>Arial</vt:lpstr>
      <vt:lpstr>Helvetica Neue</vt:lpstr>
      <vt:lpstr>Twentieth Century</vt:lpstr>
      <vt:lpstr>Times New Roman</vt:lpstr>
      <vt:lpstr>Courier New</vt:lpstr>
      <vt:lpstr>Calibri</vt:lpstr>
      <vt:lpstr>Arial</vt:lpstr>
      <vt:lpstr>Droplet</vt:lpstr>
      <vt:lpstr>PowerPoint Presentation</vt:lpstr>
      <vt:lpstr>ROAD MAP</vt:lpstr>
      <vt:lpstr>PROCESS CONCEPT</vt:lpstr>
      <vt:lpstr>PROCESS IN MEMORY</vt:lpstr>
      <vt:lpstr>MEMORY LAYOUT OF A C PROGRAM</vt:lpstr>
      <vt:lpstr>PROCESS STATE</vt:lpstr>
      <vt:lpstr>STATE TRANSITION DIAGRAM OF A PROCESS</vt:lpstr>
      <vt:lpstr>PROCESS CONTROL BLOCK (PCB)</vt:lpstr>
      <vt:lpstr>PROCESS SCHEDULING</vt:lpstr>
      <vt:lpstr>PROCESS SCHEDULING QUEUES </vt:lpstr>
      <vt:lpstr>READY AND WAIT QUEUES</vt:lpstr>
      <vt:lpstr>REPRESENTATION OF PROCESS SCHEDULING</vt:lpstr>
      <vt:lpstr>SCHEDULERS</vt:lpstr>
      <vt:lpstr>SCHEDULERS</vt:lpstr>
      <vt:lpstr>SCHEDULERS</vt:lpstr>
      <vt:lpstr>ADDITION OF MEDIUM-TERM SCHEDULING</vt:lpstr>
      <vt:lpstr>MULTITASKING IN MOBILE SYSTEMS</vt:lpstr>
      <vt:lpstr>CONTEXT SWITCH</vt:lpstr>
      <vt:lpstr>CPU SWITCH FROM PROCESS TO PROCESS</vt:lpstr>
      <vt:lpstr>OPERATIONS ON PROCESSES</vt:lpstr>
      <vt:lpstr>PROCESS CREATION</vt:lpstr>
      <vt:lpstr>PROCESS CREATION (CONT.)</vt:lpstr>
      <vt:lpstr>A TREE OF PROCESSES IN LINUX</vt:lpstr>
      <vt:lpstr>C PROGRAM FORKING SEPARATE PROCESS</vt:lpstr>
      <vt:lpstr>PROCESS TERMINATION</vt:lpstr>
      <vt:lpstr>ANDROID PROCESS IMPORTANCE HIERARCHY</vt:lpstr>
      <vt:lpstr>MULTI PROCESS ARCHITECTURE – CHROME BROWSER</vt:lpstr>
      <vt:lpstr>COOPERATING PROCESSES</vt:lpstr>
      <vt:lpstr>INTERPROCESS COMMUNICATION</vt:lpstr>
      <vt:lpstr>COMMUNICATIONS MODELS </vt:lpstr>
      <vt:lpstr>PRODUCER-CONSUMER PROBLEM</vt:lpstr>
      <vt:lpstr>BOUNDED-BUFFER – SHARED-MEMORY SOLUTION</vt:lpstr>
      <vt:lpstr>BOUNDED-BUFFER – PRODUCER</vt:lpstr>
      <vt:lpstr>BOUNDED BUFFER – CONSUMER</vt:lpstr>
      <vt:lpstr>EXAMPLES OF IPC SYSTEMS - POSIX</vt:lpstr>
      <vt:lpstr>INTER 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NAMED PIPES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anaum hamid</dc:creator>
  <cp:lastModifiedBy>Tania Iram</cp:lastModifiedBy>
  <cp:revision>3</cp:revision>
  <dcterms:created xsi:type="dcterms:W3CDTF">2020-10-06T06:12:20Z</dcterms:created>
  <dcterms:modified xsi:type="dcterms:W3CDTF">2022-02-18T04:00:51Z</dcterms:modified>
</cp:coreProperties>
</file>