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61" r:id="rId3"/>
    <p:sldId id="283" r:id="rId4"/>
    <p:sldId id="262" r:id="rId5"/>
    <p:sldId id="286" r:id="rId6"/>
    <p:sldId id="288" r:id="rId7"/>
    <p:sldId id="263" r:id="rId8"/>
    <p:sldId id="264" r:id="rId9"/>
    <p:sldId id="269" r:id="rId10"/>
    <p:sldId id="270" r:id="rId11"/>
    <p:sldId id="271" r:id="rId12"/>
    <p:sldId id="272" r:id="rId13"/>
    <p:sldId id="274" r:id="rId14"/>
    <p:sldId id="285" r:id="rId15"/>
    <p:sldId id="289" r:id="rId16"/>
    <p:sldId id="275" r:id="rId17"/>
    <p:sldId id="276" r:id="rId18"/>
    <p:sldId id="287" r:id="rId19"/>
    <p:sldId id="277" r:id="rId20"/>
    <p:sldId id="279" r:id="rId21"/>
    <p:sldId id="280" r:id="rId22"/>
    <p:sldId id="290" r:id="rId23"/>
    <p:sldId id="281" r:id="rId24"/>
    <p:sldId id="282" r:id="rId25"/>
    <p:sldId id="258" r:id="rId26"/>
    <p:sldId id="259" r:id="rId27"/>
    <p:sldId id="260" r:id="rId28"/>
    <p:sldId id="291" r:id="rId29"/>
    <p:sldId id="292" r:id="rId30"/>
    <p:sldId id="29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70000" y="1233488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b="1" i="1" dirty="0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406525" y="500063"/>
            <a:ext cx="628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600" b="1" i="1" dirty="0">
                <a:solidFill>
                  <a:srgbClr val="000000"/>
                </a:solidFill>
              </a:rPr>
              <a:t>Headquarters U.S. Air Force</a:t>
            </a:r>
          </a:p>
        </p:txBody>
      </p:sp>
      <p:sp>
        <p:nvSpPr>
          <p:cNvPr id="5019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76225" y="1962150"/>
            <a:ext cx="8486775" cy="1600200"/>
          </a:xfrm>
        </p:spPr>
        <p:txBody>
          <a:bodyPr/>
          <a:lstStyle>
            <a:lvl1pPr>
              <a:defRPr sz="4400"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E12AA-432C-4BD7-AA4A-EA83500EE3A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015974-44B9-42AB-934D-77C70A3B48F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6" y="3177308"/>
            <a:ext cx="2867772" cy="309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4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E12AA-432C-4BD7-AA4A-EA83500EE3A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015974-44B9-42AB-934D-77C70A3B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1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438" y="76200"/>
            <a:ext cx="2132012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225" y="76200"/>
            <a:ext cx="624681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E12AA-432C-4BD7-AA4A-EA83500EE3A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015974-44B9-42AB-934D-77C70A3B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12AA-432C-4BD7-AA4A-EA83500EE3A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974-44B9-42AB-934D-77C70A3B4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E12AA-432C-4BD7-AA4A-EA83500EE3A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015974-44B9-42AB-934D-77C70A3B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0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E12AA-432C-4BD7-AA4A-EA83500EE3A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015974-44B9-42AB-934D-77C70A3B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3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225" y="1504950"/>
            <a:ext cx="4122738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1363" y="1504950"/>
            <a:ext cx="4122737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E12AA-432C-4BD7-AA4A-EA83500EE3A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015974-44B9-42AB-934D-77C70A3B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E12AA-432C-4BD7-AA4A-EA83500EE3A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015974-44B9-42AB-934D-77C70A3B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E12AA-432C-4BD7-AA4A-EA83500EE3A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015974-44B9-42AB-934D-77C70A3B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E12AA-432C-4BD7-AA4A-EA83500EE3A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015974-44B9-42AB-934D-77C70A3B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3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E12AA-432C-4BD7-AA4A-EA83500EE3A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015974-44B9-42AB-934D-77C70A3B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5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E12AA-432C-4BD7-AA4A-EA83500EE3A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015974-44B9-42AB-934D-77C70A3B4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4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4625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969696"/>
                </a:solidFill>
              </a:defRPr>
            </a:lvl1pPr>
          </a:lstStyle>
          <a:p>
            <a:fld id="{7D0E12AA-432C-4BD7-AA4A-EA83500EE3A3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8300" y="6524625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6015974-44B9-42AB-934D-77C70A3B48F6}" type="slidenum">
              <a:rPr lang="en-US" smtClean="0"/>
              <a:t>‹#›</a:t>
            </a:fld>
            <a:endParaRPr lang="en-US"/>
          </a:p>
        </p:txBody>
      </p:sp>
      <p:sp>
        <p:nvSpPr>
          <p:cNvPr id="49157" name="Text Box 102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B r e a k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n g  B a r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r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r s  …  S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i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n c e  1 9 4 7</a:t>
            </a:r>
          </a:p>
        </p:txBody>
      </p:sp>
      <p:sp>
        <p:nvSpPr>
          <p:cNvPr id="1029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877291" y="49213"/>
            <a:ext cx="7143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163" name="Line 103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164" name="Line 1036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3" name="Rectangle 10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504950"/>
            <a:ext cx="83978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2nd Bullet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39" y="95320"/>
            <a:ext cx="932724" cy="100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2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1"/>
            <a:ext cx="8382000" cy="1371599"/>
          </a:xfrm>
        </p:spPr>
        <p:txBody>
          <a:bodyPr/>
          <a:lstStyle/>
          <a:p>
            <a:r>
              <a:rPr lang="en-US" sz="4800" dirty="0"/>
              <a:t>Malware and Forensics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562600"/>
            <a:ext cx="8382000" cy="838200"/>
          </a:xfrm>
        </p:spPr>
        <p:txBody>
          <a:bodyPr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SSgt Jason Killam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9 Feb 2019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8" y="2849372"/>
            <a:ext cx="3551428" cy="35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2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49213"/>
            <a:ext cx="7391401" cy="1143000"/>
          </a:xfrm>
        </p:spPr>
        <p:txBody>
          <a:bodyPr/>
          <a:lstStyle/>
          <a:p>
            <a:r>
              <a:rPr lang="en-US" sz="3200" dirty="0"/>
              <a:t>Infection Process and Persistence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r>
              <a:rPr lang="en-US" dirty="0"/>
              <a:t>Registry (</a:t>
            </a:r>
            <a:r>
              <a:rPr lang="en-US" dirty="0" err="1"/>
              <a:t>Autostarts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Auto start of process or loading of DLL, add value under specific keys</a:t>
            </a:r>
          </a:p>
          <a:p>
            <a:pPr lvl="1"/>
            <a:r>
              <a:rPr lang="en-US" dirty="0"/>
              <a:t>Boot execution, logon, driver services, browser extensions</a:t>
            </a:r>
          </a:p>
          <a:p>
            <a:pPr lvl="1"/>
            <a:r>
              <a:rPr lang="en-US" dirty="0"/>
              <a:t>HKEY_LOCAL_MACHINE (HKLM)</a:t>
            </a:r>
          </a:p>
          <a:p>
            <a:pPr lvl="2"/>
            <a:r>
              <a:rPr lang="en-US" dirty="0"/>
              <a:t>\System\</a:t>
            </a:r>
            <a:r>
              <a:rPr lang="en-US" dirty="0" err="1"/>
              <a:t>CurrentControlSet</a:t>
            </a:r>
            <a:r>
              <a:rPr lang="en-US" dirty="0"/>
              <a:t>\*</a:t>
            </a:r>
          </a:p>
          <a:p>
            <a:pPr lvl="2"/>
            <a:r>
              <a:rPr lang="en-US" dirty="0"/>
              <a:t>\Software\Classes</a:t>
            </a:r>
          </a:p>
          <a:p>
            <a:pPr lvl="2"/>
            <a:r>
              <a:rPr lang="en-US" dirty="0"/>
              <a:t>\Software\Microsoft\Windows\</a:t>
            </a:r>
            <a:r>
              <a:rPr lang="en-US" dirty="0" err="1"/>
              <a:t>CurrentVersion</a:t>
            </a:r>
            <a:r>
              <a:rPr lang="en-US" dirty="0"/>
              <a:t>\Run* (most common)</a:t>
            </a:r>
          </a:p>
          <a:p>
            <a:pPr lvl="1"/>
            <a:r>
              <a:rPr lang="en-US" dirty="0"/>
              <a:t>HKEY_CURRENT_USER (HKCU)</a:t>
            </a:r>
          </a:p>
          <a:p>
            <a:pPr lvl="2"/>
            <a:r>
              <a:rPr lang="en-US" dirty="0"/>
              <a:t>\Software\Microsoft\Windows\</a:t>
            </a:r>
            <a:r>
              <a:rPr lang="en-US" dirty="0" err="1"/>
              <a:t>CurrentVersion</a:t>
            </a:r>
            <a:r>
              <a:rPr lang="en-US" dirty="0"/>
              <a:t>\Run*</a:t>
            </a:r>
          </a:p>
        </p:txBody>
      </p:sp>
    </p:spTree>
    <p:extLst>
      <p:ext uri="{BB962C8B-B14F-4D97-AF65-F5344CB8AC3E}">
        <p14:creationId xmlns:p14="http://schemas.microsoft.com/office/powerpoint/2010/main" val="168667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49213"/>
            <a:ext cx="7391401" cy="1143000"/>
          </a:xfrm>
        </p:spPr>
        <p:txBody>
          <a:bodyPr/>
          <a:lstStyle/>
          <a:p>
            <a:r>
              <a:rPr lang="en-US" sz="3200" dirty="0"/>
              <a:t>Infection Process and Persistence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pPr lvl="1"/>
            <a:r>
              <a:rPr lang="en-US" dirty="0"/>
              <a:t>DLL Load Order</a:t>
            </a:r>
          </a:p>
          <a:p>
            <a:pPr lvl="2"/>
            <a:r>
              <a:rPr lang="en-US" dirty="0"/>
              <a:t>Memory</a:t>
            </a:r>
          </a:p>
          <a:p>
            <a:pPr lvl="2"/>
            <a:r>
              <a:rPr lang="en-US" dirty="0"/>
              <a:t>Known-DLL registry key</a:t>
            </a:r>
          </a:p>
          <a:p>
            <a:pPr marL="1371600" lvl="3" indent="0">
              <a:buNone/>
            </a:pPr>
            <a:r>
              <a:rPr lang="en-US" sz="1600" dirty="0"/>
              <a:t>HKLM\System\</a:t>
            </a:r>
            <a:r>
              <a:rPr lang="en-US" sz="1600" dirty="0" err="1"/>
              <a:t>CurrentControlSet</a:t>
            </a:r>
            <a:r>
              <a:rPr lang="en-US" sz="1600" dirty="0"/>
              <a:t>\Control\Session Manager\</a:t>
            </a:r>
            <a:r>
              <a:rPr lang="en-US" sz="1600" dirty="0" err="1"/>
              <a:t>KnownDlls</a:t>
            </a:r>
            <a:endParaRPr lang="en-US" sz="1600" dirty="0"/>
          </a:p>
          <a:p>
            <a:pPr lvl="2"/>
            <a:r>
              <a:rPr lang="en-US" dirty="0"/>
              <a:t>Directory of the current process requesting the DLL</a:t>
            </a:r>
          </a:p>
          <a:p>
            <a:pPr lvl="2"/>
            <a:r>
              <a:rPr lang="en-US" dirty="0"/>
              <a:t>System32 folder</a:t>
            </a:r>
          </a:p>
          <a:p>
            <a:pPr lvl="2"/>
            <a:r>
              <a:rPr lang="en-US" dirty="0"/>
              <a:t>Windows folder</a:t>
            </a:r>
          </a:p>
          <a:p>
            <a:pPr lvl="2"/>
            <a:r>
              <a:rPr lang="en-US" dirty="0"/>
              <a:t>Current Directory</a:t>
            </a:r>
          </a:p>
          <a:p>
            <a:pPr lvl="2"/>
            <a:r>
              <a:rPr lang="en-US" dirty="0"/>
              <a:t>Directory listed in the PATH 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157894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49213"/>
            <a:ext cx="7391401" cy="1143000"/>
          </a:xfrm>
        </p:spPr>
        <p:txBody>
          <a:bodyPr/>
          <a:lstStyle/>
          <a:p>
            <a:r>
              <a:rPr lang="en-US" dirty="0"/>
              <a:t>Obfuscation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r>
              <a:rPr lang="en-US" dirty="0"/>
              <a:t>Compress, encrypt, or transform and shrink size of executable</a:t>
            </a:r>
          </a:p>
          <a:p>
            <a:r>
              <a:rPr lang="en-US" dirty="0"/>
              <a:t>Thwart detection - Alter hash and hide from antivirus</a:t>
            </a:r>
          </a:p>
          <a:p>
            <a:r>
              <a:rPr lang="en-US" dirty="0"/>
              <a:t>Base64 Encoding</a:t>
            </a:r>
          </a:p>
          <a:p>
            <a:pPr lvl="1"/>
            <a:r>
              <a:rPr lang="en-US" dirty="0"/>
              <a:t>Represents binary data as ASCII strings</a:t>
            </a:r>
          </a:p>
          <a:p>
            <a:r>
              <a:rPr lang="en-US" dirty="0"/>
              <a:t>XOR (</a:t>
            </a:r>
            <a:r>
              <a:rPr lang="en-US" dirty="0" err="1"/>
              <a:t>eXclusive</a:t>
            </a:r>
            <a:r>
              <a:rPr lang="en-US" dirty="0"/>
              <a:t> OR)</a:t>
            </a:r>
          </a:p>
          <a:p>
            <a:pPr lvl="1"/>
            <a:r>
              <a:rPr lang="en-US" dirty="0"/>
              <a:t>Compares two input bits and generates one output bit</a:t>
            </a:r>
          </a:p>
          <a:p>
            <a:pPr lvl="2"/>
            <a:r>
              <a:rPr lang="en-US" dirty="0"/>
              <a:t>If the bits are the same, result = 0</a:t>
            </a:r>
          </a:p>
          <a:p>
            <a:pPr lvl="2"/>
            <a:r>
              <a:rPr lang="en-US" dirty="0"/>
              <a:t>If the bits are different, result = 1</a:t>
            </a:r>
          </a:p>
        </p:txBody>
      </p:sp>
    </p:spTree>
    <p:extLst>
      <p:ext uri="{BB962C8B-B14F-4D97-AF65-F5344CB8AC3E}">
        <p14:creationId xmlns:p14="http://schemas.microsoft.com/office/powerpoint/2010/main" val="120885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49213"/>
            <a:ext cx="7391401" cy="1143000"/>
          </a:xfrm>
        </p:spPr>
        <p:txBody>
          <a:bodyPr/>
          <a:lstStyle/>
          <a:p>
            <a:r>
              <a:rPr lang="en-US" dirty="0"/>
              <a:t>Obfuscation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05400"/>
          </a:xfrm>
        </p:spPr>
        <p:txBody>
          <a:bodyPr/>
          <a:lstStyle/>
          <a:p>
            <a:r>
              <a:rPr lang="en-US" sz="1800" dirty="0"/>
              <a:t>Entry-Point</a:t>
            </a:r>
          </a:p>
          <a:p>
            <a:pPr lvl="1"/>
            <a:r>
              <a:rPr lang="en-US" sz="1800" dirty="0"/>
              <a:t>Does not directly point to malware code, points to some benign code or several lines of the host code</a:t>
            </a:r>
          </a:p>
          <a:p>
            <a:pPr lvl="1"/>
            <a:r>
              <a:rPr lang="en-US" sz="1800" dirty="0"/>
              <a:t>Protects malware from analysis and AV scanning</a:t>
            </a:r>
          </a:p>
          <a:p>
            <a:r>
              <a:rPr lang="en-US" sz="1800" dirty="0"/>
              <a:t>Encryption</a:t>
            </a:r>
          </a:p>
          <a:p>
            <a:pPr lvl="1"/>
            <a:r>
              <a:rPr lang="en-US" sz="1800" dirty="0"/>
              <a:t>Protects malware code, location is constant but the bytes may differ (use different keys each time)</a:t>
            </a:r>
          </a:p>
          <a:p>
            <a:pPr lvl="1"/>
            <a:r>
              <a:rPr lang="en-US" sz="1800" dirty="0"/>
              <a:t>Three components: Encryption/Decryption engine, Encrypted malware code, Decryption key</a:t>
            </a:r>
          </a:p>
        </p:txBody>
      </p:sp>
    </p:spTree>
    <p:extLst>
      <p:ext uri="{BB962C8B-B14F-4D97-AF65-F5344CB8AC3E}">
        <p14:creationId xmlns:p14="http://schemas.microsoft.com/office/powerpoint/2010/main" val="241834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A4C0-F06F-440B-9F42-7C066E7E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2D1C6-82E2-4727-9C97-1CFF5804F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Kaixin</a:t>
            </a:r>
            <a:r>
              <a:rPr lang="en-US" dirty="0"/>
              <a:t> Exploit Kit – Relies on out-of-date java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200" b="0" dirty="0"/>
              <a:t>https://blog.malwarebytes.com/threat-analysis/2018/08/exploit-kits-summer-2018-review/#5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54F5C-3FCE-48DA-9879-66F7843C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20" y="2192690"/>
            <a:ext cx="8459084" cy="3367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BCB580-3464-40A7-B0FE-BCFA500E4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207" y="1905000"/>
            <a:ext cx="6199909" cy="42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BC99-0C26-4A3D-976D-ADC46F36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C10266-96BC-45A3-BF8A-0320C4C75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62" y="1504950"/>
            <a:ext cx="8397875" cy="4743450"/>
          </a:xfrm>
        </p:spPr>
        <p:txBody>
          <a:bodyPr/>
          <a:lstStyle/>
          <a:p>
            <a:r>
              <a:rPr lang="en-US" dirty="0"/>
              <a:t>Tech Support Scam Redirect</a:t>
            </a:r>
          </a:p>
          <a:p>
            <a:pPr lvl="1"/>
            <a:r>
              <a:rPr lang="en-US" dirty="0" err="1"/>
              <a:t>String.fromCharCode</a:t>
            </a:r>
            <a:r>
              <a:rPr lang="en-US" dirty="0"/>
              <a:t>&gt;Base64&gt;XOR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AE9277-E949-45B5-9DEC-B04FE78D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0" y="2351161"/>
            <a:ext cx="8742478" cy="3051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6636B6-8C96-4464-A6BE-4F57EAE94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0"/>
            <a:ext cx="9144000" cy="4384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E0AA92-D572-4B6A-8EDC-E90C15C3F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26" y="2309848"/>
            <a:ext cx="8206746" cy="4000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63890D-19A6-426C-AF59-47B95972C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01" y="1635319"/>
            <a:ext cx="8701996" cy="51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0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49213"/>
            <a:ext cx="7391401" cy="1143000"/>
          </a:xfrm>
        </p:spPr>
        <p:txBody>
          <a:bodyPr/>
          <a:lstStyle/>
          <a:p>
            <a:r>
              <a:rPr lang="en-US" dirty="0"/>
              <a:t>Examination and Forensic Tools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89"/>
          <a:stretch/>
        </p:blipFill>
        <p:spPr bwMode="auto">
          <a:xfrm>
            <a:off x="381000" y="1365972"/>
            <a:ext cx="8077201" cy="21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01"/>
          <a:stretch/>
        </p:blipFill>
        <p:spPr bwMode="auto">
          <a:xfrm>
            <a:off x="363704" y="3810000"/>
            <a:ext cx="8094497" cy="225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38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49213"/>
            <a:ext cx="7391401" cy="1143000"/>
          </a:xfrm>
        </p:spPr>
        <p:txBody>
          <a:bodyPr/>
          <a:lstStyle/>
          <a:p>
            <a:r>
              <a:rPr lang="en-US" dirty="0"/>
              <a:t>Examination and Forensic Tools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1" b="22056"/>
          <a:stretch/>
        </p:blipFill>
        <p:spPr bwMode="auto">
          <a:xfrm>
            <a:off x="914401" y="1266029"/>
            <a:ext cx="7323288" cy="513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80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82BC-BAAC-4920-B27E-A7A978D4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213"/>
            <a:ext cx="7497041" cy="1143000"/>
          </a:xfrm>
        </p:spPr>
        <p:txBody>
          <a:bodyPr/>
          <a:lstStyle/>
          <a:p>
            <a:r>
              <a:rPr lang="en-US" dirty="0"/>
              <a:t>Examination and Forensic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F320A-363C-4FC2-BA1E-AD57A6296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Remnux</a:t>
            </a:r>
            <a:r>
              <a:rPr lang="en-US" dirty="0"/>
              <a:t>/SIFT workstation</a:t>
            </a:r>
          </a:p>
          <a:p>
            <a:r>
              <a:rPr lang="en-US" dirty="0"/>
              <a:t>Didier Steven’s Python Tools – Senior Handler at SANS hosts a large collection of python tools on his site and on his GitHub.</a:t>
            </a:r>
          </a:p>
          <a:p>
            <a:pPr lvl="1"/>
            <a:r>
              <a:rPr lang="en-US" dirty="0" err="1"/>
              <a:t>Oledump</a:t>
            </a:r>
            <a:r>
              <a:rPr lang="en-US" dirty="0"/>
              <a:t> – extract ole content from a word .doc file, can be used to extract malicious payload from word docs</a:t>
            </a:r>
          </a:p>
          <a:p>
            <a:pPr lvl="1"/>
            <a:r>
              <a:rPr lang="en-US" dirty="0" err="1"/>
              <a:t>Rtfdump</a:t>
            </a:r>
            <a:r>
              <a:rPr lang="en-US" dirty="0"/>
              <a:t> – similar to </a:t>
            </a:r>
            <a:r>
              <a:rPr lang="en-US" dirty="0" err="1"/>
              <a:t>oledump</a:t>
            </a:r>
            <a:r>
              <a:rPr lang="en-US" dirty="0"/>
              <a:t>, but it extracts the entries and makes easy to output the payload content of a malicious rtf</a:t>
            </a:r>
          </a:p>
          <a:p>
            <a:r>
              <a:rPr lang="en-US" dirty="0" err="1"/>
              <a:t>HexEditor</a:t>
            </a:r>
            <a:r>
              <a:rPr lang="en-US" dirty="0"/>
              <a:t> – view the hex/asci content of a file</a:t>
            </a:r>
          </a:p>
          <a:p>
            <a:r>
              <a:rPr lang="en-US" dirty="0" err="1"/>
              <a:t>CyberChef</a:t>
            </a:r>
            <a:r>
              <a:rPr lang="en-US" dirty="0"/>
              <a:t> – Online or locally runnable webpage that supports recipes to decode obfuscated code.</a:t>
            </a:r>
          </a:p>
          <a:p>
            <a:r>
              <a:rPr lang="en-US" dirty="0"/>
              <a:t>Fiddler – </a:t>
            </a:r>
            <a:r>
              <a:rPr lang="en-US" dirty="0" err="1"/>
              <a:t>Webtraffic</a:t>
            </a:r>
            <a:r>
              <a:rPr lang="en-US" dirty="0"/>
              <a:t> proxy, runs on local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2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49213"/>
            <a:ext cx="7391400" cy="1143000"/>
          </a:xfrm>
        </p:spPr>
        <p:txBody>
          <a:bodyPr/>
          <a:lstStyle/>
          <a:p>
            <a:r>
              <a:rPr lang="en-US" dirty="0"/>
              <a:t>Baselining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r>
              <a:rPr lang="en-US" dirty="0"/>
              <a:t>Normal operations and behavior, network and host</a:t>
            </a:r>
          </a:p>
          <a:p>
            <a:r>
              <a:rPr lang="en-US" dirty="0"/>
              <a:t>Identify Anomalies over a period of time</a:t>
            </a:r>
          </a:p>
          <a:p>
            <a:pPr lvl="1"/>
            <a:r>
              <a:rPr lang="en-US" dirty="0"/>
              <a:t>Unusual patterns and behavior</a:t>
            </a:r>
          </a:p>
          <a:p>
            <a:pPr lvl="1"/>
            <a:r>
              <a:rPr lang="en-US" dirty="0"/>
              <a:t>Significantly deviate from baseline</a:t>
            </a:r>
          </a:p>
          <a:p>
            <a:r>
              <a:rPr lang="en-US" dirty="0"/>
              <a:t>Network Baseline</a:t>
            </a:r>
          </a:p>
          <a:p>
            <a:pPr lvl="1"/>
            <a:r>
              <a:rPr lang="en-US" dirty="0"/>
              <a:t>During low to high activity and behavior of user groups</a:t>
            </a:r>
          </a:p>
          <a:p>
            <a:r>
              <a:rPr lang="en-US" dirty="0"/>
              <a:t>Host Baseline</a:t>
            </a:r>
          </a:p>
          <a:p>
            <a:pPr marL="4064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98106"/>
              </p:ext>
            </p:extLst>
          </p:nvPr>
        </p:nvGraphicFramePr>
        <p:xfrm>
          <a:off x="1143000" y="4307840"/>
          <a:ext cx="670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Running Processes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Open Ports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User Accounts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Startup Files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Configuration Files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Master Boot Record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Boot Sector Image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Registry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03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1" y="49213"/>
            <a:ext cx="7391400" cy="1143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r>
              <a:rPr lang="en-US" dirty="0"/>
              <a:t>Malware Types</a:t>
            </a:r>
          </a:p>
          <a:p>
            <a:r>
              <a:rPr lang="en-US" dirty="0"/>
              <a:t>Backdoors/Botnets</a:t>
            </a:r>
          </a:p>
          <a:p>
            <a:r>
              <a:rPr lang="en-US" dirty="0"/>
              <a:t>Infection Process and Persistence</a:t>
            </a:r>
          </a:p>
          <a:p>
            <a:r>
              <a:rPr lang="en-US" dirty="0"/>
              <a:t>Obfuscation Methods</a:t>
            </a:r>
          </a:p>
          <a:p>
            <a:r>
              <a:rPr lang="en-US" dirty="0"/>
              <a:t>Examination and Forensic Tools</a:t>
            </a:r>
          </a:p>
          <a:p>
            <a:r>
              <a:rPr lang="en-US" dirty="0"/>
              <a:t>Baselining</a:t>
            </a:r>
          </a:p>
          <a:p>
            <a:r>
              <a:rPr lang="en-US" dirty="0"/>
              <a:t>Volatile/Non-Volatile Information</a:t>
            </a:r>
          </a:p>
          <a:p>
            <a:r>
              <a:rPr lang="en-US" dirty="0"/>
              <a:t>Anomaly Detection</a:t>
            </a:r>
          </a:p>
          <a:p>
            <a:r>
              <a:rPr lang="en-US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30764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49213"/>
            <a:ext cx="7391400" cy="1143000"/>
          </a:xfrm>
        </p:spPr>
        <p:txBody>
          <a:bodyPr/>
          <a:lstStyle/>
          <a:p>
            <a:r>
              <a:rPr lang="en-US" dirty="0"/>
              <a:t>Volatile/Non-Volatile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r>
              <a:rPr lang="en-US" dirty="0"/>
              <a:t>Volatile Information</a:t>
            </a:r>
          </a:p>
          <a:p>
            <a:pPr lvl="1"/>
            <a:r>
              <a:rPr lang="en-US" dirty="0"/>
              <a:t>Lost after powered down</a:t>
            </a:r>
          </a:p>
          <a:p>
            <a:pPr lvl="1"/>
            <a:r>
              <a:rPr lang="en-US" dirty="0"/>
              <a:t>RAM, Network Configuration, Open Files, Credentials, Injected Code</a:t>
            </a:r>
          </a:p>
          <a:p>
            <a:pPr marL="406400" lvl="1" indent="0">
              <a:buNone/>
            </a:pPr>
            <a:r>
              <a:rPr lang="en-US" dirty="0"/>
              <a:t>Examples: Dynamic IP addresses, network connections, running processes, open files, login sessions (start time and duration), passwords, credentials, hashes, accessed registry keys, and injected code</a:t>
            </a:r>
          </a:p>
          <a:p>
            <a:r>
              <a:rPr lang="en-US" dirty="0"/>
              <a:t>Non-Volatile Information</a:t>
            </a:r>
          </a:p>
          <a:p>
            <a:pPr lvl="1"/>
            <a:r>
              <a:rPr lang="en-US" dirty="0"/>
              <a:t>Registry, MFT, system files and folders, Volume Shadow Copy (VSC), hibernation files, page files, and event logs</a:t>
            </a:r>
          </a:p>
          <a:p>
            <a:pPr lvl="1"/>
            <a:r>
              <a:rPr lang="en-US" dirty="0"/>
              <a:t>Items written to mediums that do not require power for persistence</a:t>
            </a:r>
          </a:p>
          <a:p>
            <a:pPr marL="4064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9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49213"/>
            <a:ext cx="7391400" cy="1143000"/>
          </a:xfrm>
        </p:spPr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05400"/>
          </a:xfrm>
        </p:spPr>
        <p:txBody>
          <a:bodyPr/>
          <a:lstStyle/>
          <a:p>
            <a:r>
              <a:rPr lang="en-US" dirty="0"/>
              <a:t>Detecting Anomalies</a:t>
            </a:r>
          </a:p>
          <a:p>
            <a:pPr lvl="1"/>
            <a:r>
              <a:rPr lang="en-US" dirty="0"/>
              <a:t>Identification of patterns of behavior that do not conform or significantly deviate from a baseline</a:t>
            </a:r>
          </a:p>
          <a:p>
            <a:pPr lvl="1"/>
            <a:r>
              <a:rPr lang="en-US" dirty="0"/>
              <a:t>Common signature based solutions</a:t>
            </a:r>
          </a:p>
          <a:p>
            <a:pPr lvl="2"/>
            <a:r>
              <a:rPr lang="en-US" dirty="0"/>
              <a:t>Antivirus (AV) or IDS/IPS</a:t>
            </a:r>
          </a:p>
          <a:p>
            <a:pPr lvl="1"/>
            <a:r>
              <a:rPr lang="en-US" dirty="0"/>
              <a:t>Central Monitoring</a:t>
            </a:r>
          </a:p>
          <a:p>
            <a:pPr lvl="2"/>
            <a:r>
              <a:rPr lang="en-US" dirty="0"/>
              <a:t>Event logging, better suited for zero days</a:t>
            </a:r>
          </a:p>
          <a:p>
            <a:r>
              <a:rPr lang="en-US" dirty="0"/>
              <a:t>Monitoring a System</a:t>
            </a:r>
          </a:p>
          <a:p>
            <a:pPr lvl="1"/>
            <a:r>
              <a:rPr lang="en-US" dirty="0"/>
              <a:t>Logging as a warning System, configured to alert on activity or events</a:t>
            </a:r>
          </a:p>
          <a:p>
            <a:pPr lvl="1"/>
            <a:r>
              <a:rPr lang="en-US" dirty="0"/>
              <a:t>Event and Application Logs</a:t>
            </a:r>
          </a:p>
          <a:p>
            <a:pPr lvl="1"/>
            <a:r>
              <a:rPr lang="en-US" dirty="0"/>
              <a:t>Indicators of an Incident</a:t>
            </a:r>
          </a:p>
          <a:p>
            <a:pPr lvl="1"/>
            <a:r>
              <a:rPr lang="en-US" dirty="0"/>
              <a:t>Verify configurations and users, privilege and current user</a:t>
            </a:r>
          </a:p>
          <a:p>
            <a:pPr lvl="1"/>
            <a:r>
              <a:rPr lang="en-US" dirty="0"/>
              <a:t>Process Inspection</a:t>
            </a:r>
          </a:p>
          <a:p>
            <a:pPr marL="4064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10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920C-1E80-43D6-BEF1-4CF6C6F2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24C5-DF45-43B6-BA89-CAE464F42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397875" cy="4743450"/>
          </a:xfrm>
        </p:spPr>
        <p:txBody>
          <a:bodyPr/>
          <a:lstStyle/>
          <a:p>
            <a:r>
              <a:rPr lang="en-US" dirty="0"/>
              <a:t>Commands run under suspect processes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68A25-2F01-4EBF-94B4-0326916F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0" y="2133600"/>
            <a:ext cx="8733534" cy="406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51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49213"/>
            <a:ext cx="7391400" cy="1143000"/>
          </a:xfrm>
        </p:spPr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05400"/>
          </a:xfrm>
        </p:spPr>
        <p:txBody>
          <a:bodyPr/>
          <a:lstStyle/>
          <a:p>
            <a:r>
              <a:rPr lang="en-US" sz="1800" dirty="0"/>
              <a:t>Identifying Malware</a:t>
            </a:r>
          </a:p>
          <a:p>
            <a:pPr lvl="1"/>
            <a:r>
              <a:rPr lang="en-US" sz="1800" dirty="0"/>
              <a:t>Variations on common processes</a:t>
            </a:r>
          </a:p>
          <a:p>
            <a:pPr lvl="2"/>
            <a:r>
              <a:rPr lang="en-US" sz="1800" dirty="0"/>
              <a:t>Misspellings, wrong location or parent process</a:t>
            </a:r>
          </a:p>
          <a:p>
            <a:pPr lvl="1"/>
            <a:r>
              <a:rPr lang="en-US" sz="1800" dirty="0"/>
              <a:t>Tied to legitimate services</a:t>
            </a:r>
          </a:p>
          <a:p>
            <a:pPr lvl="2"/>
            <a:r>
              <a:rPr lang="en-US" sz="1800" dirty="0"/>
              <a:t>Dependent on malware service</a:t>
            </a:r>
          </a:p>
          <a:p>
            <a:pPr lvl="2"/>
            <a:r>
              <a:rPr lang="en-US" sz="1800" dirty="0"/>
              <a:t>Loads as a DLL in the legitimate process</a:t>
            </a:r>
          </a:p>
          <a:p>
            <a:r>
              <a:rPr lang="en-US" sz="1800" dirty="0"/>
              <a:t>Malware </a:t>
            </a:r>
            <a:r>
              <a:rPr lang="en-US" sz="1800" dirty="0" err="1"/>
              <a:t>Autoruns</a:t>
            </a:r>
            <a:r>
              <a:rPr lang="en-US" sz="1800" dirty="0"/>
              <a:t> Signs</a:t>
            </a:r>
          </a:p>
          <a:p>
            <a:pPr lvl="1"/>
            <a:r>
              <a:rPr lang="en-US" sz="1800" dirty="0" err="1"/>
              <a:t>Autoruns</a:t>
            </a:r>
            <a:r>
              <a:rPr lang="en-US" sz="1800" dirty="0"/>
              <a:t> (</a:t>
            </a:r>
            <a:r>
              <a:rPr lang="en-US" sz="1800" dirty="0" err="1"/>
              <a:t>Autostart</a:t>
            </a:r>
            <a:r>
              <a:rPr lang="en-US" sz="1800" dirty="0"/>
              <a:t> Extensibility Points) ASEP</a:t>
            </a:r>
          </a:p>
          <a:p>
            <a:pPr lvl="1"/>
            <a:r>
              <a:rPr lang="en-US" sz="1800" dirty="0"/>
              <a:t>Signs of possible malicious activity for entries:</a:t>
            </a:r>
          </a:p>
          <a:p>
            <a:pPr lvl="2"/>
            <a:r>
              <a:rPr lang="en-US" sz="1800" dirty="0"/>
              <a:t>Signature verification failure</a:t>
            </a:r>
          </a:p>
          <a:p>
            <a:pPr lvl="2"/>
            <a:r>
              <a:rPr lang="en-US" sz="1800" dirty="0"/>
              <a:t>Missing descriptions for target exe or </a:t>
            </a:r>
            <a:r>
              <a:rPr lang="en-US" sz="1800" dirty="0" err="1"/>
              <a:t>dll</a:t>
            </a:r>
            <a:endParaRPr lang="en-US" sz="1800" dirty="0"/>
          </a:p>
          <a:p>
            <a:pPr lvl="2"/>
            <a:r>
              <a:rPr lang="en-US" sz="1800" dirty="0"/>
              <a:t>Unusual location for common processes</a:t>
            </a:r>
          </a:p>
          <a:p>
            <a:pPr lvl="2"/>
            <a:r>
              <a:rPr lang="en-US" sz="1800" dirty="0"/>
              <a:t>File date within incident timeframe</a:t>
            </a:r>
          </a:p>
          <a:p>
            <a:pPr lvl="2"/>
            <a:r>
              <a:rPr lang="en-US" sz="1800" dirty="0"/>
              <a:t>Entries that regenerate after removal</a:t>
            </a:r>
          </a:p>
          <a:p>
            <a:pPr marL="4064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09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49213"/>
            <a:ext cx="7391400" cy="1143000"/>
          </a:xfrm>
        </p:spPr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05400"/>
          </a:xfrm>
        </p:spPr>
        <p:txBody>
          <a:bodyPr/>
          <a:lstStyle/>
          <a:p>
            <a:r>
              <a:rPr lang="en-US" dirty="0"/>
              <a:t>Detecting Rootkits</a:t>
            </a:r>
          </a:p>
          <a:p>
            <a:pPr lvl="1"/>
            <a:r>
              <a:rPr lang="en-US" dirty="0"/>
              <a:t>Hidden rootkit processes must be loaded in memory</a:t>
            </a:r>
          </a:p>
          <a:p>
            <a:pPr lvl="2"/>
            <a:r>
              <a:rPr lang="en-US" dirty="0"/>
              <a:t>Memory forensics is useful for revealing this</a:t>
            </a:r>
          </a:p>
          <a:p>
            <a:pPr lvl="1"/>
            <a:r>
              <a:rPr lang="en-US" dirty="0"/>
              <a:t>Scan Memory</a:t>
            </a:r>
          </a:p>
          <a:p>
            <a:pPr lvl="2"/>
            <a:r>
              <a:rPr lang="en-US" dirty="0"/>
              <a:t>Known modules or signatures that correspond to rootkits</a:t>
            </a:r>
          </a:p>
          <a:p>
            <a:pPr lvl="2"/>
            <a:r>
              <a:rPr lang="en-US" dirty="0"/>
              <a:t>For hooks, looks for branches outside of an acceptable range (such as calls or jumps)</a:t>
            </a:r>
          </a:p>
        </p:txBody>
      </p:sp>
    </p:spTree>
    <p:extLst>
      <p:ext uri="{BB962C8B-B14F-4D97-AF65-F5344CB8AC3E}">
        <p14:creationId xmlns:p14="http://schemas.microsoft.com/office/powerpoint/2010/main" val="826633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49213"/>
            <a:ext cx="7391400" cy="1143000"/>
          </a:xfrm>
        </p:spPr>
        <p:txBody>
          <a:bodyPr/>
          <a:lstStyle/>
          <a:p>
            <a:r>
              <a:rPr lang="en-US" dirty="0"/>
              <a:t>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r>
              <a:rPr lang="en-US" dirty="0"/>
              <a:t>Malware Analysis</a:t>
            </a:r>
          </a:p>
          <a:p>
            <a:pPr lvl="1"/>
            <a:r>
              <a:rPr lang="en-US" dirty="0"/>
              <a:t>Develop reasonable goal to maintain focus</a:t>
            </a:r>
          </a:p>
          <a:p>
            <a:pPr lvl="1"/>
            <a:r>
              <a:rPr lang="en-US" dirty="0"/>
              <a:t>Focus on key functions and basic characteristics</a:t>
            </a:r>
          </a:p>
          <a:p>
            <a:pPr lvl="1"/>
            <a:r>
              <a:rPr lang="en-US" dirty="0"/>
              <a:t>Take notes</a:t>
            </a:r>
          </a:p>
          <a:p>
            <a:pPr lvl="1"/>
            <a:r>
              <a:rPr lang="en-US" dirty="0"/>
              <a:t>Use multiple approaches/tools</a:t>
            </a:r>
          </a:p>
          <a:p>
            <a:pPr lvl="1"/>
            <a:r>
              <a:rPr lang="en-US" dirty="0"/>
              <a:t>Analysis is about the goals and the processes (not the tools)</a:t>
            </a:r>
          </a:p>
          <a:p>
            <a:r>
              <a:rPr lang="en-US" dirty="0"/>
              <a:t>Artifacts</a:t>
            </a:r>
          </a:p>
          <a:p>
            <a:pPr lvl="1"/>
            <a:r>
              <a:rPr lang="en-US" dirty="0"/>
              <a:t>Direct – Created by the malware, files and metadata, registry keys, services</a:t>
            </a:r>
          </a:p>
          <a:p>
            <a:pPr lvl="1"/>
            <a:r>
              <a:rPr lang="en-US" dirty="0"/>
              <a:t>Indirect – Created by application leveraged during an incident or result of interaction with OS, application </a:t>
            </a:r>
            <a:r>
              <a:rPr lang="en-US" dirty="0" err="1"/>
              <a:t>prefetch</a:t>
            </a:r>
            <a:r>
              <a:rPr lang="en-US" dirty="0"/>
              <a:t> files, index.dat, LNK files</a:t>
            </a:r>
          </a:p>
          <a:p>
            <a:pPr lvl="1"/>
            <a:r>
              <a:rPr lang="en-US" dirty="0"/>
              <a:t>Windows Event Logs – Application, System, Security</a:t>
            </a:r>
          </a:p>
        </p:txBody>
      </p:sp>
    </p:spTree>
    <p:extLst>
      <p:ext uri="{BB962C8B-B14F-4D97-AF65-F5344CB8AC3E}">
        <p14:creationId xmlns:p14="http://schemas.microsoft.com/office/powerpoint/2010/main" val="990442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49213"/>
            <a:ext cx="7391400" cy="1143000"/>
          </a:xfrm>
        </p:spPr>
        <p:txBody>
          <a:bodyPr/>
          <a:lstStyle/>
          <a:p>
            <a:r>
              <a:rPr lang="en-US" dirty="0"/>
              <a:t>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r>
              <a:rPr lang="en-US" dirty="0"/>
              <a:t>Techniques for Malware Analysis</a:t>
            </a:r>
          </a:p>
          <a:p>
            <a:pPr lvl="1"/>
            <a:r>
              <a:rPr lang="en-US" dirty="0"/>
              <a:t>Basic Static Analysis</a:t>
            </a:r>
          </a:p>
          <a:p>
            <a:pPr lvl="2"/>
            <a:r>
              <a:rPr lang="en-US" dirty="0"/>
              <a:t>Tools: md5sum, </a:t>
            </a:r>
            <a:r>
              <a:rPr lang="en-US" dirty="0" err="1"/>
              <a:t>PEiD</a:t>
            </a:r>
            <a:r>
              <a:rPr lang="en-US" dirty="0"/>
              <a:t>, </a:t>
            </a:r>
            <a:r>
              <a:rPr lang="en-US" dirty="0" err="1"/>
              <a:t>BinText</a:t>
            </a:r>
            <a:r>
              <a:rPr lang="en-US" dirty="0"/>
              <a:t>, </a:t>
            </a:r>
            <a:r>
              <a:rPr lang="en-US" dirty="0" err="1"/>
              <a:t>XORSearch</a:t>
            </a:r>
            <a:endParaRPr lang="en-US" dirty="0"/>
          </a:p>
          <a:p>
            <a:pPr lvl="1"/>
            <a:r>
              <a:rPr lang="en-US" dirty="0"/>
              <a:t>(Basic) Dynamic Analysis – Behavioral Analysis</a:t>
            </a:r>
          </a:p>
          <a:p>
            <a:pPr lvl="2"/>
            <a:r>
              <a:rPr lang="en-US" dirty="0" err="1"/>
              <a:t>Remnux</a:t>
            </a:r>
            <a:r>
              <a:rPr lang="en-US" dirty="0"/>
              <a:t> Tools: Wireshark, </a:t>
            </a:r>
            <a:r>
              <a:rPr lang="en-US" dirty="0" err="1"/>
              <a:t>FaskDNS</a:t>
            </a:r>
            <a:r>
              <a:rPr lang="en-US" dirty="0"/>
              <a:t>, </a:t>
            </a:r>
            <a:r>
              <a:rPr lang="en-US" dirty="0" err="1"/>
              <a:t>Netcat</a:t>
            </a:r>
            <a:endParaRPr lang="en-US" dirty="0"/>
          </a:p>
          <a:p>
            <a:pPr lvl="2"/>
            <a:r>
              <a:rPr lang="en-US" dirty="0"/>
              <a:t>Windows Tools: </a:t>
            </a:r>
            <a:r>
              <a:rPr lang="en-US" dirty="0" err="1"/>
              <a:t>Procmon</a:t>
            </a:r>
            <a:r>
              <a:rPr lang="en-US" dirty="0"/>
              <a:t>, Process Explorer, </a:t>
            </a:r>
            <a:r>
              <a:rPr lang="en-US" dirty="0" err="1"/>
              <a:t>CaptureBAT</a:t>
            </a:r>
            <a:r>
              <a:rPr lang="en-US" dirty="0"/>
              <a:t>, </a:t>
            </a:r>
            <a:r>
              <a:rPr lang="en-US" dirty="0" err="1"/>
              <a:t>Autoruns</a:t>
            </a:r>
            <a:endParaRPr lang="en-US" dirty="0"/>
          </a:p>
          <a:p>
            <a:pPr lvl="1"/>
            <a:r>
              <a:rPr lang="en-US" dirty="0"/>
              <a:t>Code-level Analysis – IDA, PE Explorer, </a:t>
            </a:r>
            <a:r>
              <a:rPr lang="en-US" dirty="0" err="1"/>
              <a:t>OllyDbg</a:t>
            </a:r>
            <a:endParaRPr lang="en-US" dirty="0"/>
          </a:p>
          <a:p>
            <a:pPr lvl="2"/>
            <a:r>
              <a:rPr lang="en-US" sz="1400" dirty="0"/>
              <a:t>https://en.wikibooks.org/wiki/X86_Disassembly/Disassemblers_and_Decompilers</a:t>
            </a:r>
          </a:p>
        </p:txBody>
      </p:sp>
    </p:spTree>
    <p:extLst>
      <p:ext uri="{BB962C8B-B14F-4D97-AF65-F5344CB8AC3E}">
        <p14:creationId xmlns:p14="http://schemas.microsoft.com/office/powerpoint/2010/main" val="4290894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49213"/>
            <a:ext cx="7391400" cy="1143000"/>
          </a:xfrm>
        </p:spPr>
        <p:txBody>
          <a:bodyPr/>
          <a:lstStyle/>
          <a:p>
            <a:r>
              <a:rPr lang="en-US" dirty="0"/>
              <a:t>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r>
              <a:rPr lang="en-US" dirty="0"/>
              <a:t>Mitigation Techniques</a:t>
            </a:r>
          </a:p>
          <a:p>
            <a:pPr lvl="1"/>
            <a:r>
              <a:rPr lang="en-US" dirty="0"/>
              <a:t>Preparation – Lay of the land, key assets, avenues of approach, layered defenses, monitoring</a:t>
            </a:r>
          </a:p>
          <a:p>
            <a:pPr lvl="1"/>
            <a:r>
              <a:rPr lang="en-US" dirty="0"/>
              <a:t>Ensure applications and AV is patched</a:t>
            </a:r>
          </a:p>
          <a:p>
            <a:pPr lvl="1"/>
            <a:r>
              <a:rPr lang="en-US" dirty="0"/>
              <a:t>Employ principle of least privilege</a:t>
            </a:r>
          </a:p>
          <a:p>
            <a:pPr lvl="1"/>
            <a:r>
              <a:rPr lang="en-US" dirty="0"/>
              <a:t>Lock down execution paths</a:t>
            </a:r>
          </a:p>
          <a:p>
            <a:pPr lvl="1"/>
            <a:r>
              <a:rPr lang="en-US" dirty="0"/>
              <a:t>Enable code signing</a:t>
            </a:r>
          </a:p>
        </p:txBody>
      </p:sp>
    </p:spTree>
    <p:extLst>
      <p:ext uri="{BB962C8B-B14F-4D97-AF65-F5344CB8AC3E}">
        <p14:creationId xmlns:p14="http://schemas.microsoft.com/office/powerpoint/2010/main" val="783725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4972-00A0-4B60-A6E0-B8A4E592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C360-AF58-45BD-AB8E-639FC29F7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Malware analysis takes A LOT of persistence</a:t>
            </a:r>
          </a:p>
          <a:p>
            <a:r>
              <a:rPr lang="en-US" dirty="0"/>
              <a:t>Malware takes many forms</a:t>
            </a:r>
          </a:p>
          <a:p>
            <a:r>
              <a:rPr lang="en-US" dirty="0"/>
              <a:t>Once you figure out a community to share and ask for help getting through problems gets easier</a:t>
            </a:r>
          </a:p>
          <a:p>
            <a:r>
              <a:rPr lang="en-US" dirty="0"/>
              <a:t>Sandboxes are nice but should not be relied on to do all the work</a:t>
            </a:r>
          </a:p>
          <a:p>
            <a:r>
              <a:rPr lang="en-US" dirty="0"/>
              <a:t>Twitter is great place to find and share IOCs for non-DOD related samples to learn from</a:t>
            </a:r>
          </a:p>
          <a:p>
            <a:r>
              <a:rPr lang="en-US" dirty="0"/>
              <a:t>static &gt; dynamic &gt; sandbox &gt; repeat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45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3B08-6813-499B-8D0B-2FED6EA7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91444-7A8D-45F1-A9ED-6FB483F78349}"/>
              </a:ext>
            </a:extLst>
          </p:cNvPr>
          <p:cNvSpPr txBox="1"/>
          <p:nvPr/>
        </p:nvSpPr>
        <p:spPr>
          <a:xfrm>
            <a:off x="508379" y="600459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Trumplocker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5E4FD88-B6BF-4450-840D-C66734DFB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0" y="1447800"/>
            <a:ext cx="2276793" cy="354379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F12482-FFFA-4C8A-AC0B-EADF13B23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861" y="1447800"/>
            <a:ext cx="5926117" cy="44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0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1" y="49213"/>
            <a:ext cx="7391400" cy="1143000"/>
          </a:xfrm>
        </p:spPr>
        <p:txBody>
          <a:bodyPr/>
          <a:lstStyle/>
          <a:p>
            <a:r>
              <a:rPr lang="en-US" dirty="0"/>
              <a:t>Malware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r>
              <a:rPr lang="en-US" dirty="0"/>
              <a:t>Infectors</a:t>
            </a:r>
          </a:p>
          <a:p>
            <a:pPr lvl="1"/>
            <a:r>
              <a:rPr lang="en-US" dirty="0"/>
              <a:t>Direct Infectors</a:t>
            </a:r>
          </a:p>
          <a:p>
            <a:pPr lvl="2"/>
            <a:r>
              <a:rPr lang="en-US" dirty="0"/>
              <a:t>Infect as soon as they are executed and actively search for files to infect</a:t>
            </a:r>
          </a:p>
          <a:p>
            <a:pPr lvl="2"/>
            <a:r>
              <a:rPr lang="en-US" dirty="0"/>
              <a:t>Overwriting Viruses – Overwrite host files they infect with their own malware code, total destruction of host file</a:t>
            </a:r>
          </a:p>
          <a:p>
            <a:pPr lvl="2"/>
            <a:r>
              <a:rPr lang="en-US" dirty="0"/>
              <a:t>Companion Viruses – Work with host file, virus is executed first then the host file</a:t>
            </a:r>
          </a:p>
          <a:p>
            <a:pPr lvl="2"/>
            <a:r>
              <a:rPr lang="en-US" dirty="0"/>
              <a:t>Parasitic Infectors – Attach to host file during infection, takes control of host file’s first instruction to point to virus code</a:t>
            </a:r>
          </a:p>
          <a:p>
            <a:pPr marL="803275" lvl="2" indent="0">
              <a:buNone/>
            </a:pPr>
            <a:r>
              <a:rPr lang="en-US" dirty="0"/>
              <a:t>*Note: Also includes Macro and Script viruses</a:t>
            </a:r>
          </a:p>
          <a:p>
            <a:pPr lvl="1"/>
            <a:r>
              <a:rPr lang="en-US" dirty="0"/>
              <a:t>Multipart Viruses – Infect both boot sector and files, use stealth techniques to avoid detection making them efficient</a:t>
            </a:r>
          </a:p>
        </p:txBody>
      </p:sp>
    </p:spTree>
    <p:extLst>
      <p:ext uri="{BB962C8B-B14F-4D97-AF65-F5344CB8AC3E}">
        <p14:creationId xmlns:p14="http://schemas.microsoft.com/office/powerpoint/2010/main" val="2465040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AEC7-1A56-410A-AF13-98D1D6DA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6816-D3DB-4C3E-BD86-4FF637D7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8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1" y="49213"/>
            <a:ext cx="7391400" cy="1143000"/>
          </a:xfrm>
        </p:spPr>
        <p:txBody>
          <a:bodyPr/>
          <a:lstStyle/>
          <a:p>
            <a:r>
              <a:rPr lang="en-US" dirty="0"/>
              <a:t>Malware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r>
              <a:rPr lang="en-US" dirty="0"/>
              <a:t>Network Worms</a:t>
            </a:r>
          </a:p>
          <a:p>
            <a:pPr lvl="1"/>
            <a:r>
              <a:rPr lang="en-US" dirty="0"/>
              <a:t>Replicates itself to multiple systems in the network with little or no user intervention over widely used network services</a:t>
            </a:r>
          </a:p>
          <a:p>
            <a:pPr lvl="2"/>
            <a:r>
              <a:rPr lang="en-US" dirty="0"/>
              <a:t>Examples: </a:t>
            </a:r>
            <a:r>
              <a:rPr lang="en-US" dirty="0" err="1"/>
              <a:t>Wannacry</a:t>
            </a:r>
            <a:r>
              <a:rPr lang="en-US" dirty="0"/>
              <a:t>, </a:t>
            </a:r>
            <a:r>
              <a:rPr lang="en-US" dirty="0" err="1"/>
              <a:t>Notpetya</a:t>
            </a:r>
            <a:r>
              <a:rPr lang="en-US" dirty="0"/>
              <a:t>, Trickbot, </a:t>
            </a:r>
            <a:r>
              <a:rPr lang="en-US" dirty="0" err="1"/>
              <a:t>Mirai</a:t>
            </a:r>
            <a:endParaRPr lang="en-US" dirty="0"/>
          </a:p>
          <a:p>
            <a:r>
              <a:rPr lang="en-US" dirty="0"/>
              <a:t>Trojan Horse</a:t>
            </a:r>
          </a:p>
          <a:p>
            <a:pPr lvl="1"/>
            <a:r>
              <a:rPr lang="en-US" dirty="0"/>
              <a:t>Malware in disguise with the main purpose of destruction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Ccleaner</a:t>
            </a:r>
            <a:r>
              <a:rPr lang="en-US" dirty="0"/>
              <a:t> v5.45, bundled adware</a:t>
            </a:r>
          </a:p>
        </p:txBody>
      </p:sp>
    </p:spTree>
    <p:extLst>
      <p:ext uri="{BB962C8B-B14F-4D97-AF65-F5344CB8AC3E}">
        <p14:creationId xmlns:p14="http://schemas.microsoft.com/office/powerpoint/2010/main" val="14458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AB29-2744-46D9-8BAE-62B389B2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FE575-21A0-47D6-8624-08CD69C08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Access Trojan (RAT)</a:t>
            </a:r>
          </a:p>
          <a:p>
            <a:pPr lvl="1"/>
            <a:r>
              <a:rPr lang="en-US" dirty="0"/>
              <a:t>Malicious administrative tool with backdoor capabilities enabling an attacker to gain root access</a:t>
            </a:r>
          </a:p>
          <a:p>
            <a:pPr lvl="1"/>
            <a:r>
              <a:rPr lang="en-US" dirty="0"/>
              <a:t>Main difference between RAT and traditional backdoor, RAT has a user interface or the client component</a:t>
            </a:r>
          </a:p>
          <a:p>
            <a:pPr lvl="1"/>
            <a:r>
              <a:rPr lang="en-US" dirty="0"/>
              <a:t>Attackers control compromised machine on a one-is-to-one ratio</a:t>
            </a:r>
          </a:p>
          <a:p>
            <a:pPr lvl="2"/>
            <a:r>
              <a:rPr lang="en-US" dirty="0"/>
              <a:t>Examples: </a:t>
            </a:r>
            <a:r>
              <a:rPr lang="en-US" dirty="0" err="1"/>
              <a:t>Remcos</a:t>
            </a:r>
            <a:r>
              <a:rPr lang="en-US" dirty="0"/>
              <a:t>, </a:t>
            </a:r>
            <a:r>
              <a:rPr lang="en-US" dirty="0" err="1"/>
              <a:t>jRAT</a:t>
            </a:r>
            <a:r>
              <a:rPr lang="en-US" dirty="0"/>
              <a:t>, </a:t>
            </a:r>
            <a:r>
              <a:rPr lang="en-US" dirty="0" err="1"/>
              <a:t>FlawedAMMYY</a:t>
            </a:r>
            <a:r>
              <a:rPr lang="en-US" dirty="0"/>
              <a:t>, </a:t>
            </a:r>
            <a:r>
              <a:rPr lang="en-US" dirty="0" err="1"/>
              <a:t>LuminosityLink</a:t>
            </a:r>
            <a:r>
              <a:rPr lang="en-US" dirty="0"/>
              <a:t> </a:t>
            </a:r>
          </a:p>
          <a:p>
            <a:r>
              <a:rPr lang="en-US" dirty="0"/>
              <a:t>Ransomware</a:t>
            </a:r>
          </a:p>
          <a:p>
            <a:pPr lvl="1"/>
            <a:r>
              <a:rPr lang="en-US" dirty="0"/>
              <a:t>Malicious program that holds data or access to systems or resources containing that data hostage unless the user pays a ransom</a:t>
            </a:r>
          </a:p>
          <a:p>
            <a:pPr lvl="2"/>
            <a:r>
              <a:rPr lang="en-US" dirty="0"/>
              <a:t>Examples: </a:t>
            </a:r>
            <a:r>
              <a:rPr lang="en-US" dirty="0" err="1"/>
              <a:t>Gandcrab</a:t>
            </a:r>
            <a:r>
              <a:rPr lang="en-US" dirty="0"/>
              <a:t>, </a:t>
            </a:r>
            <a:r>
              <a:rPr lang="en-US" dirty="0" err="1"/>
              <a:t>Teslacrypt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5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5CB1-55D4-48FC-9EC2-4B7A9ACB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LuminosityLink</a:t>
            </a:r>
            <a:r>
              <a:rPr lang="en-US" dirty="0"/>
              <a:t> Dashboard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7488598-89C3-49CC-A126-8BC2BE0B9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" y="1600200"/>
            <a:ext cx="8397875" cy="4660011"/>
          </a:xfrm>
        </p:spPr>
      </p:pic>
    </p:spTree>
    <p:extLst>
      <p:ext uri="{BB962C8B-B14F-4D97-AF65-F5344CB8AC3E}">
        <p14:creationId xmlns:p14="http://schemas.microsoft.com/office/powerpoint/2010/main" val="262484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1" y="49213"/>
            <a:ext cx="7391400" cy="1143000"/>
          </a:xfrm>
        </p:spPr>
        <p:txBody>
          <a:bodyPr/>
          <a:lstStyle/>
          <a:p>
            <a:r>
              <a:rPr lang="en-US" dirty="0"/>
              <a:t>Malware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r>
              <a:rPr lang="en-US" dirty="0"/>
              <a:t>Information Stealers</a:t>
            </a:r>
          </a:p>
          <a:p>
            <a:pPr lvl="1"/>
            <a:r>
              <a:rPr lang="en-US" dirty="0"/>
              <a:t>Steal information; keyloggers, desktop recorders, or memory scrapers</a:t>
            </a:r>
          </a:p>
          <a:p>
            <a:r>
              <a:rPr lang="en-US" dirty="0"/>
              <a:t>Exploit Kit – a compromised site will redirect the user in the background some external content that will try to load malware in the background.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C8487-0B21-4125-8961-A1EF26B85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" y="3733801"/>
            <a:ext cx="804949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1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1" y="49213"/>
            <a:ext cx="7391400" cy="1143000"/>
          </a:xfrm>
        </p:spPr>
        <p:txBody>
          <a:bodyPr/>
          <a:lstStyle/>
          <a:p>
            <a:r>
              <a:rPr lang="en-US" dirty="0"/>
              <a:t>Backdoors/Botnets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r>
              <a:rPr lang="en-US" sz="1600" dirty="0"/>
              <a:t>Backdoors</a:t>
            </a:r>
          </a:p>
          <a:p>
            <a:pPr lvl="1"/>
            <a:r>
              <a:rPr lang="en-US" sz="1600" dirty="0"/>
              <a:t>Bypass any form of safeguards and authentication, usually through undocumented OS and network functions</a:t>
            </a:r>
          </a:p>
          <a:p>
            <a:pPr lvl="1"/>
            <a:r>
              <a:rPr lang="en-US" sz="1600" dirty="0"/>
              <a:t>Embedded in software or stand-alone executable</a:t>
            </a:r>
          </a:p>
          <a:p>
            <a:pPr lvl="1"/>
            <a:r>
              <a:rPr lang="en-US" sz="1600" dirty="0"/>
              <a:t>Listening shell on specific ports using TCP or UDP; common tools for this are </a:t>
            </a:r>
            <a:r>
              <a:rPr lang="en-US" sz="1600" dirty="0" err="1"/>
              <a:t>Netcat</a:t>
            </a:r>
            <a:r>
              <a:rPr lang="en-US" sz="1600" dirty="0"/>
              <a:t> or </a:t>
            </a:r>
            <a:r>
              <a:rPr lang="en-US" sz="1600" dirty="0" err="1"/>
              <a:t>Cryptcat</a:t>
            </a:r>
            <a:r>
              <a:rPr lang="en-US" sz="1600" dirty="0"/>
              <a:t>(encrypted </a:t>
            </a:r>
            <a:r>
              <a:rPr lang="en-US" sz="1600" dirty="0" err="1"/>
              <a:t>Netcat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Reverse connection, calls out over 80 (HTTP) or 443 (HTTPS) to hide in normal traffic</a:t>
            </a:r>
          </a:p>
          <a:p>
            <a:r>
              <a:rPr lang="en-US" sz="1600" dirty="0"/>
              <a:t>Botnets</a:t>
            </a:r>
          </a:p>
          <a:p>
            <a:pPr lvl="1"/>
            <a:r>
              <a:rPr lang="en-US" sz="1600" dirty="0"/>
              <a:t>Consists of a bot server (</a:t>
            </a:r>
            <a:r>
              <a:rPr lang="en-US" sz="1600" dirty="0" err="1"/>
              <a:t>botherder</a:t>
            </a:r>
            <a:r>
              <a:rPr lang="en-US" sz="1600" dirty="0"/>
              <a:t>) and bot clients (zombies or drones)</a:t>
            </a:r>
          </a:p>
          <a:p>
            <a:pPr lvl="1"/>
            <a:r>
              <a:rPr lang="en-US" sz="1600" dirty="0"/>
              <a:t>Collection of compromised hosts, zombies, controlled by one or many controllers</a:t>
            </a:r>
          </a:p>
          <a:p>
            <a:pPr lvl="1"/>
            <a:r>
              <a:rPr lang="en-US" sz="1600" dirty="0"/>
              <a:t>Client receives and carries out commands from C2 server; commonly IRC and Web-Based Servers (echo or command based)</a:t>
            </a:r>
          </a:p>
          <a:p>
            <a:pPr lvl="1"/>
            <a:r>
              <a:rPr lang="en-US" sz="1600" dirty="0"/>
              <a:t>Similar functionality as a backdoor - </a:t>
            </a:r>
            <a:r>
              <a:rPr lang="en-US" sz="1600" dirty="0" err="1"/>
              <a:t>Necurs</a:t>
            </a:r>
            <a:r>
              <a:rPr lang="en-US" sz="1600" dirty="0"/>
              <a:t>, </a:t>
            </a:r>
            <a:r>
              <a:rPr lang="en-US" sz="1600" dirty="0" err="1"/>
              <a:t>Cutwail</a:t>
            </a:r>
            <a:r>
              <a:rPr lang="en-US" sz="1600" dirty="0"/>
              <a:t>, </a:t>
            </a:r>
            <a:r>
              <a:rPr lang="en-US" sz="1600" dirty="0" err="1"/>
              <a:t>Mirai</a:t>
            </a:r>
            <a:r>
              <a:rPr lang="en-US" sz="1600" dirty="0"/>
              <a:t>, 3ve</a:t>
            </a:r>
          </a:p>
          <a:p>
            <a:pPr lvl="1"/>
            <a:r>
              <a:rPr lang="en-US" sz="1600" dirty="0"/>
              <a:t>Primary Uses – mail spam, DDOS, coin mining, </a:t>
            </a:r>
            <a:r>
              <a:rPr lang="en-US" sz="1600" dirty="0" err="1"/>
              <a:t>clickfraud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900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49213"/>
            <a:ext cx="7391401" cy="1143000"/>
          </a:xfrm>
        </p:spPr>
        <p:txBody>
          <a:bodyPr/>
          <a:lstStyle/>
          <a:p>
            <a:r>
              <a:rPr lang="en-US" sz="3200" dirty="0"/>
              <a:t>Infection Process and Persistence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05400"/>
          </a:xfrm>
        </p:spPr>
        <p:txBody>
          <a:bodyPr/>
          <a:lstStyle/>
          <a:p>
            <a:r>
              <a:rPr lang="en-US" dirty="0"/>
              <a:t>Dropper</a:t>
            </a:r>
          </a:p>
          <a:p>
            <a:pPr lvl="1"/>
            <a:r>
              <a:rPr lang="en-US" dirty="0"/>
              <a:t>Contains all components, delivers package then exits</a:t>
            </a:r>
          </a:p>
          <a:p>
            <a:pPr lvl="1"/>
            <a:r>
              <a:rPr lang="en-US" dirty="0"/>
              <a:t>Hancitor – Loader, currently delivers banking trojans and password stealers</a:t>
            </a:r>
          </a:p>
          <a:p>
            <a:r>
              <a:rPr lang="en-US" dirty="0"/>
              <a:t>Downloader</a:t>
            </a:r>
          </a:p>
          <a:p>
            <a:pPr lvl="1"/>
            <a:r>
              <a:rPr lang="en-US" dirty="0"/>
              <a:t>Smaller in size, does not contain malware</a:t>
            </a:r>
          </a:p>
          <a:p>
            <a:pPr lvl="1"/>
            <a:r>
              <a:rPr lang="en-US" dirty="0" err="1"/>
              <a:t>Emotet</a:t>
            </a:r>
            <a:r>
              <a:rPr lang="en-US" dirty="0"/>
              <a:t> – currently downloads an exe from a random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/>
              <a:t>and executes</a:t>
            </a:r>
            <a:endParaRPr lang="en-US" dirty="0"/>
          </a:p>
          <a:p>
            <a:r>
              <a:rPr lang="en-US" dirty="0"/>
              <a:t>Trojans (installer)</a:t>
            </a:r>
          </a:p>
          <a:p>
            <a:pPr lvl="1"/>
            <a:r>
              <a:rPr lang="en-US" dirty="0"/>
              <a:t>Typically install additional malware</a:t>
            </a:r>
          </a:p>
          <a:p>
            <a:pPr lvl="1"/>
            <a:r>
              <a:rPr lang="en-US" dirty="0"/>
              <a:t>Injectors – Sent or carried by other programs, adware</a:t>
            </a:r>
          </a:p>
          <a:p>
            <a:pPr lvl="1"/>
            <a:r>
              <a:rPr lang="en-US" dirty="0"/>
              <a:t>Auto-rooters – Works as an exploit, complete full control</a:t>
            </a:r>
          </a:p>
          <a:p>
            <a:pPr lvl="1"/>
            <a:r>
              <a:rPr lang="en-US" dirty="0"/>
              <a:t>Flooders – Sends massive amount of malware</a:t>
            </a:r>
          </a:p>
        </p:txBody>
      </p:sp>
    </p:spTree>
    <p:extLst>
      <p:ext uri="{BB962C8B-B14F-4D97-AF65-F5344CB8AC3E}">
        <p14:creationId xmlns:p14="http://schemas.microsoft.com/office/powerpoint/2010/main" val="278226937"/>
      </p:ext>
    </p:extLst>
  </p:cSld>
  <p:clrMapOvr>
    <a:masterClrMapping/>
  </p:clrMapOvr>
</p:sld>
</file>

<file path=ppt/theme/theme1.xml><?xml version="1.0" encoding="utf-8"?>
<a:theme xmlns:a="http://schemas.openxmlformats.org/drawingml/2006/main" name="42nd">
  <a:themeElements>
    <a:clrScheme name="USAF(Uncla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42nd</Template>
  <TotalTime>894</TotalTime>
  <Words>1574</Words>
  <Application>Microsoft Office PowerPoint</Application>
  <PresentationFormat>On-screen Show (4:3)</PresentationFormat>
  <Paragraphs>226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Schoolbook</vt:lpstr>
      <vt:lpstr>Wingdings</vt:lpstr>
      <vt:lpstr>42nd</vt:lpstr>
      <vt:lpstr>Malware and Forensics Analysis</vt:lpstr>
      <vt:lpstr>Overview</vt:lpstr>
      <vt:lpstr>Malware Types</vt:lpstr>
      <vt:lpstr>Malware Types</vt:lpstr>
      <vt:lpstr>Malware Types</vt:lpstr>
      <vt:lpstr>LuminosityLink Dashboard</vt:lpstr>
      <vt:lpstr>Malware Types</vt:lpstr>
      <vt:lpstr>Backdoors/Botnets</vt:lpstr>
      <vt:lpstr>Infection Process and Persistence</vt:lpstr>
      <vt:lpstr>Infection Process and Persistence</vt:lpstr>
      <vt:lpstr>Infection Process and Persistence</vt:lpstr>
      <vt:lpstr>Obfuscation Methods</vt:lpstr>
      <vt:lpstr>Obfuscation Methods</vt:lpstr>
      <vt:lpstr>Obfuscation Example</vt:lpstr>
      <vt:lpstr>Obfuscation Example</vt:lpstr>
      <vt:lpstr>Examination and Forensic Tools</vt:lpstr>
      <vt:lpstr>Examination and Forensic Tools</vt:lpstr>
      <vt:lpstr>Examination and Forensic Tools</vt:lpstr>
      <vt:lpstr>Baselining</vt:lpstr>
      <vt:lpstr>Volatile/Non-Volatile Information</vt:lpstr>
      <vt:lpstr>Anomaly Detection</vt:lpstr>
      <vt:lpstr>Event Log Example</vt:lpstr>
      <vt:lpstr>Anomaly Detection</vt:lpstr>
      <vt:lpstr>Anomaly Detection</vt:lpstr>
      <vt:lpstr>Malware</vt:lpstr>
      <vt:lpstr>Malware</vt:lpstr>
      <vt:lpstr>Malware</vt:lpstr>
      <vt:lpstr>Summary</vt:lpstr>
      <vt:lpstr>Questions?</vt:lpstr>
      <vt:lpstr>Live Demo Time</vt:lpstr>
    </vt:vector>
  </TitlesOfParts>
  <Company>U.S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Networking and Firewalls</dc:title>
  <dc:creator>GRAY, SCOTT G TSgt USAF AFRC 42 COS/DOA</dc:creator>
  <cp:lastModifiedBy>Jason Killam</cp:lastModifiedBy>
  <cp:revision>77</cp:revision>
  <dcterms:created xsi:type="dcterms:W3CDTF">2017-10-11T19:05:15Z</dcterms:created>
  <dcterms:modified xsi:type="dcterms:W3CDTF">2019-02-05T05:06:59Z</dcterms:modified>
</cp:coreProperties>
</file>