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56" r:id="rId5"/>
    <p:sldId id="257" r:id="rId6"/>
    <p:sldId id="268" r:id="rId7"/>
    <p:sldId id="278" r:id="rId8"/>
    <p:sldId id="258" r:id="rId9"/>
    <p:sldId id="271" r:id="rId10"/>
    <p:sldId id="273" r:id="rId11"/>
    <p:sldId id="259" r:id="rId12"/>
    <p:sldId id="269" r:id="rId13"/>
    <p:sldId id="260" r:id="rId14"/>
    <p:sldId id="270" r:id="rId15"/>
    <p:sldId id="279" r:id="rId16"/>
    <p:sldId id="261" r:id="rId17"/>
    <p:sldId id="262" r:id="rId18"/>
    <p:sldId id="264" r:id="rId19"/>
    <p:sldId id="274" r:id="rId20"/>
    <p:sldId id="275" r:id="rId21"/>
    <p:sldId id="276" r:id="rId22"/>
    <p:sldId id="272" r:id="rId23"/>
    <p:sldId id="263" r:id="rId24"/>
    <p:sldId id="265" r:id="rId25"/>
    <p:sldId id="277" r:id="rId26"/>
    <p:sldId id="266" r:id="rId27"/>
    <p:sldId id="26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Stevens" initials="AS" lastIdx="7" clrIdx="0">
    <p:extLst>
      <p:ext uri="{19B8F6BF-5375-455C-9EA6-DF929625EA0E}">
        <p15:presenceInfo xmlns:p15="http://schemas.microsoft.com/office/powerpoint/2012/main" userId="1d14203247244ca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6667" autoAdjust="0"/>
  </p:normalViewPr>
  <p:slideViewPr>
    <p:cSldViewPr snapToGrid="0">
      <p:cViewPr varScale="1">
        <p:scale>
          <a:sx n="76" d="100"/>
          <a:sy n="76" d="100"/>
        </p:scale>
        <p:origin x="189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23T09:20:55.331" idx="4">
    <p:pos x="10" y="10"/>
    <p:text>Third bullet in Notes is worded funky</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272185-1DA7-42C1-A5CB-EBA83992FDA3}" type="datetimeFigureOut">
              <a:rPr lang="en-US" smtClean="0"/>
              <a:t>8/20/2020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885167-58B3-4828-A8AD-5C9F28F921C8}" type="slidenum">
              <a:rPr lang="en-US" smtClean="0"/>
              <a:t>‹#›</a:t>
            </a:fld>
            <a:endParaRPr lang="en-US"/>
          </a:p>
        </p:txBody>
      </p:sp>
    </p:spTree>
    <p:extLst>
      <p:ext uri="{BB962C8B-B14F-4D97-AF65-F5344CB8AC3E}">
        <p14:creationId xmlns:p14="http://schemas.microsoft.com/office/powerpoint/2010/main" val="25840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alware-traffic-analysis.net/2019/08/26/index.html"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blog.malwarebytes.com/threat-analysis/2018/04/fakeupdates-campaign-leverages-multiple-website-platforms/" TargetMode="External"/><Relationship Id="rId4" Type="http://schemas.openxmlformats.org/officeDocument/2006/relationships/hyperlink" Target="https://isc.sans.edu/forums/diary/Fake+Updates+campaign+still+active+in+2019/2464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a:t>
            </a:r>
          </a:p>
          <a:p>
            <a:r>
              <a:rPr lang="en-US" dirty="0">
                <a:hlinkClick r:id="rId3"/>
              </a:rPr>
              <a:t>https://www.malware-traffic-analysis.net/2019/08/26/index.html</a:t>
            </a:r>
            <a:endParaRPr lang="en-US" dirty="0"/>
          </a:p>
          <a:p>
            <a:r>
              <a:rPr lang="en-US" dirty="0">
                <a:hlinkClick r:id="rId4"/>
              </a:rPr>
              <a:t>https://isc.sans.edu/forums/diary/Fake+Updates+campaign+still+active+in+2019/24640/</a:t>
            </a:r>
            <a:endParaRPr lang="en-US" dirty="0"/>
          </a:p>
          <a:p>
            <a:r>
              <a:rPr lang="en-US" dirty="0">
                <a:hlinkClick r:id="rId5"/>
              </a:rPr>
              <a:t>https://blog.malwarebytes.com/threat-analysis/2018/04/fakeupdates-campaign-leverages-multiple-website-platforms/</a:t>
            </a:r>
            <a:endParaRPr lang="en-US" dirty="0"/>
          </a:p>
          <a:p>
            <a:endParaRPr lang="en-US" dirty="0"/>
          </a:p>
        </p:txBody>
      </p:sp>
      <p:sp>
        <p:nvSpPr>
          <p:cNvPr id="4" name="Slide Number Placeholder 3"/>
          <p:cNvSpPr>
            <a:spLocks noGrp="1"/>
          </p:cNvSpPr>
          <p:nvPr>
            <p:ph type="sldNum" sz="quarter" idx="5"/>
          </p:nvPr>
        </p:nvSpPr>
        <p:spPr/>
        <p:txBody>
          <a:bodyPr/>
          <a:lstStyle/>
          <a:p>
            <a:fld id="{52885167-58B3-4828-A8AD-5C9F28F921C8}" type="slidenum">
              <a:rPr lang="en-US" smtClean="0"/>
              <a:t>2</a:t>
            </a:fld>
            <a:endParaRPr lang="en-US"/>
          </a:p>
        </p:txBody>
      </p:sp>
    </p:spTree>
    <p:extLst>
      <p:ext uri="{BB962C8B-B14F-4D97-AF65-F5344CB8AC3E}">
        <p14:creationId xmlns:p14="http://schemas.microsoft.com/office/powerpoint/2010/main" val="2973345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this example from </a:t>
            </a:r>
            <a:r>
              <a:rPr lang="en-US" dirty="0" err="1"/>
              <a:t>montanamanshops</a:t>
            </a:r>
            <a:r>
              <a:rPr lang="en-US" dirty="0"/>
              <a:t>, the payload is “Firefox.js” but depending on the browser it can be “Chrome.js” or “Edge.js”</a:t>
            </a:r>
          </a:p>
          <a:p>
            <a:pPr marL="171450" indent="-171450">
              <a:buFont typeface="Arial" panose="020B0604020202020204" pitchFamily="34" charset="0"/>
              <a:buChar char="•"/>
            </a:pPr>
            <a:r>
              <a:rPr lang="en-US" dirty="0"/>
              <a:t>It’s next to impossible to decode this </a:t>
            </a:r>
            <a:r>
              <a:rPr lang="en-US" dirty="0" err="1"/>
              <a:t>javascript</a:t>
            </a:r>
            <a:r>
              <a:rPr lang="en-US" dirty="0"/>
              <a:t> easily, so there are no screenshots that would be useful of the </a:t>
            </a:r>
            <a:r>
              <a:rPr lang="en-US" dirty="0" err="1"/>
              <a:t>js</a:t>
            </a:r>
            <a:r>
              <a:rPr lang="en-US" dirty="0"/>
              <a:t> file.</a:t>
            </a:r>
          </a:p>
          <a:p>
            <a:pPr marL="171450" indent="-171450">
              <a:buFont typeface="Arial" panose="020B0604020202020204" pitchFamily="34" charset="0"/>
              <a:buChar char="•"/>
            </a:pPr>
            <a:r>
              <a:rPr lang="en-US" dirty="0"/>
              <a:t>Decoded payload is pulled from extracted traffic with the base64 section isolated and put into </a:t>
            </a:r>
            <a:r>
              <a:rPr lang="en-US" dirty="0" err="1"/>
              <a:t>cyberchef</a:t>
            </a:r>
            <a:r>
              <a:rPr lang="en-US" dirty="0"/>
              <a:t> with the options above.</a:t>
            </a:r>
          </a:p>
          <a:p>
            <a:pPr marL="628650" lvl="1" indent="-171450">
              <a:buFont typeface="Arial" panose="020B0604020202020204" pitchFamily="34" charset="0"/>
              <a:buChar char="•"/>
            </a:pPr>
            <a:r>
              <a:rPr lang="en-US" dirty="0"/>
              <a:t>https://gchq.github.io/CyberChef/</a:t>
            </a:r>
          </a:p>
        </p:txBody>
      </p:sp>
      <p:sp>
        <p:nvSpPr>
          <p:cNvPr id="4" name="Slide Number Placeholder 3"/>
          <p:cNvSpPr>
            <a:spLocks noGrp="1"/>
          </p:cNvSpPr>
          <p:nvPr>
            <p:ph type="sldNum" sz="quarter" idx="5"/>
          </p:nvPr>
        </p:nvSpPr>
        <p:spPr/>
        <p:txBody>
          <a:bodyPr/>
          <a:lstStyle/>
          <a:p>
            <a:fld id="{52885167-58B3-4828-A8AD-5C9F28F921C8}" type="slidenum">
              <a:rPr lang="en-US" smtClean="0"/>
              <a:t>11</a:t>
            </a:fld>
            <a:endParaRPr lang="en-US"/>
          </a:p>
        </p:txBody>
      </p:sp>
    </p:spTree>
    <p:extLst>
      <p:ext uri="{BB962C8B-B14F-4D97-AF65-F5344CB8AC3E}">
        <p14:creationId xmlns:p14="http://schemas.microsoft.com/office/powerpoint/2010/main" val="1163490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There is no TLS traffic present in this </a:t>
            </a:r>
            <a:r>
              <a:rPr lang="en-US" sz="1800" b="0" i="0" u="none" strike="noStrike" dirty="0" err="1">
                <a:solidFill>
                  <a:srgbClr val="000000"/>
                </a:solidFill>
                <a:effectLst/>
                <a:latin typeface="Arial" panose="020B0604020202020204" pitchFamily="34" charset="0"/>
              </a:rPr>
              <a:t>pcap</a:t>
            </a:r>
            <a:r>
              <a:rPr lang="en-US" sz="1800" b="0" i="0" u="none" strike="noStrike" dirty="0">
                <a:solidFill>
                  <a:srgbClr val="000000"/>
                </a:solidFill>
                <a:effectLst/>
                <a:latin typeface="Arial" panose="020B0604020202020204" pitchFamily="34" charset="0"/>
              </a:rPr>
              <a:t>, including </a:t>
            </a:r>
            <a:r>
              <a:rPr lang="en-US" sz="1800" b="0" i="0" u="none" strike="noStrike" dirty="0" err="1">
                <a:solidFill>
                  <a:srgbClr val="000000"/>
                </a:solidFill>
                <a:effectLst/>
                <a:latin typeface="Arial" panose="020B0604020202020204" pitchFamily="34" charset="0"/>
              </a:rPr>
              <a:t>dns</a:t>
            </a:r>
            <a:r>
              <a:rPr lang="en-US" sz="1800" b="0" i="0" u="none" strike="noStrike" dirty="0">
                <a:solidFill>
                  <a:srgbClr val="000000"/>
                </a:solidFill>
                <a:effectLst/>
                <a:latin typeface="Arial" panose="020B0604020202020204" pitchFamily="34" charset="0"/>
              </a:rPr>
              <a:t> traffic reveals domains from the malware that were not active when the traffic was captured.</a:t>
            </a:r>
          </a:p>
          <a:p>
            <a:pPr marL="171450" indent="-1714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From the stream content it appears to be hex encoded data, although attempts to decode the contents will not reveal anything. But from the context and timing we can probably assume this is the next stage of the payload being sent by malware.</a:t>
            </a:r>
          </a:p>
          <a:p>
            <a:pPr marL="171450" indent="-1714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user’s probable geographic coordinates</a:t>
            </a:r>
          </a:p>
          <a:p>
            <a:pPr marL="171450" indent="-171450">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NetSupport</a:t>
            </a:r>
            <a:r>
              <a:rPr lang="en-US" sz="1800" b="0" i="0" u="none" strike="noStrike" dirty="0">
                <a:solidFill>
                  <a:srgbClr val="000000"/>
                </a:solidFill>
                <a:effectLst/>
                <a:latin typeface="Arial" panose="020B0604020202020204" pitchFamily="34" charset="0"/>
              </a:rPr>
              <a:t> Manager Client</a:t>
            </a:r>
            <a:endParaRPr lang="en-US" dirty="0"/>
          </a:p>
        </p:txBody>
      </p:sp>
      <p:sp>
        <p:nvSpPr>
          <p:cNvPr id="4" name="Slide Number Placeholder 3"/>
          <p:cNvSpPr>
            <a:spLocks noGrp="1"/>
          </p:cNvSpPr>
          <p:nvPr>
            <p:ph type="sldNum" sz="quarter" idx="5"/>
          </p:nvPr>
        </p:nvSpPr>
        <p:spPr/>
        <p:txBody>
          <a:bodyPr/>
          <a:lstStyle/>
          <a:p>
            <a:fld id="{52885167-58B3-4828-A8AD-5C9F28F921C8}" type="slidenum">
              <a:rPr lang="en-US" smtClean="0"/>
              <a:t>12</a:t>
            </a:fld>
            <a:endParaRPr lang="en-US"/>
          </a:p>
        </p:txBody>
      </p:sp>
    </p:spTree>
    <p:extLst>
      <p:ext uri="{BB962C8B-B14F-4D97-AF65-F5344CB8AC3E}">
        <p14:creationId xmlns:p14="http://schemas.microsoft.com/office/powerpoint/2010/main" val="2070646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connection to the domain </a:t>
            </a:r>
            <a:r>
              <a:rPr lang="en-US" dirty="0" err="1"/>
              <a:t>codingbit</a:t>
            </a:r>
            <a:r>
              <a:rPr lang="en-US" dirty="0"/>
              <a:t>, has recently changed to edge[.]</a:t>
            </a:r>
            <a:r>
              <a:rPr lang="en-US" dirty="0" err="1"/>
              <a:t>wholesalerandy</a:t>
            </a:r>
            <a:r>
              <a:rPr lang="en-US" dirty="0"/>
              <a:t>[.]com, but contains the same random subdomain characteristic</a:t>
            </a:r>
          </a:p>
          <a:p>
            <a:pPr marL="171450" indent="-171450">
              <a:buFont typeface="Arial" panose="020B0604020202020204" pitchFamily="34" charset="0"/>
              <a:buChar char="•"/>
            </a:pPr>
            <a:r>
              <a:rPr lang="en-US" dirty="0"/>
              <a:t>Connections to the </a:t>
            </a:r>
            <a:r>
              <a:rPr lang="en-US" dirty="0" err="1"/>
              <a:t>xyz</a:t>
            </a:r>
            <a:r>
              <a:rPr lang="en-US" dirty="0"/>
              <a:t> domain are configured by the </a:t>
            </a:r>
            <a:r>
              <a:rPr lang="en-US" dirty="0" err="1"/>
              <a:t>NetSupport</a:t>
            </a:r>
            <a:r>
              <a:rPr lang="en-US" dirty="0"/>
              <a:t> config </a:t>
            </a:r>
            <a:r>
              <a:rPr lang="en-US" dirty="0" err="1"/>
              <a:t>ini</a:t>
            </a:r>
            <a:r>
              <a:rPr lang="en-US" dirty="0"/>
              <a:t> file</a:t>
            </a:r>
          </a:p>
          <a:p>
            <a:pPr marL="171450" indent="-171450">
              <a:buFont typeface="Arial" panose="020B0604020202020204" pitchFamily="34" charset="0"/>
              <a:buChar char="•"/>
            </a:pPr>
            <a:r>
              <a:rPr lang="en-US" dirty="0"/>
              <a:t>The HTTP POST URLs in the screenshot are used for sending encoded data from the host, presumably basic host information, such as hostname, process list, users,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Reference </a:t>
            </a:r>
            <a:r>
              <a:rPr lang="en-US" dirty="0" err="1"/>
              <a:t>pcap</a:t>
            </a:r>
            <a:r>
              <a:rPr lang="en-US" dirty="0"/>
              <a:t> from: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http://malware-traffic-analysis.net/2020/02/04/index.html</a:t>
            </a:r>
          </a:p>
        </p:txBody>
      </p:sp>
      <p:sp>
        <p:nvSpPr>
          <p:cNvPr id="4" name="Slide Number Placeholder 3"/>
          <p:cNvSpPr>
            <a:spLocks noGrp="1"/>
          </p:cNvSpPr>
          <p:nvPr>
            <p:ph type="sldNum" sz="quarter" idx="5"/>
          </p:nvPr>
        </p:nvSpPr>
        <p:spPr/>
        <p:txBody>
          <a:bodyPr/>
          <a:lstStyle/>
          <a:p>
            <a:fld id="{52885167-58B3-4828-A8AD-5C9F28F921C8}" type="slidenum">
              <a:rPr lang="en-US" smtClean="0"/>
              <a:t>13</a:t>
            </a:fld>
            <a:endParaRPr lang="en-US"/>
          </a:p>
        </p:txBody>
      </p:sp>
    </p:spTree>
    <p:extLst>
      <p:ext uri="{BB962C8B-B14F-4D97-AF65-F5344CB8AC3E}">
        <p14:creationId xmlns:p14="http://schemas.microsoft.com/office/powerpoint/2010/main" val="127421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eaLnBrk="1" latinLnBrk="0" hangingPunct="1">
              <a:spcBef>
                <a:spcPts val="0"/>
              </a:spcBef>
              <a:spcAft>
                <a:spcPts val="0"/>
              </a:spcAft>
            </a:pPr>
            <a:r>
              <a:rPr lang="en-US" sz="1200" kern="1200" dirty="0">
                <a:solidFill>
                  <a:srgbClr val="000000"/>
                </a:solidFill>
                <a:effectLst/>
                <a:latin typeface="Calibri" panose="020F0502020204030204" pitchFamily="34" charset="0"/>
                <a:ea typeface="+mn-ea"/>
                <a:cs typeface="+mn-cs"/>
              </a:rPr>
              <a:t>Ways</a:t>
            </a:r>
            <a:r>
              <a:rPr lang="en-US" sz="1200" kern="1200" baseline="0" dirty="0">
                <a:solidFill>
                  <a:srgbClr val="000000"/>
                </a:solidFill>
                <a:effectLst/>
                <a:latin typeface="Calibri" panose="020F0502020204030204" pitchFamily="34" charset="0"/>
                <a:ea typeface="+mn-ea"/>
                <a:cs typeface="+mn-cs"/>
              </a:rPr>
              <a:t> to Identify </a:t>
            </a:r>
            <a:r>
              <a:rPr lang="en-US" sz="1200" kern="1200" baseline="0" dirty="0" err="1">
                <a:solidFill>
                  <a:srgbClr val="000000"/>
                </a:solidFill>
                <a:effectLst/>
                <a:latin typeface="Calibri" panose="020F0502020204030204" pitchFamily="34" charset="0"/>
                <a:ea typeface="+mn-ea"/>
                <a:cs typeface="+mn-cs"/>
              </a:rPr>
              <a:t>SocGholish</a:t>
            </a:r>
            <a:r>
              <a:rPr lang="en-US" sz="1200" kern="1200" baseline="0" dirty="0">
                <a:solidFill>
                  <a:srgbClr val="000000"/>
                </a:solidFill>
                <a:effectLst/>
                <a:latin typeface="Calibri" panose="020F0502020204030204" pitchFamily="34" charset="0"/>
                <a:ea typeface="+mn-ea"/>
                <a:cs typeface="+mn-cs"/>
              </a:rPr>
              <a:t> from network monitoring:</a:t>
            </a:r>
            <a:endParaRPr lang="en-US" dirty="0">
              <a:effectLst/>
            </a:endParaRPr>
          </a:p>
          <a:p>
            <a:pPr marL="173736" indent="-173736" algn="l" rtl="0" eaLnBrk="1" latinLnBrk="0" hangingPunct="1">
              <a:spcBef>
                <a:spcPts val="0"/>
              </a:spcBef>
              <a:spcAft>
                <a:spcPts val="0"/>
              </a:spcAft>
              <a:buFont typeface="Arial" panose="020B0604020202020204" pitchFamily="34" charset="0"/>
              <a:buChar char="•"/>
            </a:pPr>
            <a:r>
              <a:rPr lang="en-US" sz="1200" kern="1200" baseline="0" dirty="0">
                <a:solidFill>
                  <a:srgbClr val="000000"/>
                </a:solidFill>
                <a:effectLst/>
                <a:latin typeface="Calibri" panose="020F0502020204030204" pitchFamily="34" charset="0"/>
                <a:ea typeface="+mn-ea"/>
                <a:cs typeface="+mn-cs"/>
              </a:rPr>
              <a:t>Suricata/Snort alerts from the listed rule</a:t>
            </a:r>
            <a:endParaRPr lang="en-US" dirty="0">
              <a:effectLst/>
            </a:endParaRPr>
          </a:p>
          <a:p>
            <a:pPr marL="173736" indent="-173736" algn="l" rtl="0" eaLnBrk="1" latinLnBrk="0" hangingPunct="1">
              <a:spcBef>
                <a:spcPts val="0"/>
              </a:spcBef>
              <a:spcAft>
                <a:spcPts val="0"/>
              </a:spcAft>
              <a:buFont typeface="Arial" panose="020B0604020202020204" pitchFamily="34" charset="0"/>
              <a:buChar char="•"/>
            </a:pPr>
            <a:r>
              <a:rPr lang="en-US" sz="1200" kern="1200" baseline="0" dirty="0">
                <a:solidFill>
                  <a:srgbClr val="000000"/>
                </a:solidFill>
                <a:effectLst/>
                <a:latin typeface="Calibri" panose="020F0502020204030204" pitchFamily="34" charset="0"/>
                <a:ea typeface="+mn-ea"/>
                <a:cs typeface="+mn-cs"/>
              </a:rPr>
              <a:t>Domain-based IOCs hits in http traffic</a:t>
            </a:r>
          </a:p>
          <a:p>
            <a:pPr marL="630936" lvl="1" indent="-173736" algn="l" rtl="0" eaLnBrk="1" latinLnBrk="0" hangingPunct="1">
              <a:spcBef>
                <a:spcPts val="0"/>
              </a:spcBef>
              <a:spcAft>
                <a:spcPts val="0"/>
              </a:spcAft>
              <a:buFont typeface="Arial" panose="020B0604020202020204" pitchFamily="34" charset="0"/>
              <a:buChar char="•"/>
            </a:pPr>
            <a:r>
              <a:rPr lang="en-US" dirty="0"/>
              <a:t>edge[.]</a:t>
            </a:r>
            <a:r>
              <a:rPr lang="en-US" dirty="0" err="1"/>
              <a:t>wholesalerandy</a:t>
            </a:r>
            <a:r>
              <a:rPr lang="en-US" dirty="0"/>
              <a:t>[.]com</a:t>
            </a:r>
            <a:r>
              <a:rPr lang="en-US" kern="1200" baseline="0" dirty="0">
                <a:solidFill>
                  <a:srgbClr val="000000"/>
                </a:solidFill>
                <a:effectLst/>
                <a:latin typeface="Calibri" panose="020F0502020204030204" pitchFamily="34" charset="0"/>
                <a:ea typeface="+mn-ea"/>
                <a:cs typeface="+mn-cs"/>
              </a:rPr>
              <a:t>, </a:t>
            </a:r>
            <a:r>
              <a:rPr lang="en-US" kern="1200" baseline="0" dirty="0" err="1">
                <a:solidFill>
                  <a:srgbClr val="000000"/>
                </a:solidFill>
                <a:effectLst/>
                <a:latin typeface="Calibri" panose="020F0502020204030204" pitchFamily="34" charset="0"/>
                <a:ea typeface="+mn-ea"/>
                <a:cs typeface="+mn-cs"/>
              </a:rPr>
              <a:t>auth.codingbit</a:t>
            </a:r>
            <a:r>
              <a:rPr lang="en-US" kern="1200" baseline="0" dirty="0">
                <a:solidFill>
                  <a:srgbClr val="000000"/>
                </a:solidFill>
                <a:effectLst/>
                <a:latin typeface="Calibri" panose="020F0502020204030204" pitchFamily="34" charset="0"/>
                <a:ea typeface="+mn-ea"/>
                <a:cs typeface="+mn-cs"/>
              </a:rPr>
              <a:t>[.]co[.]in</a:t>
            </a:r>
          </a:p>
          <a:p>
            <a:pPr marL="630936" lvl="1" indent="-173736" algn="l" rtl="0" eaLnBrk="1" latinLnBrk="0" hangingPunct="1">
              <a:spcBef>
                <a:spcPts val="0"/>
              </a:spcBef>
              <a:spcAft>
                <a:spcPts val="0"/>
              </a:spcAft>
              <a:buFont typeface="Arial" panose="020B0604020202020204" pitchFamily="34" charset="0"/>
              <a:buChar char="•"/>
            </a:pPr>
            <a:r>
              <a:rPr lang="en-US" kern="1200" baseline="0" dirty="0">
                <a:solidFill>
                  <a:srgbClr val="000000"/>
                </a:solidFill>
                <a:effectLst/>
                <a:latin typeface="Calibri" panose="020F0502020204030204" pitchFamily="34" charset="0"/>
                <a:ea typeface="+mn-ea"/>
                <a:cs typeface="+mn-cs"/>
              </a:rPr>
              <a:t>These domains do change somewhat regularly but not often enough to be too ephemeral</a:t>
            </a:r>
          </a:p>
          <a:p>
            <a:pPr marL="630936" lvl="1" indent="-173736" algn="l" rtl="0" eaLnBrk="1" latinLnBrk="0" hangingPunct="1">
              <a:spcBef>
                <a:spcPts val="0"/>
              </a:spcBef>
              <a:spcAft>
                <a:spcPts val="0"/>
              </a:spcAft>
              <a:buFont typeface="Arial" panose="020B0604020202020204" pitchFamily="34" charset="0"/>
              <a:buChar char="•"/>
            </a:pPr>
            <a:endParaRPr lang="en-US" kern="1200" baseline="0" dirty="0">
              <a:solidFill>
                <a:srgbClr val="000000"/>
              </a:solidFill>
              <a:effectLst/>
              <a:latin typeface="Calibri" panose="020F0502020204030204" pitchFamily="34" charset="0"/>
              <a:ea typeface="+mn-ea"/>
              <a:cs typeface="+mn-cs"/>
            </a:endParaRPr>
          </a:p>
          <a:p>
            <a:pPr marL="457200" lvl="1" indent="0" algn="l" rtl="0" eaLnBrk="1" latinLnBrk="0" hangingPunct="1">
              <a:spcBef>
                <a:spcPts val="0"/>
              </a:spcBef>
              <a:spcAft>
                <a:spcPts val="0"/>
              </a:spcAft>
              <a:buFont typeface="Arial" panose="020B0604020202020204" pitchFamily="34" charset="0"/>
              <a:buNone/>
            </a:pPr>
            <a:r>
              <a:rPr lang="en-US" kern="1200" baseline="0" dirty="0">
                <a:solidFill>
                  <a:srgbClr val="000000"/>
                </a:solidFill>
                <a:effectLst/>
                <a:latin typeface="Calibri" panose="020F0502020204030204" pitchFamily="34" charset="0"/>
                <a:ea typeface="+mn-ea"/>
                <a:cs typeface="+mn-cs"/>
              </a:rPr>
              <a:t>IOCs specific to the </a:t>
            </a:r>
            <a:r>
              <a:rPr lang="en-US" kern="1200" baseline="0" dirty="0" err="1">
                <a:solidFill>
                  <a:srgbClr val="000000"/>
                </a:solidFill>
                <a:effectLst/>
                <a:latin typeface="Calibri" panose="020F0502020204030204" pitchFamily="34" charset="0"/>
                <a:ea typeface="+mn-ea"/>
                <a:cs typeface="+mn-cs"/>
              </a:rPr>
              <a:t>NetSupport</a:t>
            </a:r>
            <a:r>
              <a:rPr lang="en-US" kern="1200" baseline="0" dirty="0">
                <a:solidFill>
                  <a:srgbClr val="000000"/>
                </a:solidFill>
                <a:effectLst/>
                <a:latin typeface="Calibri" panose="020F0502020204030204" pitchFamily="34" charset="0"/>
                <a:ea typeface="+mn-ea"/>
                <a:cs typeface="+mn-cs"/>
              </a:rPr>
              <a:t> RAT payload</a:t>
            </a:r>
          </a:p>
          <a:p>
            <a:pPr marL="457200" lvl="1" indent="0" algn="l" rtl="0" eaLnBrk="1" latinLnBrk="0" hangingPunct="1">
              <a:spcBef>
                <a:spcPts val="0"/>
              </a:spcBef>
              <a:spcAft>
                <a:spcPts val="0"/>
              </a:spcAft>
              <a:buFont typeface="Arial" panose="020B0604020202020204" pitchFamily="34" charset="0"/>
              <a:buNone/>
            </a:pPr>
            <a:endParaRPr lang="en-US" dirty="0">
              <a:effectLst/>
            </a:endParaRPr>
          </a:p>
          <a:p>
            <a:pPr marL="173736" indent="-173736" algn="l" rtl="0" eaLnBrk="1" latinLnBrk="0" hangingPunct="1">
              <a:spcBef>
                <a:spcPts val="0"/>
              </a:spcBef>
              <a:spcAft>
                <a:spcPts val="0"/>
              </a:spcAft>
              <a:buFont typeface="Arial" panose="020B0604020202020204" pitchFamily="34" charset="0"/>
              <a:buChar char="•"/>
            </a:pPr>
            <a:r>
              <a:rPr lang="en-US" sz="1200" kern="1200" baseline="0" dirty="0">
                <a:solidFill>
                  <a:srgbClr val="000000"/>
                </a:solidFill>
                <a:effectLst/>
                <a:latin typeface="Calibri" panose="020F0502020204030204" pitchFamily="34" charset="0"/>
                <a:ea typeface="+mn-ea"/>
                <a:cs typeface="+mn-cs"/>
              </a:rPr>
              <a:t>DNS requests logs connections to </a:t>
            </a:r>
            <a:r>
              <a:rPr lang="en-US" sz="1200" kern="1200" baseline="0" dirty="0" err="1">
                <a:solidFill>
                  <a:srgbClr val="000000"/>
                </a:solidFill>
                <a:effectLst/>
                <a:latin typeface="Calibri" panose="020F0502020204030204" pitchFamily="34" charset="0"/>
                <a:ea typeface="+mn-ea"/>
                <a:cs typeface="+mn-cs"/>
              </a:rPr>
              <a:t>netsupport</a:t>
            </a:r>
            <a:r>
              <a:rPr lang="en-US" sz="1200" kern="1200" baseline="0" dirty="0">
                <a:solidFill>
                  <a:srgbClr val="000000"/>
                </a:solidFill>
                <a:effectLst/>
                <a:latin typeface="Calibri" panose="020F0502020204030204" pitchFamily="34" charset="0"/>
                <a:ea typeface="+mn-ea"/>
                <a:cs typeface="+mn-cs"/>
              </a:rPr>
              <a:t> infrastructure</a:t>
            </a:r>
          </a:p>
          <a:p>
            <a:pPr marL="630936" lvl="1" indent="-173736" algn="l" rtl="0" eaLnBrk="1" latinLnBrk="0" hangingPunct="1">
              <a:spcBef>
                <a:spcPts val="0"/>
              </a:spcBef>
              <a:spcAft>
                <a:spcPts val="0"/>
              </a:spcAft>
              <a:buFont typeface="Arial" panose="020B0604020202020204" pitchFamily="34" charset="0"/>
              <a:buChar char="•"/>
            </a:pPr>
            <a:r>
              <a:rPr lang="en-US" kern="1200" baseline="0" dirty="0">
                <a:solidFill>
                  <a:srgbClr val="000000"/>
                </a:solidFill>
                <a:effectLst/>
                <a:latin typeface="Calibri" panose="020F0502020204030204" pitchFamily="34" charset="0"/>
                <a:ea typeface="+mn-ea"/>
                <a:cs typeface="+mn-cs"/>
              </a:rPr>
              <a:t>The </a:t>
            </a:r>
            <a:r>
              <a:rPr lang="en-US" kern="1200" baseline="0" dirty="0" err="1">
                <a:solidFill>
                  <a:srgbClr val="000000"/>
                </a:solidFill>
                <a:effectLst/>
                <a:latin typeface="Calibri" panose="020F0502020204030204" pitchFamily="34" charset="0"/>
                <a:ea typeface="+mn-ea"/>
                <a:cs typeface="+mn-cs"/>
              </a:rPr>
              <a:t>geo.netsupport</a:t>
            </a:r>
            <a:r>
              <a:rPr lang="en-US" kern="1200" baseline="0" dirty="0">
                <a:solidFill>
                  <a:srgbClr val="000000"/>
                </a:solidFill>
                <a:effectLst/>
                <a:latin typeface="Calibri" panose="020F0502020204030204" pitchFamily="34" charset="0"/>
                <a:ea typeface="+mn-ea"/>
                <a:cs typeface="+mn-cs"/>
              </a:rPr>
              <a:t>[.]com Subdomain seems to be embedded in the </a:t>
            </a:r>
            <a:r>
              <a:rPr lang="en-US" kern="1200" baseline="0" dirty="0" err="1">
                <a:solidFill>
                  <a:srgbClr val="000000"/>
                </a:solidFill>
                <a:effectLst/>
                <a:latin typeface="Calibri" panose="020F0502020204030204" pitchFamily="34" charset="0"/>
                <a:ea typeface="+mn-ea"/>
                <a:cs typeface="+mn-cs"/>
              </a:rPr>
              <a:t>netsupport</a:t>
            </a:r>
            <a:r>
              <a:rPr lang="en-US" kern="1200" baseline="0" dirty="0">
                <a:solidFill>
                  <a:srgbClr val="000000"/>
                </a:solidFill>
                <a:effectLst/>
                <a:latin typeface="Calibri" panose="020F0502020204030204" pitchFamily="34" charset="0"/>
                <a:ea typeface="+mn-ea"/>
                <a:cs typeface="+mn-cs"/>
              </a:rPr>
              <a:t> binary so while an actor could remove it, it would no longer be signed</a:t>
            </a:r>
            <a:endParaRPr lang="en-US" dirty="0"/>
          </a:p>
          <a:p>
            <a:pPr marL="171450" indent="-171450">
              <a:buFont typeface="Arial" panose="020B0604020202020204" pitchFamily="34" charset="0"/>
              <a:buChar char="•"/>
            </a:pPr>
            <a:r>
              <a:rPr lang="en-US" dirty="0"/>
              <a:t>It’s generally a good idea to block/alert on a subset of certain TLDs such as </a:t>
            </a:r>
            <a:r>
              <a:rPr lang="en-US" dirty="0" err="1"/>
              <a:t>xyz</a:t>
            </a:r>
            <a:endParaRPr lang="en-US" dirty="0"/>
          </a:p>
          <a:p>
            <a:pPr marL="171450" indent="-171450">
              <a:buFont typeface="Arial" panose="020B0604020202020204" pitchFamily="34" charset="0"/>
              <a:buChar char="•"/>
            </a:pPr>
            <a:r>
              <a:rPr lang="en-US" dirty="0"/>
              <a:t>Some other example TLDs to alert on .</a:t>
            </a:r>
            <a:r>
              <a:rPr lang="en-US" dirty="0" err="1"/>
              <a:t>ru</a:t>
            </a:r>
            <a:r>
              <a:rPr lang="en-US" dirty="0"/>
              <a:t>, .</a:t>
            </a:r>
            <a:r>
              <a:rPr lang="en-US" dirty="0" err="1"/>
              <a:t>su</a:t>
            </a:r>
            <a:r>
              <a:rPr lang="en-US" dirty="0"/>
              <a:t> (Russia) .bazar, .bitcoin, (crypto-currency domains hosted on blockchain, tor accessible)</a:t>
            </a:r>
          </a:p>
          <a:p>
            <a:pPr marL="171450" indent="-171450">
              <a:buFont typeface="Arial" panose="020B0604020202020204" pitchFamily="34" charset="0"/>
              <a:buChar char="•"/>
            </a:pPr>
            <a:r>
              <a:rPr lang="en-US" dirty="0"/>
              <a:t>IOCs for domains for the part using </a:t>
            </a:r>
            <a:r>
              <a:rPr lang="en-US" dirty="0" err="1"/>
              <a:t>authcoding</a:t>
            </a:r>
            <a:r>
              <a:rPr lang="en-US" dirty="0"/>
              <a:t> can be difficult if you can’t IOC parent domains</a:t>
            </a:r>
          </a:p>
          <a:p>
            <a:pPr marL="628650" lvl="1" indent="-171450">
              <a:buFont typeface="Arial" panose="020B0604020202020204" pitchFamily="34" charset="0"/>
              <a:buChar char="•"/>
            </a:pPr>
            <a:r>
              <a:rPr lang="en-US" dirty="0"/>
              <a:t>also this domain is a legitimate training site so just </a:t>
            </a:r>
            <a:r>
              <a:rPr lang="en-US" dirty="0" err="1"/>
              <a:t>IOCing</a:t>
            </a:r>
            <a:r>
              <a:rPr lang="en-US" dirty="0"/>
              <a:t> it might be a bad idea.</a:t>
            </a:r>
          </a:p>
          <a:p>
            <a:pPr marL="171450" lvl="0" indent="-171450">
              <a:buFont typeface="Arial" panose="020B0604020202020204" pitchFamily="34" charset="0"/>
              <a:buChar char="•"/>
            </a:pPr>
            <a:r>
              <a:rPr lang="en-US" dirty="0"/>
              <a:t>HTTP “POST” URLs to </a:t>
            </a:r>
            <a:r>
              <a:rPr lang="en-US" dirty="0" err="1"/>
              <a:t>ip</a:t>
            </a:r>
            <a:r>
              <a:rPr lang="en-US" dirty="0"/>
              <a:t> addresses with “fakeurl.htm”</a:t>
            </a:r>
          </a:p>
          <a:p>
            <a:pPr marL="171450" lvl="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Ref: https://www.fireeye.com/blog/threat-research/2019/10/head-fake-tackling-disruptive-ransomware-attacks.html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https://snort.org/search?query=fakeupdate&amp;submit_search=</a:t>
            </a:r>
          </a:p>
          <a:p>
            <a:pPr marL="0" lv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2885167-58B3-4828-A8AD-5C9F28F921C8}" type="slidenum">
              <a:rPr lang="en-US" smtClean="0"/>
              <a:t>14</a:t>
            </a:fld>
            <a:endParaRPr lang="en-US"/>
          </a:p>
        </p:txBody>
      </p:sp>
    </p:spTree>
    <p:extLst>
      <p:ext uri="{BB962C8B-B14F-4D97-AF65-F5344CB8AC3E}">
        <p14:creationId xmlns:p14="http://schemas.microsoft.com/office/powerpoint/2010/main" val="1106808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a:t>
            </a:r>
            <a:r>
              <a:rPr lang="en-US" dirty="0" err="1"/>
              <a:t>WScript</a:t>
            </a:r>
            <a:r>
              <a:rPr lang="en-US" dirty="0"/>
              <a:t> instance in this screenshot are connecting to the </a:t>
            </a:r>
            <a:r>
              <a:rPr lang="en-US" dirty="0" err="1"/>
              <a:t>auth.codingbit</a:t>
            </a:r>
            <a:r>
              <a:rPr lang="en-US" dirty="0"/>
              <a:t>[.]co[.]in domain, but no additional content was delivered (probably detected the sandbox)</a:t>
            </a:r>
          </a:p>
        </p:txBody>
      </p:sp>
      <p:sp>
        <p:nvSpPr>
          <p:cNvPr id="4" name="Slide Number Placeholder 3"/>
          <p:cNvSpPr>
            <a:spLocks noGrp="1"/>
          </p:cNvSpPr>
          <p:nvPr>
            <p:ph type="sldNum" sz="quarter" idx="5"/>
          </p:nvPr>
        </p:nvSpPr>
        <p:spPr/>
        <p:txBody>
          <a:bodyPr/>
          <a:lstStyle/>
          <a:p>
            <a:fld id="{52885167-58B3-4828-A8AD-5C9F28F921C8}" type="slidenum">
              <a:rPr lang="en-US" smtClean="0"/>
              <a:t>15</a:t>
            </a:fld>
            <a:endParaRPr lang="en-US"/>
          </a:p>
        </p:txBody>
      </p:sp>
    </p:spTree>
    <p:extLst>
      <p:ext uri="{BB962C8B-B14F-4D97-AF65-F5344CB8AC3E}">
        <p14:creationId xmlns:p14="http://schemas.microsoft.com/office/powerpoint/2010/main" val="2987650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There are no files in this archive that will trigger AV, and no risk of infecting yourself since I’ve neutered the payload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folder you’re looking for is in Roaming, a randomly named folder called “PTOVTYJC”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One of the binaries is named “taskhost1.exe” and the internal filename is “client32” and was originally named this and not </a:t>
            </a:r>
            <a:r>
              <a:rPr lang="en-US" dirty="0" err="1"/>
              <a:t>taskhost</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binary is actually a legitimate remote administration tool called “</a:t>
            </a:r>
            <a:r>
              <a:rPr lang="en-US" dirty="0" err="1"/>
              <a:t>NetSupport</a:t>
            </a:r>
            <a:r>
              <a:rPr lang="en-US" dirty="0"/>
              <a:t> Manager” and is actually signed by the company that sells the tool.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Client32.ini file contains a network address for the server that allows the actor to control the host. (The c2 has been replaced with the </a:t>
            </a:r>
            <a:r>
              <a:rPr lang="en-US" dirty="0" err="1"/>
              <a:t>ip</a:t>
            </a:r>
            <a:r>
              <a:rPr lang="en-US" dirty="0"/>
              <a:t> for “iscaliforniaonfire.com” a legit site.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2885167-58B3-4828-A8AD-5C9F28F921C8}" type="slidenum">
              <a:rPr lang="en-US" smtClean="0"/>
              <a:t>16</a:t>
            </a:fld>
            <a:endParaRPr lang="en-US"/>
          </a:p>
        </p:txBody>
      </p:sp>
    </p:spTree>
    <p:extLst>
      <p:ext uri="{BB962C8B-B14F-4D97-AF65-F5344CB8AC3E}">
        <p14:creationId xmlns:p14="http://schemas.microsoft.com/office/powerpoint/2010/main" val="1833984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information is displayed using the tool </a:t>
            </a:r>
            <a:r>
              <a:rPr lang="en-US" dirty="0" err="1"/>
              <a:t>exiftool</a:t>
            </a:r>
            <a:r>
              <a:rPr lang="en-US" dirty="0"/>
              <a:t>, a useful tool for displaying metadata about files.</a:t>
            </a:r>
          </a:p>
        </p:txBody>
      </p:sp>
      <p:sp>
        <p:nvSpPr>
          <p:cNvPr id="4" name="Slide Number Placeholder 3"/>
          <p:cNvSpPr>
            <a:spLocks noGrp="1"/>
          </p:cNvSpPr>
          <p:nvPr>
            <p:ph type="sldNum" sz="quarter" idx="5"/>
          </p:nvPr>
        </p:nvSpPr>
        <p:spPr/>
        <p:txBody>
          <a:bodyPr/>
          <a:lstStyle/>
          <a:p>
            <a:fld id="{52885167-58B3-4828-A8AD-5C9F28F921C8}" type="slidenum">
              <a:rPr lang="en-US" smtClean="0"/>
              <a:t>17</a:t>
            </a:fld>
            <a:endParaRPr lang="en-US"/>
          </a:p>
        </p:txBody>
      </p:sp>
    </p:spTree>
    <p:extLst>
      <p:ext uri="{BB962C8B-B14F-4D97-AF65-F5344CB8AC3E}">
        <p14:creationId xmlns:p14="http://schemas.microsoft.com/office/powerpoint/2010/main" val="3126170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binary is signed by “</a:t>
            </a:r>
            <a:r>
              <a:rPr lang="en-US" dirty="0" err="1"/>
              <a:t>NetSupport</a:t>
            </a:r>
            <a:r>
              <a:rPr lang="en-US" dirty="0"/>
              <a:t> Ltd” </a:t>
            </a:r>
            <a:r>
              <a:rPr lang="en-US" dirty="0" err="1"/>
              <a:t>NetSupport</a:t>
            </a:r>
            <a:r>
              <a:rPr lang="en-US" dirty="0"/>
              <a:t> is a legitimate remote administration tool being abused by actors in this case.</a:t>
            </a:r>
          </a:p>
          <a:p>
            <a:pPr marL="171450" indent="-171450">
              <a:buFont typeface="Arial" panose="020B0604020202020204" pitchFamily="34" charset="0"/>
              <a:buChar char="•"/>
            </a:pPr>
            <a:r>
              <a:rPr lang="en-US" dirty="0"/>
              <a:t>Some interesting information can be found on the entry for the executable on </a:t>
            </a:r>
            <a:r>
              <a:rPr lang="en-US" dirty="0" err="1"/>
              <a:t>virustotal</a:t>
            </a:r>
            <a:r>
              <a:rPr lang="en-US" dirty="0"/>
              <a:t>:</a:t>
            </a:r>
          </a:p>
          <a:p>
            <a:pPr marL="628650" lvl="1" indent="-171450">
              <a:buFont typeface="Arial" panose="020B0604020202020204" pitchFamily="34" charset="0"/>
              <a:buChar char="•"/>
            </a:pPr>
            <a:r>
              <a:rPr lang="en-US" dirty="0"/>
              <a:t>https://www.virustotal.com/gui/file/49a568f8ac11173e3a0d76cff6bc1d4b9bdf2c35c6d8570177422f142dcfdbe3/details</a:t>
            </a:r>
          </a:p>
          <a:p>
            <a:pPr marL="628650" lvl="1" indent="-171450">
              <a:buFont typeface="Arial" panose="020B0604020202020204" pitchFamily="34" charset="0"/>
              <a:buChar char="•"/>
            </a:pPr>
            <a:r>
              <a:rPr lang="en-US" dirty="0"/>
              <a:t>Notice AV labels that flag it call it things like “Remote Admin”</a:t>
            </a:r>
          </a:p>
          <a:p>
            <a:pPr marL="628650" lvl="1" indent="-171450">
              <a:buFont typeface="Arial" panose="020B0604020202020204" pitchFamily="34" charset="0"/>
              <a:buChar char="•"/>
            </a:pPr>
            <a:r>
              <a:rPr lang="en-US" dirty="0"/>
              <a:t>The details section for this executable has even more entries of interest</a:t>
            </a:r>
          </a:p>
          <a:p>
            <a:pPr marL="1085850" lvl="2" indent="-171450">
              <a:buFont typeface="Arial" panose="020B0604020202020204" pitchFamily="34" charset="0"/>
              <a:buChar char="•"/>
            </a:pPr>
            <a:r>
              <a:rPr lang="en-US" dirty="0"/>
              <a:t>History timestamps can be useful for establishing a timeline</a:t>
            </a:r>
          </a:p>
          <a:p>
            <a:pPr marL="1085850" lvl="2" indent="-171450">
              <a:buFont typeface="Arial" panose="020B0604020202020204" pitchFamily="34" charset="0"/>
              <a:buChar char="•"/>
            </a:pPr>
            <a:r>
              <a:rPr lang="en-US" dirty="0"/>
              <a:t>Names show many odd/</a:t>
            </a:r>
            <a:r>
              <a:rPr lang="en-US"/>
              <a:t>suspect file paths</a:t>
            </a:r>
            <a:endParaRPr lang="en-US" dirty="0"/>
          </a:p>
          <a:p>
            <a:pPr marL="1085850" lvl="2" indent="-171450">
              <a:buFont typeface="Arial" panose="020B0604020202020204" pitchFamily="34" charset="0"/>
              <a:buChar char="•"/>
            </a:pPr>
            <a:r>
              <a:rPr lang="en-US" dirty="0"/>
              <a:t>The debug path is also interesting and could be something a host analyst could target across several files on a host.</a:t>
            </a:r>
          </a:p>
        </p:txBody>
      </p:sp>
      <p:sp>
        <p:nvSpPr>
          <p:cNvPr id="4" name="Slide Number Placeholder 3"/>
          <p:cNvSpPr>
            <a:spLocks noGrp="1"/>
          </p:cNvSpPr>
          <p:nvPr>
            <p:ph type="sldNum" sz="quarter" idx="5"/>
          </p:nvPr>
        </p:nvSpPr>
        <p:spPr/>
        <p:txBody>
          <a:bodyPr/>
          <a:lstStyle/>
          <a:p>
            <a:fld id="{52885167-58B3-4828-A8AD-5C9F28F921C8}" type="slidenum">
              <a:rPr lang="en-US" smtClean="0"/>
              <a:t>18</a:t>
            </a:fld>
            <a:endParaRPr lang="en-US"/>
          </a:p>
        </p:txBody>
      </p:sp>
    </p:spTree>
    <p:extLst>
      <p:ext uri="{BB962C8B-B14F-4D97-AF65-F5344CB8AC3E}">
        <p14:creationId xmlns:p14="http://schemas.microsoft.com/office/powerpoint/2010/main" val="1136494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the example above the malicious instance of Net Support was actually installed in the program files folder, which is where it would normally reside if installed under legitimate circumstances</a:t>
            </a:r>
          </a:p>
          <a:p>
            <a:pPr marL="171450" indent="-171450">
              <a:buFont typeface="Arial" panose="020B0604020202020204" pitchFamily="34" charset="0"/>
              <a:buChar char="•"/>
            </a:pPr>
            <a:r>
              <a:rPr lang="en-US" dirty="0"/>
              <a:t>The INI file will contain both the primary and backup domains for communications, which would be of interest to a network analyst to identify all IOCs, and if c2 was established</a:t>
            </a:r>
          </a:p>
        </p:txBody>
      </p:sp>
      <p:sp>
        <p:nvSpPr>
          <p:cNvPr id="4" name="Slide Number Placeholder 3"/>
          <p:cNvSpPr>
            <a:spLocks noGrp="1"/>
          </p:cNvSpPr>
          <p:nvPr>
            <p:ph type="sldNum" sz="quarter" idx="5"/>
          </p:nvPr>
        </p:nvSpPr>
        <p:spPr/>
        <p:txBody>
          <a:bodyPr/>
          <a:lstStyle/>
          <a:p>
            <a:fld id="{52885167-58B3-4828-A8AD-5C9F28F921C8}" type="slidenum">
              <a:rPr lang="en-US" smtClean="0"/>
              <a:t>19</a:t>
            </a:fld>
            <a:endParaRPr lang="en-US"/>
          </a:p>
        </p:txBody>
      </p:sp>
    </p:spTree>
    <p:extLst>
      <p:ext uri="{BB962C8B-B14F-4D97-AF65-F5344CB8AC3E}">
        <p14:creationId xmlns:p14="http://schemas.microsoft.com/office/powerpoint/2010/main" val="1554250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736" indent="-173736" algn="l" rtl="0" eaLnBrk="1" latinLnBrk="0" hangingPunct="1">
              <a:spcBef>
                <a:spcPts val="0"/>
              </a:spcBef>
              <a:spcAft>
                <a:spcPts val="0"/>
              </a:spcAft>
              <a:buClrTx/>
              <a:buSzPts val="1200"/>
              <a:buFont typeface="Arial" panose="020B0604020202020204" pitchFamily="34" charset="0"/>
              <a:buChar char="•"/>
            </a:pPr>
            <a:r>
              <a:rPr lang="en-US" sz="1800" kern="1200" dirty="0">
                <a:solidFill>
                  <a:srgbClr val="000000"/>
                </a:solidFill>
                <a:effectLst/>
                <a:latin typeface="Calibri" panose="020F0502020204030204" pitchFamily="34" charset="0"/>
                <a:ea typeface="+mn-ea"/>
                <a:cs typeface="+mn-cs"/>
              </a:rPr>
              <a:t>Events</a:t>
            </a:r>
            <a:r>
              <a:rPr lang="en-US" sz="1800" kern="1200" baseline="0" dirty="0">
                <a:solidFill>
                  <a:srgbClr val="000000"/>
                </a:solidFill>
                <a:effectLst/>
                <a:latin typeface="Calibri" panose="020F0502020204030204" pitchFamily="34" charset="0"/>
                <a:ea typeface="+mn-ea"/>
                <a:cs typeface="+mn-cs"/>
              </a:rPr>
              <a:t> Local to host</a:t>
            </a:r>
            <a:endParaRPr lang="en-US" sz="1800" kern="1200" baseline="0" dirty="0">
              <a:solidFill>
                <a:schemeClr val="tx1"/>
              </a:solidFill>
              <a:effectLst/>
              <a:latin typeface="+mn-lt"/>
              <a:ea typeface="+mn-ea"/>
              <a:cs typeface="+mn-cs"/>
            </a:endParaRPr>
          </a:p>
          <a:p>
            <a:pPr marL="630936" lvl="1" indent="-173736" algn="l" rtl="0" eaLnBrk="1" latinLnBrk="0" hangingPunct="1">
              <a:spcBef>
                <a:spcPts val="0"/>
              </a:spcBef>
              <a:spcAft>
                <a:spcPts val="0"/>
              </a:spcAft>
              <a:buClrTx/>
              <a:buSzPts val="1200"/>
              <a:buFont typeface="Arial" panose="020B0604020202020204" pitchFamily="34" charset="0"/>
              <a:buChar char="•"/>
            </a:pPr>
            <a:r>
              <a:rPr lang="en-US" sz="1800" kern="1200" baseline="0" dirty="0">
                <a:solidFill>
                  <a:srgbClr val="000000"/>
                </a:solidFill>
                <a:effectLst/>
                <a:latin typeface="Calibri" panose="020F0502020204030204" pitchFamily="34" charset="0"/>
                <a:ea typeface="+mn-ea"/>
                <a:cs typeface="+mn-cs"/>
              </a:rPr>
              <a:t>Zipped JavaScript files in users directory</a:t>
            </a:r>
            <a:endParaRPr lang="en-US" sz="1200" kern="1200" baseline="0" dirty="0">
              <a:solidFill>
                <a:schemeClr val="tx1"/>
              </a:solidFill>
              <a:effectLst/>
              <a:latin typeface="+mn-lt"/>
              <a:ea typeface="+mn-ea"/>
              <a:cs typeface="+mn-cs"/>
            </a:endParaRPr>
          </a:p>
          <a:p>
            <a:pPr marL="630936" lvl="1" indent="-173736" algn="l" rtl="0" eaLnBrk="1" latinLnBrk="0" hangingPunct="1">
              <a:spcBef>
                <a:spcPts val="0"/>
              </a:spcBef>
              <a:spcAft>
                <a:spcPts val="0"/>
              </a:spcAft>
              <a:buClrTx/>
              <a:buSzPts val="1200"/>
              <a:buFont typeface="Arial" panose="020B0604020202020204" pitchFamily="34" charset="0"/>
              <a:buChar char="•"/>
            </a:pPr>
            <a:r>
              <a:rPr lang="en-US" sz="1800" kern="1200" baseline="0" dirty="0">
                <a:solidFill>
                  <a:srgbClr val="000000"/>
                </a:solidFill>
                <a:effectLst/>
                <a:latin typeface="Calibri" panose="020F0502020204030204" pitchFamily="34" charset="0"/>
                <a:ea typeface="+mn-ea"/>
                <a:cs typeface="+mn-cs"/>
              </a:rPr>
              <a:t>Suspiciously named binaries within the user’s </a:t>
            </a:r>
            <a:r>
              <a:rPr lang="en-US" sz="1800" kern="1200" baseline="0" dirty="0" err="1">
                <a:solidFill>
                  <a:srgbClr val="000000"/>
                </a:solidFill>
                <a:effectLst/>
                <a:latin typeface="Calibri" panose="020F0502020204030204" pitchFamily="34" charset="0"/>
                <a:ea typeface="+mn-ea"/>
                <a:cs typeface="+mn-cs"/>
              </a:rPr>
              <a:t>AppData</a:t>
            </a:r>
            <a:r>
              <a:rPr lang="en-US" sz="1800" kern="1200" baseline="0" dirty="0">
                <a:solidFill>
                  <a:srgbClr val="000000"/>
                </a:solidFill>
                <a:effectLst/>
                <a:latin typeface="Calibri" panose="020F0502020204030204" pitchFamily="34" charset="0"/>
                <a:ea typeface="+mn-ea"/>
                <a:cs typeface="+mn-cs"/>
              </a:rPr>
              <a:t> folder</a:t>
            </a:r>
            <a:endParaRPr lang="en-US" sz="1200" kern="1200" baseline="0" dirty="0">
              <a:solidFill>
                <a:schemeClr val="tx1"/>
              </a:solidFill>
              <a:effectLst/>
              <a:latin typeface="+mn-lt"/>
              <a:ea typeface="+mn-ea"/>
              <a:cs typeface="+mn-cs"/>
            </a:endParaRPr>
          </a:p>
          <a:p>
            <a:pPr marL="630936" lvl="1" indent="-173736" algn="l" rtl="0" eaLnBrk="1" latinLnBrk="0" hangingPunct="1">
              <a:spcBef>
                <a:spcPts val="0"/>
              </a:spcBef>
              <a:spcAft>
                <a:spcPts val="0"/>
              </a:spcAft>
              <a:buClrTx/>
              <a:buSzPts val="1200"/>
              <a:buFont typeface="Arial" panose="020B0604020202020204" pitchFamily="34" charset="0"/>
              <a:buChar char="•"/>
            </a:pPr>
            <a:r>
              <a:rPr lang="en-US" sz="1800" kern="1200" baseline="0" dirty="0">
                <a:solidFill>
                  <a:srgbClr val="000000"/>
                </a:solidFill>
                <a:effectLst/>
                <a:latin typeface="Calibri" panose="020F0502020204030204" pitchFamily="34" charset="0"/>
                <a:ea typeface="+mn-ea"/>
                <a:cs typeface="+mn-cs"/>
              </a:rPr>
              <a:t>The presence of a “client32.ini” file with some others in the folder of the executable (can be renamed from client32.exe to something else)</a:t>
            </a:r>
            <a:endParaRPr lang="en-US" sz="1200" kern="1200" baseline="0" dirty="0">
              <a:solidFill>
                <a:schemeClr val="tx1"/>
              </a:solidFill>
              <a:effectLst/>
              <a:latin typeface="+mn-lt"/>
              <a:ea typeface="+mn-ea"/>
              <a:cs typeface="+mn-cs"/>
            </a:endParaRPr>
          </a:p>
          <a:p>
            <a:pPr marL="630936" lvl="1" indent="-173736" algn="l" rtl="0" eaLnBrk="1" latinLnBrk="0" hangingPunct="1">
              <a:spcBef>
                <a:spcPts val="0"/>
              </a:spcBef>
              <a:spcAft>
                <a:spcPts val="0"/>
              </a:spcAft>
              <a:buClrTx/>
              <a:buSzPts val="1200"/>
              <a:buFont typeface="Arial" panose="020B0604020202020204" pitchFamily="34" charset="0"/>
              <a:buChar char="•"/>
            </a:pPr>
            <a:r>
              <a:rPr lang="en-US" sz="1800" kern="1200" baseline="0" dirty="0" err="1">
                <a:solidFill>
                  <a:srgbClr val="000000"/>
                </a:solidFill>
                <a:effectLst/>
                <a:latin typeface="Calibri" panose="020F0502020204030204" pitchFamily="34" charset="0"/>
                <a:ea typeface="+mn-ea"/>
                <a:cs typeface="+mn-cs"/>
              </a:rPr>
              <a:t>AutoRuns</a:t>
            </a:r>
            <a:r>
              <a:rPr lang="en-US" sz="1800" kern="1200" baseline="0" dirty="0">
                <a:solidFill>
                  <a:srgbClr val="000000"/>
                </a:solidFill>
                <a:effectLst/>
                <a:latin typeface="Calibri" panose="020F0502020204030204" pitchFamily="34" charset="0"/>
                <a:ea typeface="+mn-ea"/>
                <a:cs typeface="+mn-cs"/>
              </a:rPr>
              <a:t> – Persistence is most likely using the registry key from HKCU\SOFTWARE\Microsoft\Windows\CurrentVersion\Run</a:t>
            </a:r>
            <a:endParaRPr lang="en-US" sz="1200" kern="1200" baseline="0" dirty="0">
              <a:solidFill>
                <a:schemeClr val="tx1"/>
              </a:solidFill>
              <a:effectLst/>
              <a:latin typeface="+mn-lt"/>
              <a:ea typeface="+mn-ea"/>
              <a:cs typeface="+mn-cs"/>
            </a:endParaRPr>
          </a:p>
          <a:p>
            <a:pPr marL="630936" lvl="1" indent="-173736" algn="l" rtl="0" eaLnBrk="1" latinLnBrk="0" hangingPunct="1">
              <a:spcBef>
                <a:spcPts val="0"/>
              </a:spcBef>
              <a:spcAft>
                <a:spcPts val="0"/>
              </a:spcAft>
              <a:buClrTx/>
              <a:buSzPts val="1200"/>
              <a:buFont typeface="Arial" panose="020B0604020202020204" pitchFamily="34" charset="0"/>
              <a:buChar char="•"/>
            </a:pPr>
            <a:r>
              <a:rPr lang="en-US" sz="1800" kern="1200" baseline="0" dirty="0">
                <a:solidFill>
                  <a:srgbClr val="000000"/>
                </a:solidFill>
                <a:effectLst/>
                <a:latin typeface="Calibri" panose="020F0502020204030204" pitchFamily="34" charset="0"/>
                <a:ea typeface="+mn-ea"/>
                <a:cs typeface="+mn-cs"/>
              </a:rPr>
              <a:t>Event Logs:</a:t>
            </a:r>
            <a:endParaRPr lang="en-US" sz="1200" kern="1200" baseline="0" dirty="0">
              <a:solidFill>
                <a:schemeClr val="tx1"/>
              </a:solidFill>
              <a:effectLst/>
              <a:latin typeface="+mn-lt"/>
              <a:ea typeface="+mn-ea"/>
              <a:cs typeface="+mn-cs"/>
            </a:endParaRPr>
          </a:p>
          <a:p>
            <a:pPr marL="1088136" lvl="2" indent="-173736" algn="l" rtl="0" eaLnBrk="1" latinLnBrk="0" hangingPunct="1">
              <a:spcBef>
                <a:spcPts val="0"/>
              </a:spcBef>
              <a:spcAft>
                <a:spcPts val="0"/>
              </a:spcAft>
              <a:buClrTx/>
              <a:buSzPts val="1200"/>
              <a:buFont typeface="Arial" panose="020B0604020202020204" pitchFamily="34" charset="0"/>
              <a:buChar char="•"/>
            </a:pPr>
            <a:r>
              <a:rPr lang="en-US" sz="1800" kern="1200" baseline="0" dirty="0">
                <a:solidFill>
                  <a:srgbClr val="000000"/>
                </a:solidFill>
                <a:effectLst/>
                <a:latin typeface="Calibri" panose="020F0502020204030204" pitchFamily="34" charset="0"/>
                <a:ea typeface="+mn-ea"/>
                <a:cs typeface="+mn-cs"/>
              </a:rPr>
              <a:t>PowerShell logs – PowerShell commands with large encoding entries</a:t>
            </a:r>
            <a:endParaRPr lang="en-US" sz="1200" kern="1200" baseline="0" dirty="0">
              <a:solidFill>
                <a:schemeClr val="tx1"/>
              </a:solidFill>
              <a:effectLst/>
              <a:latin typeface="+mn-lt"/>
              <a:ea typeface="+mn-ea"/>
              <a:cs typeface="+mn-cs"/>
            </a:endParaRPr>
          </a:p>
          <a:p>
            <a:pPr marL="1088136" lvl="2" indent="-173736" algn="l" rtl="0" eaLnBrk="1" latinLnBrk="0" hangingPunct="1">
              <a:spcBef>
                <a:spcPts val="0"/>
              </a:spcBef>
              <a:spcAft>
                <a:spcPts val="0"/>
              </a:spcAft>
              <a:buClrTx/>
              <a:buSzPts val="1200"/>
              <a:buFont typeface="Arial" panose="020B0604020202020204" pitchFamily="34" charset="0"/>
              <a:buChar char="•"/>
            </a:pPr>
            <a:r>
              <a:rPr lang="en-US" sz="1800" kern="1200" baseline="0" dirty="0">
                <a:solidFill>
                  <a:srgbClr val="000000"/>
                </a:solidFill>
                <a:effectLst/>
                <a:latin typeface="Calibri" panose="020F0502020204030204" pitchFamily="34" charset="0"/>
                <a:ea typeface="+mn-ea"/>
                <a:cs typeface="+mn-cs"/>
              </a:rPr>
              <a:t>Security Logs – </a:t>
            </a:r>
            <a:r>
              <a:rPr lang="en-US" sz="1800" kern="1200" baseline="0" dirty="0" err="1">
                <a:solidFill>
                  <a:srgbClr val="000000"/>
                </a:solidFill>
                <a:effectLst/>
                <a:latin typeface="Calibri" panose="020F0502020204030204" pitchFamily="34" charset="0"/>
                <a:ea typeface="+mn-ea"/>
                <a:cs typeface="+mn-cs"/>
              </a:rPr>
              <a:t>EventID</a:t>
            </a:r>
            <a:r>
              <a:rPr lang="en-US" sz="1800" kern="1200" baseline="0" dirty="0">
                <a:solidFill>
                  <a:srgbClr val="000000"/>
                </a:solidFill>
                <a:effectLst/>
                <a:latin typeface="Calibri" panose="020F0502020204030204" pitchFamily="34" charset="0"/>
                <a:ea typeface="+mn-ea"/>
                <a:cs typeface="+mn-cs"/>
              </a:rPr>
              <a:t> 4688 Browser &gt; </a:t>
            </a:r>
            <a:r>
              <a:rPr lang="en-US" sz="1800" kern="1200" baseline="0" dirty="0" err="1">
                <a:solidFill>
                  <a:srgbClr val="000000"/>
                </a:solidFill>
                <a:effectLst/>
                <a:latin typeface="Calibri" panose="020F0502020204030204" pitchFamily="34" charset="0"/>
                <a:ea typeface="+mn-ea"/>
                <a:cs typeface="+mn-cs"/>
              </a:rPr>
              <a:t>WScript</a:t>
            </a:r>
            <a:endParaRPr lang="en-US" sz="1200" kern="1200" baseline="0" dirty="0">
              <a:solidFill>
                <a:schemeClr val="tx1"/>
              </a:solidFill>
              <a:effectLst/>
              <a:latin typeface="+mn-lt"/>
              <a:ea typeface="+mn-ea"/>
              <a:cs typeface="+mn-cs"/>
            </a:endParaRPr>
          </a:p>
          <a:p>
            <a:pPr marL="1088136" lvl="2" indent="-173736" algn="l" rtl="0" eaLnBrk="1" latinLnBrk="0" hangingPunct="1">
              <a:spcBef>
                <a:spcPts val="0"/>
              </a:spcBef>
              <a:spcAft>
                <a:spcPts val="0"/>
              </a:spcAft>
              <a:buClrTx/>
              <a:buSzPts val="1200"/>
              <a:buFont typeface="Arial" panose="020B0604020202020204" pitchFamily="34" charset="0"/>
              <a:buChar char="•"/>
            </a:pPr>
            <a:r>
              <a:rPr lang="en-US" sz="1800" kern="1200" baseline="0" dirty="0">
                <a:solidFill>
                  <a:srgbClr val="000000"/>
                </a:solidFill>
                <a:effectLst/>
                <a:latin typeface="Calibri" panose="020F0502020204030204" pitchFamily="34" charset="0"/>
                <a:ea typeface="+mn-ea"/>
                <a:cs typeface="+mn-cs"/>
              </a:rPr>
              <a:t>System Logs – </a:t>
            </a:r>
            <a:r>
              <a:rPr lang="en-US" sz="1800" kern="1200" baseline="0" dirty="0" err="1">
                <a:solidFill>
                  <a:srgbClr val="000000"/>
                </a:solidFill>
                <a:effectLst/>
                <a:latin typeface="Calibri" panose="020F0502020204030204" pitchFamily="34" charset="0"/>
                <a:ea typeface="+mn-ea"/>
                <a:cs typeface="+mn-cs"/>
              </a:rPr>
              <a:t>EventIDs</a:t>
            </a:r>
            <a:r>
              <a:rPr lang="en-US" sz="1800" kern="1200" baseline="0" dirty="0">
                <a:solidFill>
                  <a:srgbClr val="000000"/>
                </a:solidFill>
                <a:effectLst/>
                <a:latin typeface="Calibri" panose="020F0502020204030204" pitchFamily="34" charset="0"/>
                <a:ea typeface="+mn-ea"/>
                <a:cs typeface="+mn-cs"/>
              </a:rPr>
              <a:t> related to service creation</a:t>
            </a:r>
            <a:endParaRPr lang="en-US" dirty="0">
              <a:effectLst/>
            </a:endParaRPr>
          </a:p>
          <a:p>
            <a:pPr marL="285750" indent="-285750" algn="l" rtl="0" eaLnBrk="1" latinLnBrk="0" hangingPunct="1">
              <a:spcBef>
                <a:spcPts val="0"/>
              </a:spcBef>
              <a:spcAft>
                <a:spcPts val="0"/>
              </a:spcAft>
              <a:buFont typeface="Arial" panose="020B0604020202020204" pitchFamily="34" charset="0"/>
              <a:buChar char="•"/>
            </a:pPr>
            <a:r>
              <a:rPr lang="en-US" sz="1800" kern="1200" baseline="0" dirty="0">
                <a:solidFill>
                  <a:srgbClr val="000000"/>
                </a:solidFill>
                <a:effectLst/>
                <a:latin typeface="Calibri" panose="020F0502020204030204" pitchFamily="34" charset="0"/>
                <a:ea typeface="+mn-ea"/>
                <a:cs typeface="+mn-cs"/>
              </a:rPr>
              <a:t>Events Seen in system logs at a SIEM level</a:t>
            </a:r>
            <a:endParaRPr lang="en-US" sz="1200" kern="1200" baseline="0" dirty="0">
              <a:solidFill>
                <a:schemeClr val="tx1"/>
              </a:solidFill>
              <a:effectLst/>
              <a:latin typeface="+mn-lt"/>
              <a:ea typeface="+mn-ea"/>
              <a:cs typeface="+mn-cs"/>
            </a:endParaRPr>
          </a:p>
          <a:p>
            <a:pPr marL="742950" lvl="1" indent="-285750" algn="l" rtl="0" eaLnBrk="1" latinLnBrk="0" hangingPunct="1">
              <a:spcBef>
                <a:spcPts val="0"/>
              </a:spcBef>
              <a:spcAft>
                <a:spcPts val="0"/>
              </a:spcAft>
              <a:buFont typeface="Arial" panose="020B0604020202020204" pitchFamily="34" charset="0"/>
              <a:buChar char="•"/>
            </a:pPr>
            <a:r>
              <a:rPr lang="en-US" sz="1800" kern="1200" baseline="0" dirty="0">
                <a:solidFill>
                  <a:srgbClr val="000000"/>
                </a:solidFill>
                <a:effectLst/>
                <a:latin typeface="Calibri" panose="020F0502020204030204" pitchFamily="34" charset="0"/>
                <a:ea typeface="+mn-ea"/>
                <a:cs typeface="+mn-cs"/>
              </a:rPr>
              <a:t>Event Logs (See Above)</a:t>
            </a:r>
            <a:endParaRPr lang="en-US" sz="1200" kern="1200" baseline="0" dirty="0">
              <a:solidFill>
                <a:schemeClr val="tx1"/>
              </a:solidFill>
              <a:effectLst/>
              <a:latin typeface="+mn-lt"/>
              <a:ea typeface="+mn-ea"/>
              <a:cs typeface="+mn-cs"/>
            </a:endParaRPr>
          </a:p>
          <a:p>
            <a:pPr marL="742950" lvl="1" indent="-285750" algn="l" rtl="0" eaLnBrk="1" latinLnBrk="0" hangingPunct="1">
              <a:spcBef>
                <a:spcPts val="0"/>
              </a:spcBef>
              <a:spcAft>
                <a:spcPts val="0"/>
              </a:spcAft>
              <a:buFont typeface="Arial" panose="020B0604020202020204" pitchFamily="34" charset="0"/>
              <a:buChar char="•"/>
            </a:pPr>
            <a:r>
              <a:rPr lang="en-US" sz="1800" kern="1200" baseline="0" dirty="0">
                <a:solidFill>
                  <a:srgbClr val="000000"/>
                </a:solidFill>
                <a:effectLst/>
                <a:latin typeface="Calibri" panose="020F0502020204030204" pitchFamily="34" charset="0"/>
                <a:ea typeface="+mn-ea"/>
                <a:cs typeface="+mn-cs"/>
              </a:rPr>
              <a:t>Sysmon Events</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0" dirty="0"/>
              <a:t>Event ID 11: </a:t>
            </a:r>
            <a:r>
              <a:rPr lang="en-US" sz="2800" b="0" dirty="0" err="1"/>
              <a:t>FileCreate</a:t>
            </a:r>
            <a:r>
              <a:rPr lang="en-US" sz="2800" b="0" dirty="0"/>
              <a:t> – files being written to </a:t>
            </a:r>
            <a:r>
              <a:rPr lang="en-US" sz="2800" b="0" dirty="0" err="1"/>
              <a:t>appdata</a:t>
            </a:r>
            <a:r>
              <a:rPr lang="en-US" sz="2800" b="0" dirty="0"/>
              <a:t> from </a:t>
            </a:r>
            <a:r>
              <a:rPr lang="en-US" sz="2800" b="0" dirty="0" err="1"/>
              <a:t>wscript</a:t>
            </a:r>
            <a:endParaRPr lang="en-US" sz="2800" b="0" dirty="0"/>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0" dirty="0"/>
              <a:t>Event ID 13: </a:t>
            </a:r>
            <a:r>
              <a:rPr lang="en-US" sz="2800" b="0" dirty="0" err="1"/>
              <a:t>RegistryEvent</a:t>
            </a:r>
            <a:r>
              <a:rPr lang="en-US" sz="2800" b="0" dirty="0"/>
              <a:t> (Value Set) – ID events related to run keys</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000" b="0" dirty="0"/>
              <a:t>Event ID 19: </a:t>
            </a:r>
            <a:r>
              <a:rPr lang="en-US" sz="4000" b="0" dirty="0" err="1"/>
              <a:t>WmiEvent</a:t>
            </a:r>
            <a:r>
              <a:rPr lang="en-US" sz="4000" b="0" dirty="0"/>
              <a:t> (</a:t>
            </a:r>
            <a:r>
              <a:rPr lang="en-US" sz="4000" b="0" dirty="0" err="1"/>
              <a:t>WmiEventFilter</a:t>
            </a:r>
            <a:r>
              <a:rPr lang="en-US" sz="4000" b="0" dirty="0"/>
              <a:t> activity detected) – the actor will frequently use WMI for enumeration and commands</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2800" b="0" dirty="0"/>
              <a:t>Event ID 22: DNSEvent (DNS query) – DNS querys to domains with suspect TLDs or names</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rgbClr val="000000"/>
                </a:solidFill>
                <a:effectLst/>
                <a:latin typeface="Calibri" panose="020F0502020204030204" pitchFamily="34" charset="0"/>
                <a:ea typeface="+mn-ea"/>
                <a:cs typeface="+mn-cs"/>
              </a:rPr>
              <a:t>Ref: https://docs.microsoft.com/en-us/sysinternals/downloads/sysmon</a:t>
            </a:r>
          </a:p>
          <a:p>
            <a:pPr marL="171450" lvl="0" indent="-171450" algn="l" rtl="0" eaLnBrk="1" latinLnBrk="0" hangingPunct="1">
              <a:spcBef>
                <a:spcPts val="0"/>
              </a:spcBef>
              <a:spcAft>
                <a:spcPts val="0"/>
              </a:spcAft>
              <a:buFont typeface="Arial" panose="020B0604020202020204" pitchFamily="34" charset="0"/>
              <a:buChar char="•"/>
            </a:pPr>
            <a:r>
              <a:rPr lang="en-US" dirty="0"/>
              <a:t>Identifying the usage of Penetration Testing Frameworks can be very difficult</a:t>
            </a:r>
          </a:p>
          <a:p>
            <a:pPr marL="628650" lvl="1" indent="-171450">
              <a:buFont typeface="Arial" panose="020B0604020202020204" pitchFamily="34" charset="0"/>
              <a:buChar char="•"/>
            </a:pPr>
            <a:r>
              <a:rPr lang="en-US" dirty="0"/>
              <a:t>Verify with local network admins what tools that are in use for remote administration</a:t>
            </a:r>
          </a:p>
          <a:p>
            <a:pPr marL="628650" lvl="1" indent="-171450">
              <a:buFont typeface="Arial" panose="020B0604020202020204" pitchFamily="34" charset="0"/>
              <a:buChar char="•"/>
            </a:pPr>
            <a:r>
              <a:rPr lang="en-US" dirty="0"/>
              <a:t>In this threat verify things like the following:</a:t>
            </a:r>
          </a:p>
          <a:p>
            <a:pPr marL="1085850" lvl="2" indent="-171450">
              <a:buFont typeface="Arial" panose="020B0604020202020204" pitchFamily="34" charset="0"/>
              <a:buChar char="•"/>
            </a:pPr>
            <a:r>
              <a:rPr lang="en-US" dirty="0"/>
              <a:t>Using WMIC to Create User accounts</a:t>
            </a:r>
          </a:p>
          <a:p>
            <a:pPr marL="1085850" lvl="2" indent="-171450">
              <a:buFont typeface="Arial" panose="020B0604020202020204" pitchFamily="34" charset="0"/>
              <a:buChar char="•"/>
            </a:pPr>
            <a:r>
              <a:rPr lang="en-US" dirty="0"/>
              <a:t>Deleting shadow copies</a:t>
            </a:r>
          </a:p>
          <a:p>
            <a:pPr marL="1085850" lvl="2" indent="-171450">
              <a:buFont typeface="Arial" panose="020B0604020202020204" pitchFamily="34" charset="0"/>
              <a:buChar char="•"/>
            </a:pPr>
            <a:r>
              <a:rPr lang="en-US" dirty="0"/>
              <a:t>Usage of PSEXEC</a:t>
            </a:r>
          </a:p>
          <a:p>
            <a:pPr marL="1085850" lvl="2" indent="-171450">
              <a:buFont typeface="Arial" panose="020B0604020202020204" pitchFamily="34" charset="0"/>
              <a:buChar char="•"/>
            </a:pPr>
            <a:r>
              <a:rPr lang="en-US" dirty="0" err="1"/>
              <a:t>PowerView</a:t>
            </a:r>
            <a:r>
              <a:rPr lang="en-US" dirty="0"/>
              <a:t>, </a:t>
            </a:r>
            <a:r>
              <a:rPr lang="en-US" dirty="0" err="1"/>
              <a:t>AdFind</a:t>
            </a:r>
            <a:endParaRPr lang="en-US" dirty="0"/>
          </a:p>
        </p:txBody>
      </p:sp>
      <p:sp>
        <p:nvSpPr>
          <p:cNvPr id="4" name="Slide Number Placeholder 3"/>
          <p:cNvSpPr>
            <a:spLocks noGrp="1"/>
          </p:cNvSpPr>
          <p:nvPr>
            <p:ph type="sldNum" sz="quarter" idx="5"/>
          </p:nvPr>
        </p:nvSpPr>
        <p:spPr/>
        <p:txBody>
          <a:bodyPr/>
          <a:lstStyle/>
          <a:p>
            <a:fld id="{52885167-58B3-4828-A8AD-5C9F28F921C8}" type="slidenum">
              <a:rPr lang="en-US" smtClean="0"/>
              <a:t>20</a:t>
            </a:fld>
            <a:endParaRPr lang="en-US"/>
          </a:p>
        </p:txBody>
      </p:sp>
    </p:spTree>
    <p:extLst>
      <p:ext uri="{BB962C8B-B14F-4D97-AF65-F5344CB8AC3E}">
        <p14:creationId xmlns:p14="http://schemas.microsoft.com/office/powerpoint/2010/main" val="16408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Infection chain outlined by the Brad Duncan at the internet storm center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Reference: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https://isc.sans.edu/forums/diary/Fake+browser+update+pages+are+still+a+thing/25774/</a:t>
            </a:r>
          </a:p>
        </p:txBody>
      </p:sp>
      <p:sp>
        <p:nvSpPr>
          <p:cNvPr id="4" name="Slide Number Placeholder 3"/>
          <p:cNvSpPr>
            <a:spLocks noGrp="1"/>
          </p:cNvSpPr>
          <p:nvPr>
            <p:ph type="sldNum" sz="quarter" idx="5"/>
          </p:nvPr>
        </p:nvSpPr>
        <p:spPr/>
        <p:txBody>
          <a:bodyPr/>
          <a:lstStyle/>
          <a:p>
            <a:fld id="{52885167-58B3-4828-A8AD-5C9F28F921C8}" type="slidenum">
              <a:rPr lang="en-US" smtClean="0"/>
              <a:t>3</a:t>
            </a:fld>
            <a:endParaRPr lang="en-US"/>
          </a:p>
        </p:txBody>
      </p:sp>
    </p:spTree>
    <p:extLst>
      <p:ext uri="{BB962C8B-B14F-4D97-AF65-F5344CB8AC3E}">
        <p14:creationId xmlns:p14="http://schemas.microsoft.com/office/powerpoint/2010/main" val="2527134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final payload delivered to a user varies based on what the initial </a:t>
            </a:r>
            <a:r>
              <a:rPr lang="en-US" dirty="0" err="1"/>
              <a:t>socgholish</a:t>
            </a:r>
            <a:r>
              <a:rPr lang="en-US" dirty="0"/>
              <a:t> loader finds</a:t>
            </a:r>
          </a:p>
          <a:p>
            <a:pPr marL="171450" indent="-171450">
              <a:buFont typeface="Arial" panose="020B0604020202020204" pitchFamily="34" charset="0"/>
              <a:buChar char="•"/>
            </a:pPr>
            <a:r>
              <a:rPr lang="en-US" dirty="0"/>
              <a:t>What malware is pushed to a host is dependent on the conditions the actor chooses</a:t>
            </a:r>
          </a:p>
          <a:p>
            <a:pPr marL="628650" lvl="1" indent="-171450">
              <a:buFont typeface="Arial" panose="020B0604020202020204" pitchFamily="34" charset="0"/>
              <a:buChar char="•"/>
            </a:pPr>
            <a:r>
              <a:rPr lang="en-US" dirty="0"/>
              <a:t>Guesses:</a:t>
            </a:r>
          </a:p>
          <a:p>
            <a:pPr marL="1085850" lvl="2" indent="-171450">
              <a:buFont typeface="Arial" panose="020B0604020202020204" pitchFamily="34" charset="0"/>
              <a:buChar char="•"/>
            </a:pPr>
            <a:r>
              <a:rPr lang="en-US" dirty="0"/>
              <a:t>Joined to a domain? Send cobalt strike to begin lateral movement and recon ops</a:t>
            </a:r>
          </a:p>
          <a:p>
            <a:pPr marL="1085850" lvl="2" indent="-171450">
              <a:buFont typeface="Arial" panose="020B0604020202020204" pitchFamily="34" charset="0"/>
              <a:buChar char="•"/>
            </a:pPr>
            <a:r>
              <a:rPr lang="en-US" dirty="0"/>
              <a:t>Not joined to a domain? Send </a:t>
            </a:r>
            <a:r>
              <a:rPr lang="en-US" dirty="0" err="1"/>
              <a:t>NetSupport</a:t>
            </a:r>
            <a:r>
              <a:rPr lang="en-US" dirty="0"/>
              <a:t> RAT or a banking trojan</a:t>
            </a:r>
          </a:p>
          <a:p>
            <a:pPr marL="171450" lvl="0" indent="-171450">
              <a:buFont typeface="Arial" panose="020B0604020202020204" pitchFamily="34" charset="0"/>
              <a:buChar char="•"/>
            </a:pPr>
            <a:r>
              <a:rPr lang="en-US" dirty="0"/>
              <a:t>These other example payloads could probably have their own set of dedicated presentations and are not covered further in this presentation</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Refs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https://www.bleepingcomputer.com/news/security/new-wastedlocker-ransomware-distributed-via-fake-program-updates/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https://www.malware-traffic-analysis.net/2019/04/05/index.html</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2885167-58B3-4828-A8AD-5C9F28F921C8}" type="slidenum">
              <a:rPr lang="en-US" smtClean="0"/>
              <a:t>21</a:t>
            </a:fld>
            <a:endParaRPr lang="en-US"/>
          </a:p>
        </p:txBody>
      </p:sp>
    </p:spTree>
    <p:extLst>
      <p:ext uri="{BB962C8B-B14F-4D97-AF65-F5344CB8AC3E}">
        <p14:creationId xmlns:p14="http://schemas.microsoft.com/office/powerpoint/2010/main" val="880830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885167-58B3-4828-A8AD-5C9F28F921C8}" type="slidenum">
              <a:rPr lang="en-US" smtClean="0"/>
              <a:t>24</a:t>
            </a:fld>
            <a:endParaRPr lang="en-US"/>
          </a:p>
        </p:txBody>
      </p:sp>
    </p:spTree>
    <p:extLst>
      <p:ext uri="{BB962C8B-B14F-4D97-AF65-F5344CB8AC3E}">
        <p14:creationId xmlns:p14="http://schemas.microsoft.com/office/powerpoint/2010/main" val="2066459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It’s hard to see in the background, but in this version, the text on the compromised site is altered to seem corrupt and the “update” window appears over the site content.</a:t>
            </a:r>
          </a:p>
          <a:p>
            <a:pPr marL="171450" indent="-171450">
              <a:buFont typeface="Arial" panose="020B0604020202020204" pitchFamily="34" charset="0"/>
              <a:buChar char="•"/>
            </a:pPr>
            <a:r>
              <a:rPr lang="en-US" dirty="0"/>
              <a:t>In this older version the downloaded file was usually an executable file using a name </a:t>
            </a:r>
            <a:r>
              <a:rPr lang="en-US" dirty="0" err="1"/>
              <a:t>suchas</a:t>
            </a:r>
            <a:r>
              <a:rPr lang="en-US" dirty="0"/>
              <a:t> “Font_Update.exe”</a:t>
            </a:r>
          </a:p>
        </p:txBody>
      </p:sp>
      <p:sp>
        <p:nvSpPr>
          <p:cNvPr id="4" name="Slide Number Placeholder 3"/>
          <p:cNvSpPr>
            <a:spLocks noGrp="1"/>
          </p:cNvSpPr>
          <p:nvPr>
            <p:ph type="sldNum" sz="quarter" idx="5"/>
          </p:nvPr>
        </p:nvSpPr>
        <p:spPr/>
        <p:txBody>
          <a:bodyPr/>
          <a:lstStyle/>
          <a:p>
            <a:fld id="{52885167-58B3-4828-A8AD-5C9F28F921C8}" type="slidenum">
              <a:rPr lang="en-US" smtClean="0"/>
              <a:t>4</a:t>
            </a:fld>
            <a:endParaRPr lang="en-US"/>
          </a:p>
        </p:txBody>
      </p:sp>
    </p:spTree>
    <p:extLst>
      <p:ext uri="{BB962C8B-B14F-4D97-AF65-F5344CB8AC3E}">
        <p14:creationId xmlns:p14="http://schemas.microsoft.com/office/powerpoint/2010/main" val="3407104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image is a gif, if you’re viewing this in a non-presentation mode it will not move</a:t>
            </a:r>
          </a:p>
          <a:p>
            <a:pPr marL="171450" indent="-171450">
              <a:buFont typeface="Arial" panose="020B0604020202020204" pitchFamily="34" charset="0"/>
              <a:buChar char="•"/>
            </a:pPr>
            <a:r>
              <a:rPr lang="en-US" dirty="0"/>
              <a:t>Important Note: The URL the user is on does not change! This probably goes a long way in fooling the user into believing the “update” is actually from the browser and not a redirect</a:t>
            </a:r>
          </a:p>
          <a:p>
            <a:pPr marL="171450" indent="-171450">
              <a:buFont typeface="Arial" panose="020B0604020202020204" pitchFamily="34" charset="0"/>
              <a:buChar char="•"/>
            </a:pPr>
            <a:r>
              <a:rPr lang="en-US" dirty="0"/>
              <a:t>Due to the way this content change occurs it’s not considered a “popup” in the traditional sense, so a popup blocker will not block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Also of note: the prompted file to download is a </a:t>
            </a:r>
            <a:r>
              <a:rPr lang="en-US" dirty="0" err="1"/>
              <a:t>javascript</a:t>
            </a:r>
            <a:r>
              <a:rPr lang="en-US" dirty="0"/>
              <a:t> file, whereas in the next example the script is contained within a zip file, which helps with bypassing antivirus scanning as files are downloaded or decoded onto the </a:t>
            </a:r>
            <a:r>
              <a:rPr lang="en-US" dirty="0" err="1"/>
              <a:t>enpoint</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Reference Image: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 https://blog.malwarebytes.com/threat-analysis/2018/04/fakeupdates-campaign-leverages-multiple-website-platforms/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2885167-58B3-4828-A8AD-5C9F28F921C8}" type="slidenum">
              <a:rPr lang="en-US" smtClean="0"/>
              <a:t>5</a:t>
            </a:fld>
            <a:endParaRPr lang="en-US"/>
          </a:p>
        </p:txBody>
      </p:sp>
    </p:spTree>
    <p:extLst>
      <p:ext uri="{BB962C8B-B14F-4D97-AF65-F5344CB8AC3E}">
        <p14:creationId xmlns:p14="http://schemas.microsoft.com/office/powerpoint/2010/main" val="2106450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Example download prompt for a compromised site</a:t>
            </a:r>
          </a:p>
          <a:p>
            <a:pPr marL="171450" indent="-171450">
              <a:buFont typeface="Arial" panose="020B0604020202020204" pitchFamily="34" charset="0"/>
              <a:buChar char="•"/>
            </a:pPr>
            <a:r>
              <a:rPr lang="en-US" dirty="0"/>
              <a:t>Note again: domain does not change when showing the update page</a:t>
            </a:r>
          </a:p>
          <a:p>
            <a:pPr marL="171450" indent="-171450">
              <a:buFont typeface="Arial" panose="020B0604020202020204" pitchFamily="34" charset="0"/>
              <a:buChar char="•"/>
            </a:pPr>
            <a:r>
              <a:rPr lang="en-US" dirty="0"/>
              <a:t>Also of note: while parts of the filename remain the same, the string at the end varies with each download</a:t>
            </a:r>
          </a:p>
          <a:p>
            <a:pPr marL="171450" indent="-171450">
              <a:buFont typeface="Arial" panose="020B0604020202020204" pitchFamily="34" charset="0"/>
              <a:buChar char="•"/>
            </a:pPr>
            <a:r>
              <a:rPr lang="en-US" dirty="0"/>
              <a:t>Older version of this campaign used other filenames and filetypes</a:t>
            </a:r>
          </a:p>
          <a:p>
            <a:pPr marL="628650" lvl="1" indent="-171450">
              <a:buFont typeface="Arial" panose="020B0604020202020204" pitchFamily="34" charset="0"/>
              <a:buChar char="•"/>
            </a:pPr>
            <a:r>
              <a:rPr lang="en-US" dirty="0"/>
              <a:t>Examples</a:t>
            </a:r>
          </a:p>
          <a:p>
            <a:pPr marL="1085850" lvl="2" indent="-171450">
              <a:buFont typeface="Arial" panose="020B0604020202020204" pitchFamily="34" charset="0"/>
              <a:buChar char="•"/>
            </a:pPr>
            <a:r>
              <a:rPr lang="en-US" dirty="0"/>
              <a:t>Chrome.hta, Firefox.hta</a:t>
            </a:r>
          </a:p>
          <a:p>
            <a:pPr marL="1085850" lvl="2" indent="-171450">
              <a:buFont typeface="Arial" panose="020B0604020202020204" pitchFamily="34" charset="0"/>
              <a:buChar char="•"/>
            </a:pPr>
            <a:r>
              <a:rPr lang="en-US" dirty="0"/>
              <a:t>Chrome_Update.exe, Font_Update.exe, Update_Font.exe </a:t>
            </a:r>
            <a:r>
              <a:rPr lang="en-US" dirty="0" err="1"/>
              <a:t>etc</a:t>
            </a:r>
            <a:endParaRPr lang="en-US" dirty="0"/>
          </a:p>
          <a:p>
            <a:r>
              <a:rPr lang="en-US" dirty="0"/>
              <a:t>Reference:</a:t>
            </a:r>
          </a:p>
          <a:p>
            <a:pPr marL="171450" indent="-171450">
              <a:buFont typeface="Arial" panose="020B0604020202020204" pitchFamily="34" charset="0"/>
              <a:buChar char="•"/>
            </a:pPr>
            <a:r>
              <a:rPr lang="en-US" dirty="0"/>
              <a:t>http://malware-traffic-analysis.net/2020/02/04/index.html</a:t>
            </a:r>
          </a:p>
          <a:p>
            <a:pPr marL="171450" lvl="0" indent="-171450">
              <a:buFont typeface="Arial" panose="020B0604020202020204" pitchFamily="34" charset="0"/>
              <a:buChar char="•"/>
            </a:pPr>
            <a:endParaRPr lang="en-US" dirty="0"/>
          </a:p>
          <a:p>
            <a:pPr marL="1085850" lvl="2" indent="-171450">
              <a:buFont typeface="Arial" panose="020B0604020202020204" pitchFamily="34" charset="0"/>
              <a:buChar char="•"/>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52885167-58B3-4828-A8AD-5C9F28F921C8}" type="slidenum">
              <a:rPr lang="en-US" smtClean="0"/>
              <a:t>6</a:t>
            </a:fld>
            <a:endParaRPr lang="en-US"/>
          </a:p>
        </p:txBody>
      </p:sp>
    </p:spTree>
    <p:extLst>
      <p:ext uri="{BB962C8B-B14F-4D97-AF65-F5344CB8AC3E}">
        <p14:creationId xmlns:p14="http://schemas.microsoft.com/office/powerpoint/2010/main" val="2267647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Certificate Authority: Let’s Encrypt</a:t>
            </a:r>
          </a:p>
          <a:p>
            <a:r>
              <a:rPr lang="en-US" dirty="0"/>
              <a:t>Drill down into one of the packets with the certificate info and look for </a:t>
            </a:r>
            <a:r>
              <a:rPr lang="en-US" b="1" dirty="0" err="1"/>
              <a:t>printableString</a:t>
            </a:r>
            <a:r>
              <a:rPr lang="en-US" b="1" dirty="0"/>
              <a:t>: Let's Encrypt Authority X3 </a:t>
            </a:r>
            <a:r>
              <a:rPr lang="en-US" b="0" dirty="0"/>
              <a:t>right-click on the CA and choose “apply as filter” &gt; selected</a:t>
            </a:r>
            <a:endParaRPr lang="en-US" b="1" dirty="0"/>
          </a:p>
          <a:p>
            <a:pPr marL="171450" indent="-171450">
              <a:buFont typeface="Arial" panose="020B0604020202020204" pitchFamily="34" charset="0"/>
              <a:buChar char="•"/>
            </a:pPr>
            <a:r>
              <a:rPr lang="en-US" dirty="0"/>
              <a:t>Should become a filter like </a:t>
            </a:r>
            <a:r>
              <a:rPr lang="en-US" b="1" dirty="0"/>
              <a:t>x509sat.printableString == "Let's Encrypt"</a:t>
            </a:r>
          </a:p>
          <a:p>
            <a:r>
              <a:rPr lang="en-US" dirty="0"/>
              <a:t>Ref: https://unit42.paloaltonetworks.com/using-wireshark-display-filter-expressions/</a:t>
            </a:r>
          </a:p>
        </p:txBody>
      </p:sp>
      <p:sp>
        <p:nvSpPr>
          <p:cNvPr id="4" name="Slide Number Placeholder 3"/>
          <p:cNvSpPr>
            <a:spLocks noGrp="1"/>
          </p:cNvSpPr>
          <p:nvPr>
            <p:ph type="sldNum" sz="quarter" idx="5"/>
          </p:nvPr>
        </p:nvSpPr>
        <p:spPr/>
        <p:txBody>
          <a:bodyPr/>
          <a:lstStyle/>
          <a:p>
            <a:fld id="{52885167-58B3-4828-A8AD-5C9F28F921C8}" type="slidenum">
              <a:rPr lang="en-US" smtClean="0"/>
              <a:t>7</a:t>
            </a:fld>
            <a:endParaRPr lang="en-US"/>
          </a:p>
        </p:txBody>
      </p:sp>
    </p:spTree>
    <p:extLst>
      <p:ext uri="{BB962C8B-B14F-4D97-AF65-F5344CB8AC3E}">
        <p14:creationId xmlns:p14="http://schemas.microsoft.com/office/powerpoint/2010/main" val="4174077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accessible, navigate to the </a:t>
            </a:r>
            <a:r>
              <a:rPr lang="en-US" dirty="0" err="1"/>
              <a:t>urlscan</a:t>
            </a:r>
            <a:r>
              <a:rPr lang="en-US" dirty="0"/>
              <a:t> page to show what html site code looks like, there is </a:t>
            </a:r>
            <a:r>
              <a:rPr lang="en-US" dirty="0" err="1"/>
              <a:t>is</a:t>
            </a:r>
            <a:r>
              <a:rPr lang="en-US" dirty="0"/>
              <a:t> no risk of being infected by this site, as this site doesn’t actually run/render the HTML code</a:t>
            </a:r>
          </a:p>
          <a:p>
            <a:pPr marL="171450" indent="-171450">
              <a:buFont typeface="Arial" panose="020B0604020202020204" pitchFamily="34" charset="0"/>
              <a:buChar char="•"/>
            </a:pPr>
            <a:r>
              <a:rPr lang="en-US" dirty="0"/>
              <a:t>The first URL is a capture of the compromised site, and you can look through the pieces of injected </a:t>
            </a:r>
            <a:r>
              <a:rPr lang="en-US" dirty="0" err="1"/>
              <a:t>javascript</a:t>
            </a:r>
            <a:r>
              <a:rPr lang="en-US" dirty="0"/>
              <a:t>.</a:t>
            </a:r>
          </a:p>
          <a:p>
            <a:pPr marL="628650" lvl="1" indent="-171450">
              <a:buFont typeface="Arial" panose="020B0604020202020204" pitchFamily="34" charset="0"/>
              <a:buChar char="•"/>
            </a:pPr>
            <a:r>
              <a:rPr lang="en-US" dirty="0"/>
              <a:t>On </a:t>
            </a:r>
            <a:r>
              <a:rPr lang="en-US" dirty="0" err="1"/>
              <a:t>urlscan</a:t>
            </a:r>
            <a:r>
              <a:rPr lang="en-US" dirty="0"/>
              <a:t> look for </a:t>
            </a:r>
            <a:r>
              <a:rPr lang="en-US" dirty="0" err="1"/>
              <a:t>javascript</a:t>
            </a:r>
            <a:r>
              <a:rPr lang="en-US" dirty="0"/>
              <a:t> entry under “Newspaper/</a:t>
            </a:r>
            <a:r>
              <a:rPr lang="en-US" dirty="0" err="1"/>
              <a:t>js</a:t>
            </a:r>
            <a:r>
              <a:rPr lang="en-US" dirty="0"/>
              <a:t>” (it’s in several other </a:t>
            </a:r>
            <a:r>
              <a:rPr lang="en-US" dirty="0" err="1"/>
              <a:t>javascript</a:t>
            </a:r>
            <a:r>
              <a:rPr lang="en-US" dirty="0"/>
              <a:t> entries as well)</a:t>
            </a:r>
          </a:p>
          <a:p>
            <a:pPr marL="628650" lvl="1" indent="-171450">
              <a:buFont typeface="Arial" panose="020B0604020202020204" pitchFamily="34" charset="0"/>
              <a:buChar char="•"/>
            </a:pPr>
            <a:r>
              <a:rPr lang="en-US" dirty="0"/>
              <a:t>Ctrl + f search for the above domain and look at how the </a:t>
            </a:r>
            <a:r>
              <a:rPr lang="en-US" dirty="0" err="1"/>
              <a:t>url</a:t>
            </a:r>
            <a:r>
              <a:rPr lang="en-US" dirty="0"/>
              <a:t> is generated and all the values sent to the site</a:t>
            </a:r>
          </a:p>
          <a:p>
            <a:pPr marL="171450" lvl="0" indent="-171450">
              <a:buFont typeface="Arial" panose="020B0604020202020204" pitchFamily="34" charset="0"/>
              <a:buChar char="•"/>
            </a:pPr>
            <a:r>
              <a:rPr lang="en-US" dirty="0"/>
              <a:t>Reference on how Gate Domains work: https://unit42.paloaltonetworks.com/unit42-understanding-angler-exploit-kit-part-1-exploit-kit-fundamentals/</a:t>
            </a:r>
          </a:p>
          <a:p>
            <a:pPr marL="171450" lvl="0" indent="-171450">
              <a:buFont typeface="Arial" panose="020B0604020202020204" pitchFamily="34" charset="0"/>
              <a:buChar char="•"/>
            </a:pPr>
            <a:r>
              <a:rPr lang="en-US" dirty="0"/>
              <a:t>Values sent by the </a:t>
            </a:r>
            <a:r>
              <a:rPr lang="en-US" dirty="0" err="1"/>
              <a:t>url</a:t>
            </a:r>
            <a:endParaRPr lang="en-US" dirty="0"/>
          </a:p>
          <a:p>
            <a:pPr marL="628650" lvl="1" indent="-171450">
              <a:buFont typeface="Arial" panose="020B0604020202020204" pitchFamily="34" charset="0"/>
              <a:buChar char="•"/>
            </a:pPr>
            <a:r>
              <a:rPr lang="en-US" dirty="0" err="1"/>
              <a:t>ti</a:t>
            </a:r>
            <a:r>
              <a:rPr lang="en-US" dirty="0"/>
              <a:t>=</a:t>
            </a:r>
            <a:r>
              <a:rPr lang="en-US" dirty="0" err="1"/>
              <a:t>encodeURIComponent</a:t>
            </a:r>
            <a:r>
              <a:rPr lang="en-US" dirty="0"/>
              <a:t>(</a:t>
            </a:r>
            <a:r>
              <a:rPr lang="en-US" dirty="0" err="1"/>
              <a:t>document.title</a:t>
            </a:r>
            <a:r>
              <a:rPr lang="en-US" dirty="0"/>
              <a:t>) – Page Title (URL encoded)</a:t>
            </a:r>
          </a:p>
          <a:p>
            <a:pPr marL="628650" lvl="1" indent="-171450">
              <a:buFont typeface="Arial" panose="020B0604020202020204" pitchFamily="34" charset="0"/>
              <a:buChar char="•"/>
            </a:pPr>
            <a:r>
              <a:rPr lang="en-US" dirty="0" err="1"/>
              <a:t>sw</a:t>
            </a:r>
            <a:r>
              <a:rPr lang="en-US" dirty="0"/>
              <a:t>=</a:t>
            </a:r>
            <a:r>
              <a:rPr lang="en-US" dirty="0" err="1"/>
              <a:t>encodeURIComponent</a:t>
            </a:r>
            <a:r>
              <a:rPr lang="en-US" dirty="0"/>
              <a:t>(</a:t>
            </a:r>
            <a:r>
              <a:rPr lang="en-US" dirty="0" err="1"/>
              <a:t>screen.width</a:t>
            </a:r>
            <a:r>
              <a:rPr lang="en-US" dirty="0"/>
              <a:t>) – Screen Width</a:t>
            </a:r>
          </a:p>
          <a:p>
            <a:pPr marL="628650" lvl="1" indent="-171450">
              <a:buFont typeface="Arial" panose="020B0604020202020204" pitchFamily="34" charset="0"/>
              <a:buChar char="•"/>
            </a:pPr>
            <a:r>
              <a:rPr lang="en-US" dirty="0" err="1"/>
              <a:t>sh</a:t>
            </a:r>
            <a:r>
              <a:rPr lang="en-US" dirty="0"/>
              <a:t>=</a:t>
            </a:r>
            <a:r>
              <a:rPr lang="en-US" dirty="0" err="1"/>
              <a:t>encodeURIComponent</a:t>
            </a:r>
            <a:r>
              <a:rPr lang="en-US" dirty="0"/>
              <a:t>(</a:t>
            </a:r>
            <a:r>
              <a:rPr lang="en-US" dirty="0" err="1"/>
              <a:t>screen.height</a:t>
            </a:r>
            <a:r>
              <a:rPr lang="en-US" dirty="0"/>
              <a:t>) – Screen Height</a:t>
            </a:r>
          </a:p>
          <a:p>
            <a:pPr marL="628650" lvl="1" indent="-171450">
              <a:buFont typeface="Arial" panose="020B0604020202020204" pitchFamily="34" charset="0"/>
              <a:buChar char="•"/>
            </a:pPr>
            <a:r>
              <a:rPr lang="en-US" dirty="0"/>
              <a:t>c=</a:t>
            </a:r>
            <a:r>
              <a:rPr lang="en-US" dirty="0" err="1"/>
              <a:t>encodeURIComponent</a:t>
            </a:r>
            <a:r>
              <a:rPr lang="en-US" dirty="0"/>
              <a:t>('1360’) - Static String (different from </a:t>
            </a:r>
            <a:r>
              <a:rPr lang="en-US" dirty="0" err="1"/>
              <a:t>montanamanshops</a:t>
            </a:r>
            <a:r>
              <a:rPr lang="en-US" dirty="0"/>
              <a:t>, site identifier/affiliate id?)</a:t>
            </a:r>
          </a:p>
          <a:p>
            <a:pPr marL="628650" lvl="1" indent="-171450">
              <a:buFont typeface="Arial" panose="020B0604020202020204" pitchFamily="34" charset="0"/>
              <a:buChar char="•"/>
            </a:pPr>
            <a:r>
              <a:rPr lang="en-US" dirty="0"/>
              <a:t>cd=</a:t>
            </a:r>
            <a:r>
              <a:rPr lang="en-US" dirty="0" err="1"/>
              <a:t>encodeURIComponent</a:t>
            </a:r>
            <a:r>
              <a:rPr lang="en-US" dirty="0"/>
              <a:t>(</a:t>
            </a:r>
            <a:r>
              <a:rPr lang="en-US" dirty="0" err="1"/>
              <a:t>screen.colorDepth</a:t>
            </a:r>
            <a:r>
              <a:rPr lang="en-US" dirty="0"/>
              <a:t>) = screen color depth</a:t>
            </a:r>
          </a:p>
          <a:p>
            <a:pPr marL="628650" lvl="1" indent="-171450">
              <a:buFont typeface="Arial" panose="020B0604020202020204" pitchFamily="34" charset="0"/>
              <a:buChar char="•"/>
            </a:pPr>
            <a:r>
              <a:rPr lang="en-US" dirty="0"/>
              <a:t>re=</a:t>
            </a:r>
            <a:r>
              <a:rPr lang="en-US" dirty="0" err="1"/>
              <a:t>encodeURIComponent</a:t>
            </a:r>
            <a:r>
              <a:rPr lang="en-US" dirty="0"/>
              <a:t>(</a:t>
            </a:r>
            <a:r>
              <a:rPr lang="en-US" dirty="0" err="1"/>
              <a:t>document.referrer</a:t>
            </a:r>
            <a:r>
              <a:rPr lang="en-US" dirty="0"/>
              <a:t>) – Referrer</a:t>
            </a:r>
          </a:p>
          <a:p>
            <a:pPr marL="628650" lvl="1" indent="-171450">
              <a:buFont typeface="Arial" panose="020B0604020202020204" pitchFamily="34" charset="0"/>
              <a:buChar char="•"/>
            </a:pPr>
            <a:r>
              <a:rPr lang="en-US" dirty="0"/>
              <a:t>r=</a:t>
            </a:r>
            <a:r>
              <a:rPr lang="en-US" dirty="0" err="1"/>
              <a:t>Math.random</a:t>
            </a:r>
            <a:r>
              <a:rPr lang="en-US" dirty="0"/>
              <a:t>() – random number</a:t>
            </a:r>
          </a:p>
          <a:p>
            <a:pPr marL="171450" lvl="0" indent="-171450">
              <a:buFont typeface="Arial" panose="020B0604020202020204" pitchFamily="34" charset="0"/>
              <a:buChar char="•"/>
            </a:pPr>
            <a:r>
              <a:rPr lang="en-US" dirty="0"/>
              <a:t>Sites are likely compromised through third-party </a:t>
            </a:r>
            <a:r>
              <a:rPr lang="en-US" dirty="0" err="1"/>
              <a:t>wordpress</a:t>
            </a:r>
            <a:r>
              <a:rPr lang="en-US" dirty="0"/>
              <a:t> plugins</a:t>
            </a:r>
          </a:p>
          <a:p>
            <a:pPr marL="628650" lvl="1" indent="-171450">
              <a:buFont typeface="Arial" panose="020B0604020202020204" pitchFamily="34" charset="0"/>
              <a:buChar char="•"/>
            </a:pPr>
            <a:r>
              <a:rPr lang="en-US" dirty="0"/>
              <a:t>If someone is remediating a compromised site, they should remove any “sketchy” 3</a:t>
            </a:r>
            <a:r>
              <a:rPr lang="en-US" baseline="30000" dirty="0"/>
              <a:t>rd</a:t>
            </a:r>
            <a:r>
              <a:rPr lang="en-US" dirty="0"/>
              <a:t> party or other </a:t>
            </a:r>
            <a:r>
              <a:rPr lang="en-US" dirty="0" err="1"/>
              <a:t>wordpress</a:t>
            </a:r>
            <a:r>
              <a:rPr lang="en-US" dirty="0"/>
              <a:t> packages from less-than reputable sources.</a:t>
            </a:r>
          </a:p>
          <a:p>
            <a:pPr marL="628650" lvl="1" indent="-171450">
              <a:buFont typeface="Arial" panose="020B0604020202020204" pitchFamily="34" charset="0"/>
              <a:buChar char="•"/>
            </a:pPr>
            <a:r>
              <a:rPr lang="en-US" dirty="0"/>
              <a:t>Properly secure admin pages for WordPress installations</a:t>
            </a:r>
          </a:p>
          <a:p>
            <a:endParaRPr lang="en-US" dirty="0"/>
          </a:p>
        </p:txBody>
      </p:sp>
      <p:sp>
        <p:nvSpPr>
          <p:cNvPr id="4" name="Slide Number Placeholder 3"/>
          <p:cNvSpPr>
            <a:spLocks noGrp="1"/>
          </p:cNvSpPr>
          <p:nvPr>
            <p:ph type="sldNum" sz="quarter" idx="5"/>
          </p:nvPr>
        </p:nvSpPr>
        <p:spPr/>
        <p:txBody>
          <a:bodyPr/>
          <a:lstStyle/>
          <a:p>
            <a:fld id="{52885167-58B3-4828-A8AD-5C9F28F921C8}" type="slidenum">
              <a:rPr lang="en-US" smtClean="0"/>
              <a:t>8</a:t>
            </a:fld>
            <a:endParaRPr lang="en-US"/>
          </a:p>
        </p:txBody>
      </p:sp>
    </p:spTree>
    <p:extLst>
      <p:ext uri="{BB962C8B-B14F-4D97-AF65-F5344CB8AC3E}">
        <p14:creationId xmlns:p14="http://schemas.microsoft.com/office/powerpoint/2010/main" val="3285247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Traffic in this screenshot is pulled from a web traffic capture tool called Fiddler, with traffic automatically marked up using “</a:t>
            </a:r>
            <a:r>
              <a:rPr lang="en-US" dirty="0" err="1"/>
              <a:t>EKFiddle</a:t>
            </a:r>
            <a:r>
              <a:rPr lang="en-US" dirty="0"/>
              <a:t>” a tool used to help identify exploit kit activity in fiddler captures</a:t>
            </a:r>
          </a:p>
          <a:p>
            <a:pPr marL="171450" indent="-171450">
              <a:buFont typeface="Arial" panose="020B0604020202020204" pitchFamily="34" charset="0"/>
              <a:buChar char="•"/>
            </a:pPr>
            <a:r>
              <a:rPr lang="en-US" dirty="0"/>
              <a:t>https://github.com/malwareinfosec/EKFiddle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Example traffic capture is pulled from the below malware traffic analysis post, and altered to remove and compact the traffic to the relevant sections</a:t>
            </a:r>
          </a:p>
          <a:p>
            <a:pPr marL="171450" indent="-171450">
              <a:buFont typeface="Arial" panose="020B0604020202020204" pitchFamily="34" charset="0"/>
              <a:buChar char="•"/>
            </a:pPr>
            <a:r>
              <a:rPr lang="en-US" dirty="0"/>
              <a:t>http://malware-traffic-analysis.net/2020/02/04/index.html</a:t>
            </a:r>
          </a:p>
        </p:txBody>
      </p:sp>
      <p:sp>
        <p:nvSpPr>
          <p:cNvPr id="4" name="Slide Number Placeholder 3"/>
          <p:cNvSpPr>
            <a:spLocks noGrp="1"/>
          </p:cNvSpPr>
          <p:nvPr>
            <p:ph type="sldNum" sz="quarter" idx="5"/>
          </p:nvPr>
        </p:nvSpPr>
        <p:spPr/>
        <p:txBody>
          <a:bodyPr/>
          <a:lstStyle/>
          <a:p>
            <a:fld id="{52885167-58B3-4828-A8AD-5C9F28F921C8}" type="slidenum">
              <a:rPr lang="en-US" smtClean="0"/>
              <a:t>9</a:t>
            </a:fld>
            <a:endParaRPr lang="en-US"/>
          </a:p>
        </p:txBody>
      </p:sp>
    </p:spTree>
    <p:extLst>
      <p:ext uri="{BB962C8B-B14F-4D97-AF65-F5344CB8AC3E}">
        <p14:creationId xmlns:p14="http://schemas.microsoft.com/office/powerpoint/2010/main" val="3568108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is a screenshot from content delivered by the URL ending in “/</a:t>
            </a:r>
            <a:r>
              <a:rPr lang="en-US" dirty="0" err="1"/>
              <a:t>wordpress</a:t>
            </a:r>
            <a:r>
              <a:rPr lang="en-US" dirty="0"/>
              <a:t>/</a:t>
            </a:r>
            <a:r>
              <a:rPr lang="en-US" dirty="0" err="1"/>
              <a:t>index.php?a</a:t>
            </a:r>
            <a:r>
              <a:rPr lang="en-US" dirty="0"/>
              <a:t>=…” on the previous slide</a:t>
            </a:r>
          </a:p>
          <a:p>
            <a:pPr marL="171450" indent="-171450">
              <a:buFont typeface="Arial" panose="020B0604020202020204" pitchFamily="34" charset="0"/>
              <a:buChar char="•"/>
            </a:pPr>
            <a:r>
              <a:rPr lang="en-US" dirty="0"/>
              <a:t>Note the “filename” entry with the base64 encoded data above, which is what the browser prompts to the user to open.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Reference: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http://malware-traffic-analysis.net/2020/02/04/index.html</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2885167-58B3-4828-A8AD-5C9F28F921C8}" type="slidenum">
              <a:rPr lang="en-US" smtClean="0"/>
              <a:t>10</a:t>
            </a:fld>
            <a:endParaRPr lang="en-US"/>
          </a:p>
        </p:txBody>
      </p:sp>
    </p:spTree>
    <p:extLst>
      <p:ext uri="{BB962C8B-B14F-4D97-AF65-F5344CB8AC3E}">
        <p14:creationId xmlns:p14="http://schemas.microsoft.com/office/powerpoint/2010/main" val="1583445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83AB2-4A7C-4F64-9E04-93DF53E83C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5CF732-0C09-46A1-98CB-315A2DAB20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677827-831B-4274-812A-BBD09D5EE7EF}"/>
              </a:ext>
            </a:extLst>
          </p:cNvPr>
          <p:cNvSpPr>
            <a:spLocks noGrp="1"/>
          </p:cNvSpPr>
          <p:nvPr>
            <p:ph type="dt" sz="half" idx="10"/>
          </p:nvPr>
        </p:nvSpPr>
        <p:spPr/>
        <p:txBody>
          <a:bodyPr/>
          <a:lstStyle/>
          <a:p>
            <a:fld id="{B22EA772-8C1F-4526-A30C-5765A0652B9E}" type="datetimeFigureOut">
              <a:rPr lang="en-US" smtClean="0"/>
              <a:t>8/20/2020</a:t>
            </a:fld>
            <a:endParaRPr lang="en-US"/>
          </a:p>
        </p:txBody>
      </p:sp>
      <p:sp>
        <p:nvSpPr>
          <p:cNvPr id="5" name="Footer Placeholder 4">
            <a:extLst>
              <a:ext uri="{FF2B5EF4-FFF2-40B4-BE49-F238E27FC236}">
                <a16:creationId xmlns:a16="http://schemas.microsoft.com/office/drawing/2014/main" id="{027AB380-79FB-49D0-B7FE-EE2C37A83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61DAAA-9963-4C2C-AD71-8E1EF60DA8D6}"/>
              </a:ext>
            </a:extLst>
          </p:cNvPr>
          <p:cNvSpPr>
            <a:spLocks noGrp="1"/>
          </p:cNvSpPr>
          <p:nvPr>
            <p:ph type="sldNum" sz="quarter" idx="12"/>
          </p:nvPr>
        </p:nvSpPr>
        <p:spPr/>
        <p:txBody>
          <a:bodyPr/>
          <a:lstStyle/>
          <a:p>
            <a:fld id="{48F4EE15-5D3E-4B8E-9AA6-A8E8479275AE}" type="slidenum">
              <a:rPr lang="en-US" smtClean="0"/>
              <a:t>‹#›</a:t>
            </a:fld>
            <a:endParaRPr lang="en-US"/>
          </a:p>
        </p:txBody>
      </p:sp>
    </p:spTree>
    <p:extLst>
      <p:ext uri="{BB962C8B-B14F-4D97-AF65-F5344CB8AC3E}">
        <p14:creationId xmlns:p14="http://schemas.microsoft.com/office/powerpoint/2010/main" val="2179834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E912-DA63-4841-88EF-CD2DF846C2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7F2E95-7C79-4107-9F4E-A13E96418E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553095-84A6-4A38-BE4C-AAFBF6A57E6F}"/>
              </a:ext>
            </a:extLst>
          </p:cNvPr>
          <p:cNvSpPr>
            <a:spLocks noGrp="1"/>
          </p:cNvSpPr>
          <p:nvPr>
            <p:ph type="dt" sz="half" idx="10"/>
          </p:nvPr>
        </p:nvSpPr>
        <p:spPr/>
        <p:txBody>
          <a:bodyPr/>
          <a:lstStyle/>
          <a:p>
            <a:fld id="{B22EA772-8C1F-4526-A30C-5765A0652B9E}" type="datetimeFigureOut">
              <a:rPr lang="en-US" smtClean="0"/>
              <a:t>8/20/2020</a:t>
            </a:fld>
            <a:endParaRPr lang="en-US"/>
          </a:p>
        </p:txBody>
      </p:sp>
      <p:sp>
        <p:nvSpPr>
          <p:cNvPr id="5" name="Footer Placeholder 4">
            <a:extLst>
              <a:ext uri="{FF2B5EF4-FFF2-40B4-BE49-F238E27FC236}">
                <a16:creationId xmlns:a16="http://schemas.microsoft.com/office/drawing/2014/main" id="{C8256A4F-48CF-4C1A-8061-86ED5BAEA3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2BFB19-3001-4FA2-8BC0-8C3E2A22520C}"/>
              </a:ext>
            </a:extLst>
          </p:cNvPr>
          <p:cNvSpPr>
            <a:spLocks noGrp="1"/>
          </p:cNvSpPr>
          <p:nvPr>
            <p:ph type="sldNum" sz="quarter" idx="12"/>
          </p:nvPr>
        </p:nvSpPr>
        <p:spPr/>
        <p:txBody>
          <a:bodyPr/>
          <a:lstStyle/>
          <a:p>
            <a:fld id="{48F4EE15-5D3E-4B8E-9AA6-A8E8479275AE}" type="slidenum">
              <a:rPr lang="en-US" smtClean="0"/>
              <a:t>‹#›</a:t>
            </a:fld>
            <a:endParaRPr lang="en-US"/>
          </a:p>
        </p:txBody>
      </p:sp>
    </p:spTree>
    <p:extLst>
      <p:ext uri="{BB962C8B-B14F-4D97-AF65-F5344CB8AC3E}">
        <p14:creationId xmlns:p14="http://schemas.microsoft.com/office/powerpoint/2010/main" val="1986996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1AFF88-17A7-4344-B108-B434C67821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01FC3E-7DA9-48B2-8489-03B8F0652B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75DA85-DFEA-4FD6-A326-501CA19B9A57}"/>
              </a:ext>
            </a:extLst>
          </p:cNvPr>
          <p:cNvSpPr>
            <a:spLocks noGrp="1"/>
          </p:cNvSpPr>
          <p:nvPr>
            <p:ph type="dt" sz="half" idx="10"/>
          </p:nvPr>
        </p:nvSpPr>
        <p:spPr/>
        <p:txBody>
          <a:bodyPr/>
          <a:lstStyle/>
          <a:p>
            <a:fld id="{B22EA772-8C1F-4526-A30C-5765A0652B9E}" type="datetimeFigureOut">
              <a:rPr lang="en-US" smtClean="0"/>
              <a:t>8/20/2020</a:t>
            </a:fld>
            <a:endParaRPr lang="en-US"/>
          </a:p>
        </p:txBody>
      </p:sp>
      <p:sp>
        <p:nvSpPr>
          <p:cNvPr id="5" name="Footer Placeholder 4">
            <a:extLst>
              <a:ext uri="{FF2B5EF4-FFF2-40B4-BE49-F238E27FC236}">
                <a16:creationId xmlns:a16="http://schemas.microsoft.com/office/drawing/2014/main" id="{EF1F3106-DFDE-4CDA-817D-1C29F50A2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EA1DE8-1B27-4937-89FE-703E89E1023F}"/>
              </a:ext>
            </a:extLst>
          </p:cNvPr>
          <p:cNvSpPr>
            <a:spLocks noGrp="1"/>
          </p:cNvSpPr>
          <p:nvPr>
            <p:ph type="sldNum" sz="quarter" idx="12"/>
          </p:nvPr>
        </p:nvSpPr>
        <p:spPr/>
        <p:txBody>
          <a:bodyPr/>
          <a:lstStyle/>
          <a:p>
            <a:fld id="{48F4EE15-5D3E-4B8E-9AA6-A8E8479275AE}" type="slidenum">
              <a:rPr lang="en-US" smtClean="0"/>
              <a:t>‹#›</a:t>
            </a:fld>
            <a:endParaRPr lang="en-US"/>
          </a:p>
        </p:txBody>
      </p:sp>
    </p:spTree>
    <p:extLst>
      <p:ext uri="{BB962C8B-B14F-4D97-AF65-F5344CB8AC3E}">
        <p14:creationId xmlns:p14="http://schemas.microsoft.com/office/powerpoint/2010/main" val="2712189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C560-F235-45FC-A2E8-FFFF4608A7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895B67-C1A2-404D-8943-24EF008175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89FE53-7CD0-4748-BF28-66286DC7A5C6}"/>
              </a:ext>
            </a:extLst>
          </p:cNvPr>
          <p:cNvSpPr>
            <a:spLocks noGrp="1"/>
          </p:cNvSpPr>
          <p:nvPr>
            <p:ph type="dt" sz="half" idx="10"/>
          </p:nvPr>
        </p:nvSpPr>
        <p:spPr/>
        <p:txBody>
          <a:bodyPr/>
          <a:lstStyle/>
          <a:p>
            <a:fld id="{B22EA772-8C1F-4526-A30C-5765A0652B9E}" type="datetimeFigureOut">
              <a:rPr lang="en-US" smtClean="0"/>
              <a:t>8/20/2020</a:t>
            </a:fld>
            <a:endParaRPr lang="en-US"/>
          </a:p>
        </p:txBody>
      </p:sp>
      <p:sp>
        <p:nvSpPr>
          <p:cNvPr id="5" name="Footer Placeholder 4">
            <a:extLst>
              <a:ext uri="{FF2B5EF4-FFF2-40B4-BE49-F238E27FC236}">
                <a16:creationId xmlns:a16="http://schemas.microsoft.com/office/drawing/2014/main" id="{FF18DE35-714D-4F48-91D3-0800347BF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AA2CF-FE0E-40AA-96B6-6F165DCD78A3}"/>
              </a:ext>
            </a:extLst>
          </p:cNvPr>
          <p:cNvSpPr>
            <a:spLocks noGrp="1"/>
          </p:cNvSpPr>
          <p:nvPr>
            <p:ph type="sldNum" sz="quarter" idx="12"/>
          </p:nvPr>
        </p:nvSpPr>
        <p:spPr/>
        <p:txBody>
          <a:bodyPr/>
          <a:lstStyle/>
          <a:p>
            <a:fld id="{48F4EE15-5D3E-4B8E-9AA6-A8E8479275AE}" type="slidenum">
              <a:rPr lang="en-US" smtClean="0"/>
              <a:t>‹#›</a:t>
            </a:fld>
            <a:endParaRPr lang="en-US"/>
          </a:p>
        </p:txBody>
      </p:sp>
    </p:spTree>
    <p:extLst>
      <p:ext uri="{BB962C8B-B14F-4D97-AF65-F5344CB8AC3E}">
        <p14:creationId xmlns:p14="http://schemas.microsoft.com/office/powerpoint/2010/main" val="392189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2CAB-3F38-4459-A79E-605B414E45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6E3CC4-FA97-4478-B9A2-30C73AF6B0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DA3B52-8640-4F0E-A549-831CFB6BA91E}"/>
              </a:ext>
            </a:extLst>
          </p:cNvPr>
          <p:cNvSpPr>
            <a:spLocks noGrp="1"/>
          </p:cNvSpPr>
          <p:nvPr>
            <p:ph type="dt" sz="half" idx="10"/>
          </p:nvPr>
        </p:nvSpPr>
        <p:spPr/>
        <p:txBody>
          <a:bodyPr/>
          <a:lstStyle/>
          <a:p>
            <a:fld id="{B22EA772-8C1F-4526-A30C-5765A0652B9E}" type="datetimeFigureOut">
              <a:rPr lang="en-US" smtClean="0"/>
              <a:t>8/20/2020</a:t>
            </a:fld>
            <a:endParaRPr lang="en-US"/>
          </a:p>
        </p:txBody>
      </p:sp>
      <p:sp>
        <p:nvSpPr>
          <p:cNvPr id="5" name="Footer Placeholder 4">
            <a:extLst>
              <a:ext uri="{FF2B5EF4-FFF2-40B4-BE49-F238E27FC236}">
                <a16:creationId xmlns:a16="http://schemas.microsoft.com/office/drawing/2014/main" id="{661A49E0-4E6D-46DB-B1A3-0A6E20A48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FE88D-091B-4F8F-9549-B6086EFBFC7E}"/>
              </a:ext>
            </a:extLst>
          </p:cNvPr>
          <p:cNvSpPr>
            <a:spLocks noGrp="1"/>
          </p:cNvSpPr>
          <p:nvPr>
            <p:ph type="sldNum" sz="quarter" idx="12"/>
          </p:nvPr>
        </p:nvSpPr>
        <p:spPr/>
        <p:txBody>
          <a:bodyPr/>
          <a:lstStyle/>
          <a:p>
            <a:fld id="{48F4EE15-5D3E-4B8E-9AA6-A8E8479275AE}" type="slidenum">
              <a:rPr lang="en-US" smtClean="0"/>
              <a:t>‹#›</a:t>
            </a:fld>
            <a:endParaRPr lang="en-US"/>
          </a:p>
        </p:txBody>
      </p:sp>
    </p:spTree>
    <p:extLst>
      <p:ext uri="{BB962C8B-B14F-4D97-AF65-F5344CB8AC3E}">
        <p14:creationId xmlns:p14="http://schemas.microsoft.com/office/powerpoint/2010/main" val="1754626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9648F-36DA-4294-A88F-5C21BF264B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483F84-3AA8-4863-A34B-C17AB0E619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BBF276-B327-405E-8CDB-F0E866F5F1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5E8750-D0DB-4A65-B661-CBF373C08FD3}"/>
              </a:ext>
            </a:extLst>
          </p:cNvPr>
          <p:cNvSpPr>
            <a:spLocks noGrp="1"/>
          </p:cNvSpPr>
          <p:nvPr>
            <p:ph type="dt" sz="half" idx="10"/>
          </p:nvPr>
        </p:nvSpPr>
        <p:spPr/>
        <p:txBody>
          <a:bodyPr/>
          <a:lstStyle/>
          <a:p>
            <a:fld id="{B22EA772-8C1F-4526-A30C-5765A0652B9E}" type="datetimeFigureOut">
              <a:rPr lang="en-US" smtClean="0"/>
              <a:t>8/20/2020</a:t>
            </a:fld>
            <a:endParaRPr lang="en-US"/>
          </a:p>
        </p:txBody>
      </p:sp>
      <p:sp>
        <p:nvSpPr>
          <p:cNvPr id="6" name="Footer Placeholder 5">
            <a:extLst>
              <a:ext uri="{FF2B5EF4-FFF2-40B4-BE49-F238E27FC236}">
                <a16:creationId xmlns:a16="http://schemas.microsoft.com/office/drawing/2014/main" id="{AB808528-02C3-402D-BD22-C0A16CA625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DAC061-B959-47B2-B2DF-EE785CE55A6C}"/>
              </a:ext>
            </a:extLst>
          </p:cNvPr>
          <p:cNvSpPr>
            <a:spLocks noGrp="1"/>
          </p:cNvSpPr>
          <p:nvPr>
            <p:ph type="sldNum" sz="quarter" idx="12"/>
          </p:nvPr>
        </p:nvSpPr>
        <p:spPr/>
        <p:txBody>
          <a:bodyPr/>
          <a:lstStyle/>
          <a:p>
            <a:fld id="{48F4EE15-5D3E-4B8E-9AA6-A8E8479275AE}" type="slidenum">
              <a:rPr lang="en-US" smtClean="0"/>
              <a:t>‹#›</a:t>
            </a:fld>
            <a:endParaRPr lang="en-US"/>
          </a:p>
        </p:txBody>
      </p:sp>
    </p:spTree>
    <p:extLst>
      <p:ext uri="{BB962C8B-B14F-4D97-AF65-F5344CB8AC3E}">
        <p14:creationId xmlns:p14="http://schemas.microsoft.com/office/powerpoint/2010/main" val="2509603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E081-D8FB-4D92-91E4-0DDB356F40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15DBEC-E676-4A63-AF08-8193A1E430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AFE515-489D-4B46-86F0-D48F0F7024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440700-6BDD-4B17-A6C1-F36E79E1E2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A7D8BE-078E-46E9-9025-89414D4CEC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32B85D-EB2C-40F8-94D2-6281DA2DC07D}"/>
              </a:ext>
            </a:extLst>
          </p:cNvPr>
          <p:cNvSpPr>
            <a:spLocks noGrp="1"/>
          </p:cNvSpPr>
          <p:nvPr>
            <p:ph type="dt" sz="half" idx="10"/>
          </p:nvPr>
        </p:nvSpPr>
        <p:spPr/>
        <p:txBody>
          <a:bodyPr/>
          <a:lstStyle/>
          <a:p>
            <a:fld id="{B22EA772-8C1F-4526-A30C-5765A0652B9E}" type="datetimeFigureOut">
              <a:rPr lang="en-US" smtClean="0"/>
              <a:t>8/20/2020</a:t>
            </a:fld>
            <a:endParaRPr lang="en-US"/>
          </a:p>
        </p:txBody>
      </p:sp>
      <p:sp>
        <p:nvSpPr>
          <p:cNvPr id="8" name="Footer Placeholder 7">
            <a:extLst>
              <a:ext uri="{FF2B5EF4-FFF2-40B4-BE49-F238E27FC236}">
                <a16:creationId xmlns:a16="http://schemas.microsoft.com/office/drawing/2014/main" id="{106A48EC-8762-4292-80A4-146CCD8362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A04D77-0254-4961-B826-D2956713F26D}"/>
              </a:ext>
            </a:extLst>
          </p:cNvPr>
          <p:cNvSpPr>
            <a:spLocks noGrp="1"/>
          </p:cNvSpPr>
          <p:nvPr>
            <p:ph type="sldNum" sz="quarter" idx="12"/>
          </p:nvPr>
        </p:nvSpPr>
        <p:spPr/>
        <p:txBody>
          <a:bodyPr/>
          <a:lstStyle/>
          <a:p>
            <a:fld id="{48F4EE15-5D3E-4B8E-9AA6-A8E8479275AE}" type="slidenum">
              <a:rPr lang="en-US" smtClean="0"/>
              <a:t>‹#›</a:t>
            </a:fld>
            <a:endParaRPr lang="en-US"/>
          </a:p>
        </p:txBody>
      </p:sp>
    </p:spTree>
    <p:extLst>
      <p:ext uri="{BB962C8B-B14F-4D97-AF65-F5344CB8AC3E}">
        <p14:creationId xmlns:p14="http://schemas.microsoft.com/office/powerpoint/2010/main" val="4272325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ED5B-F901-44F5-8809-79A06B7336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BF7E8E-1A91-4ACC-B06E-30870D65CA1C}"/>
              </a:ext>
            </a:extLst>
          </p:cNvPr>
          <p:cNvSpPr>
            <a:spLocks noGrp="1"/>
          </p:cNvSpPr>
          <p:nvPr>
            <p:ph type="dt" sz="half" idx="10"/>
          </p:nvPr>
        </p:nvSpPr>
        <p:spPr/>
        <p:txBody>
          <a:bodyPr/>
          <a:lstStyle/>
          <a:p>
            <a:fld id="{B22EA772-8C1F-4526-A30C-5765A0652B9E}" type="datetimeFigureOut">
              <a:rPr lang="en-US" smtClean="0"/>
              <a:t>8/20/2020</a:t>
            </a:fld>
            <a:endParaRPr lang="en-US"/>
          </a:p>
        </p:txBody>
      </p:sp>
      <p:sp>
        <p:nvSpPr>
          <p:cNvPr id="4" name="Footer Placeholder 3">
            <a:extLst>
              <a:ext uri="{FF2B5EF4-FFF2-40B4-BE49-F238E27FC236}">
                <a16:creationId xmlns:a16="http://schemas.microsoft.com/office/drawing/2014/main" id="{8C0DDB37-33AB-45AF-BE4C-B538B97D92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0A3EE9-6C0E-4961-8066-B2D7E9938482}"/>
              </a:ext>
            </a:extLst>
          </p:cNvPr>
          <p:cNvSpPr>
            <a:spLocks noGrp="1"/>
          </p:cNvSpPr>
          <p:nvPr>
            <p:ph type="sldNum" sz="quarter" idx="12"/>
          </p:nvPr>
        </p:nvSpPr>
        <p:spPr/>
        <p:txBody>
          <a:bodyPr/>
          <a:lstStyle/>
          <a:p>
            <a:fld id="{48F4EE15-5D3E-4B8E-9AA6-A8E8479275AE}" type="slidenum">
              <a:rPr lang="en-US" smtClean="0"/>
              <a:t>‹#›</a:t>
            </a:fld>
            <a:endParaRPr lang="en-US"/>
          </a:p>
        </p:txBody>
      </p:sp>
    </p:spTree>
    <p:extLst>
      <p:ext uri="{BB962C8B-B14F-4D97-AF65-F5344CB8AC3E}">
        <p14:creationId xmlns:p14="http://schemas.microsoft.com/office/powerpoint/2010/main" val="3590322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8B2BD6-570D-4393-ABFE-AAB34BD4E73E}"/>
              </a:ext>
            </a:extLst>
          </p:cNvPr>
          <p:cNvSpPr>
            <a:spLocks noGrp="1"/>
          </p:cNvSpPr>
          <p:nvPr>
            <p:ph type="dt" sz="half" idx="10"/>
          </p:nvPr>
        </p:nvSpPr>
        <p:spPr/>
        <p:txBody>
          <a:bodyPr/>
          <a:lstStyle/>
          <a:p>
            <a:fld id="{B22EA772-8C1F-4526-A30C-5765A0652B9E}" type="datetimeFigureOut">
              <a:rPr lang="en-US" smtClean="0"/>
              <a:t>8/20/2020</a:t>
            </a:fld>
            <a:endParaRPr lang="en-US"/>
          </a:p>
        </p:txBody>
      </p:sp>
      <p:sp>
        <p:nvSpPr>
          <p:cNvPr id="3" name="Footer Placeholder 2">
            <a:extLst>
              <a:ext uri="{FF2B5EF4-FFF2-40B4-BE49-F238E27FC236}">
                <a16:creationId xmlns:a16="http://schemas.microsoft.com/office/drawing/2014/main" id="{46879E6E-C5FF-4A80-B44C-424A1577F6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ECF57-601E-4A91-813C-328A98D85AE1}"/>
              </a:ext>
            </a:extLst>
          </p:cNvPr>
          <p:cNvSpPr>
            <a:spLocks noGrp="1"/>
          </p:cNvSpPr>
          <p:nvPr>
            <p:ph type="sldNum" sz="quarter" idx="12"/>
          </p:nvPr>
        </p:nvSpPr>
        <p:spPr/>
        <p:txBody>
          <a:bodyPr/>
          <a:lstStyle/>
          <a:p>
            <a:fld id="{48F4EE15-5D3E-4B8E-9AA6-A8E8479275AE}" type="slidenum">
              <a:rPr lang="en-US" smtClean="0"/>
              <a:t>‹#›</a:t>
            </a:fld>
            <a:endParaRPr lang="en-US"/>
          </a:p>
        </p:txBody>
      </p:sp>
    </p:spTree>
    <p:extLst>
      <p:ext uri="{BB962C8B-B14F-4D97-AF65-F5344CB8AC3E}">
        <p14:creationId xmlns:p14="http://schemas.microsoft.com/office/powerpoint/2010/main" val="295824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D04F9-7343-46AC-A813-9BEFA63C37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F3C8DC-5DEB-4D7E-882E-DA7FC0FB4F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F8268C-8CDB-402B-BB37-14F370CFA3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90DE8D-ED04-42E3-AAE2-5C95A6D38C22}"/>
              </a:ext>
            </a:extLst>
          </p:cNvPr>
          <p:cNvSpPr>
            <a:spLocks noGrp="1"/>
          </p:cNvSpPr>
          <p:nvPr>
            <p:ph type="dt" sz="half" idx="10"/>
          </p:nvPr>
        </p:nvSpPr>
        <p:spPr/>
        <p:txBody>
          <a:bodyPr/>
          <a:lstStyle/>
          <a:p>
            <a:fld id="{B22EA772-8C1F-4526-A30C-5765A0652B9E}" type="datetimeFigureOut">
              <a:rPr lang="en-US" smtClean="0"/>
              <a:t>8/20/2020</a:t>
            </a:fld>
            <a:endParaRPr lang="en-US"/>
          </a:p>
        </p:txBody>
      </p:sp>
      <p:sp>
        <p:nvSpPr>
          <p:cNvPr id="6" name="Footer Placeholder 5">
            <a:extLst>
              <a:ext uri="{FF2B5EF4-FFF2-40B4-BE49-F238E27FC236}">
                <a16:creationId xmlns:a16="http://schemas.microsoft.com/office/drawing/2014/main" id="{EF39B1D5-5E83-4D61-BE8C-E4B09A7C7D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7C636E-B981-412C-9AB4-3B7AB943C41D}"/>
              </a:ext>
            </a:extLst>
          </p:cNvPr>
          <p:cNvSpPr>
            <a:spLocks noGrp="1"/>
          </p:cNvSpPr>
          <p:nvPr>
            <p:ph type="sldNum" sz="quarter" idx="12"/>
          </p:nvPr>
        </p:nvSpPr>
        <p:spPr/>
        <p:txBody>
          <a:bodyPr/>
          <a:lstStyle/>
          <a:p>
            <a:fld id="{48F4EE15-5D3E-4B8E-9AA6-A8E8479275AE}" type="slidenum">
              <a:rPr lang="en-US" smtClean="0"/>
              <a:t>‹#›</a:t>
            </a:fld>
            <a:endParaRPr lang="en-US"/>
          </a:p>
        </p:txBody>
      </p:sp>
    </p:spTree>
    <p:extLst>
      <p:ext uri="{BB962C8B-B14F-4D97-AF65-F5344CB8AC3E}">
        <p14:creationId xmlns:p14="http://schemas.microsoft.com/office/powerpoint/2010/main" val="1532959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37C0-A8C1-4BA5-8290-A66649825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2762B1-5298-43D8-8E44-793539B90C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929165-9EFD-4A03-A432-C3BFD809AA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BC6CF2-7CDE-495D-BFD2-2B7F73E44D70}"/>
              </a:ext>
            </a:extLst>
          </p:cNvPr>
          <p:cNvSpPr>
            <a:spLocks noGrp="1"/>
          </p:cNvSpPr>
          <p:nvPr>
            <p:ph type="dt" sz="half" idx="10"/>
          </p:nvPr>
        </p:nvSpPr>
        <p:spPr/>
        <p:txBody>
          <a:bodyPr/>
          <a:lstStyle/>
          <a:p>
            <a:fld id="{B22EA772-8C1F-4526-A30C-5765A0652B9E}" type="datetimeFigureOut">
              <a:rPr lang="en-US" smtClean="0"/>
              <a:t>8/20/2020</a:t>
            </a:fld>
            <a:endParaRPr lang="en-US"/>
          </a:p>
        </p:txBody>
      </p:sp>
      <p:sp>
        <p:nvSpPr>
          <p:cNvPr id="6" name="Footer Placeholder 5">
            <a:extLst>
              <a:ext uri="{FF2B5EF4-FFF2-40B4-BE49-F238E27FC236}">
                <a16:creationId xmlns:a16="http://schemas.microsoft.com/office/drawing/2014/main" id="{97A0E7A2-7B99-4802-84C7-33171D32EC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0CC8EF-8EE3-413C-9003-63DC58095526}"/>
              </a:ext>
            </a:extLst>
          </p:cNvPr>
          <p:cNvSpPr>
            <a:spLocks noGrp="1"/>
          </p:cNvSpPr>
          <p:nvPr>
            <p:ph type="sldNum" sz="quarter" idx="12"/>
          </p:nvPr>
        </p:nvSpPr>
        <p:spPr/>
        <p:txBody>
          <a:bodyPr/>
          <a:lstStyle/>
          <a:p>
            <a:fld id="{48F4EE15-5D3E-4B8E-9AA6-A8E8479275AE}" type="slidenum">
              <a:rPr lang="en-US" smtClean="0"/>
              <a:t>‹#›</a:t>
            </a:fld>
            <a:endParaRPr lang="en-US"/>
          </a:p>
        </p:txBody>
      </p:sp>
    </p:spTree>
    <p:extLst>
      <p:ext uri="{BB962C8B-B14F-4D97-AF65-F5344CB8AC3E}">
        <p14:creationId xmlns:p14="http://schemas.microsoft.com/office/powerpoint/2010/main" val="2790916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6EF4E5-D4AD-4146-A124-0FB88EF9DE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B97B6D-5715-454A-B287-CE946D5AEB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0AF717-0E97-4227-B282-20127C154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2EA772-8C1F-4526-A30C-5765A0652B9E}" type="datetimeFigureOut">
              <a:rPr lang="en-US" smtClean="0"/>
              <a:t>8/20/2020</a:t>
            </a:fld>
            <a:endParaRPr lang="en-US"/>
          </a:p>
        </p:txBody>
      </p:sp>
      <p:sp>
        <p:nvSpPr>
          <p:cNvPr id="5" name="Footer Placeholder 4">
            <a:extLst>
              <a:ext uri="{FF2B5EF4-FFF2-40B4-BE49-F238E27FC236}">
                <a16:creationId xmlns:a16="http://schemas.microsoft.com/office/drawing/2014/main" id="{A997F9B7-5599-4482-AFCA-E3F424FC0C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D0A309-0168-4BB9-92B9-4467F1E4A6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4EE15-5D3E-4B8E-9AA6-A8E8479275AE}" type="slidenum">
              <a:rPr lang="en-US" smtClean="0"/>
              <a:t>‹#›</a:t>
            </a:fld>
            <a:endParaRPr lang="en-US"/>
          </a:p>
        </p:txBody>
      </p:sp>
    </p:spTree>
    <p:extLst>
      <p:ext uri="{BB962C8B-B14F-4D97-AF65-F5344CB8AC3E}">
        <p14:creationId xmlns:p14="http://schemas.microsoft.com/office/powerpoint/2010/main" val="1801732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urlscan.io/result/83a75174-01a7-4655-958e-a77a6dff321b/#transaction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B9C02-BFB5-4886-9749-BC2239437188}"/>
              </a:ext>
            </a:extLst>
          </p:cNvPr>
          <p:cNvSpPr>
            <a:spLocks noGrp="1"/>
          </p:cNvSpPr>
          <p:nvPr>
            <p:ph type="ctrTitle"/>
          </p:nvPr>
        </p:nvSpPr>
        <p:spPr/>
        <p:txBody>
          <a:bodyPr/>
          <a:lstStyle/>
          <a:p>
            <a:r>
              <a:rPr lang="en-US" dirty="0" err="1"/>
              <a:t>SocGholish</a:t>
            </a:r>
            <a:r>
              <a:rPr lang="en-US" dirty="0"/>
              <a:t>/</a:t>
            </a:r>
            <a:r>
              <a:rPr lang="en-US" dirty="0" err="1"/>
              <a:t>FakeUpdates</a:t>
            </a:r>
            <a:br>
              <a:rPr lang="en-US" dirty="0"/>
            </a:br>
            <a:r>
              <a:rPr lang="en-US" dirty="0"/>
              <a:t>with </a:t>
            </a:r>
            <a:r>
              <a:rPr lang="en-US" dirty="0" err="1"/>
              <a:t>NetSupport</a:t>
            </a:r>
            <a:endParaRPr lang="en-US" dirty="0"/>
          </a:p>
        </p:txBody>
      </p:sp>
      <p:sp>
        <p:nvSpPr>
          <p:cNvPr id="3" name="Subtitle 2">
            <a:extLst>
              <a:ext uri="{FF2B5EF4-FFF2-40B4-BE49-F238E27FC236}">
                <a16:creationId xmlns:a16="http://schemas.microsoft.com/office/drawing/2014/main" id="{08A4FFB1-C470-4046-94DA-31D002E54EA8}"/>
              </a:ext>
            </a:extLst>
          </p:cNvPr>
          <p:cNvSpPr>
            <a:spLocks noGrp="1"/>
          </p:cNvSpPr>
          <p:nvPr>
            <p:ph type="subTitle" idx="1"/>
          </p:nvPr>
        </p:nvSpPr>
        <p:spPr/>
        <p:txBody>
          <a:bodyPr/>
          <a:lstStyle/>
          <a:p>
            <a:r>
              <a:rPr lang="en-US" dirty="0"/>
              <a:t>By: Killam, Jason R</a:t>
            </a:r>
          </a:p>
        </p:txBody>
      </p:sp>
    </p:spTree>
    <p:extLst>
      <p:ext uri="{BB962C8B-B14F-4D97-AF65-F5344CB8AC3E}">
        <p14:creationId xmlns:p14="http://schemas.microsoft.com/office/powerpoint/2010/main" val="2409325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50CB3-963F-4E7B-BC1A-37B6EF911BEB}"/>
              </a:ext>
            </a:extLst>
          </p:cNvPr>
          <p:cNvSpPr>
            <a:spLocks noGrp="1"/>
          </p:cNvSpPr>
          <p:nvPr>
            <p:ph type="title"/>
          </p:nvPr>
        </p:nvSpPr>
        <p:spPr>
          <a:xfrm>
            <a:off x="838199" y="0"/>
            <a:ext cx="10515600" cy="1325563"/>
          </a:xfrm>
        </p:spPr>
        <p:txBody>
          <a:bodyPr/>
          <a:lstStyle/>
          <a:p>
            <a:pPr algn="ctr"/>
            <a:r>
              <a:rPr lang="en-US" dirty="0"/>
              <a:t>Payload Downloaded as Zip File</a:t>
            </a:r>
          </a:p>
        </p:txBody>
      </p:sp>
      <p:pic>
        <p:nvPicPr>
          <p:cNvPr id="8" name="Picture 7">
            <a:extLst>
              <a:ext uri="{FF2B5EF4-FFF2-40B4-BE49-F238E27FC236}">
                <a16:creationId xmlns:a16="http://schemas.microsoft.com/office/drawing/2014/main" id="{C6A0E2AF-BC0D-4AC3-ADE4-B827C2124BAB}"/>
              </a:ext>
            </a:extLst>
          </p:cNvPr>
          <p:cNvPicPr>
            <a:picLocks noChangeAspect="1"/>
          </p:cNvPicPr>
          <p:nvPr/>
        </p:nvPicPr>
        <p:blipFill>
          <a:blip r:embed="rId3"/>
          <a:stretch>
            <a:fillRect/>
          </a:stretch>
        </p:blipFill>
        <p:spPr>
          <a:xfrm>
            <a:off x="1022281" y="1060622"/>
            <a:ext cx="10147436" cy="5661975"/>
          </a:xfrm>
          <a:prstGeom prst="rect">
            <a:avLst/>
          </a:prstGeom>
        </p:spPr>
      </p:pic>
    </p:spTree>
    <p:extLst>
      <p:ext uri="{BB962C8B-B14F-4D97-AF65-F5344CB8AC3E}">
        <p14:creationId xmlns:p14="http://schemas.microsoft.com/office/powerpoint/2010/main" val="3438840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12ACD-5661-4885-BDCD-4E9FC04E5C54}"/>
              </a:ext>
            </a:extLst>
          </p:cNvPr>
          <p:cNvSpPr>
            <a:spLocks noGrp="1"/>
          </p:cNvSpPr>
          <p:nvPr>
            <p:ph type="title"/>
          </p:nvPr>
        </p:nvSpPr>
        <p:spPr/>
        <p:txBody>
          <a:bodyPr/>
          <a:lstStyle/>
          <a:p>
            <a:pPr algn="ctr"/>
            <a:r>
              <a:rPr lang="en-US" dirty="0"/>
              <a:t>Decoded  Payload {Browser.js}</a:t>
            </a:r>
          </a:p>
        </p:txBody>
      </p:sp>
      <p:pic>
        <p:nvPicPr>
          <p:cNvPr id="4" name="Picture 3">
            <a:extLst>
              <a:ext uri="{FF2B5EF4-FFF2-40B4-BE49-F238E27FC236}">
                <a16:creationId xmlns:a16="http://schemas.microsoft.com/office/drawing/2014/main" id="{B9D7489E-8A44-4940-A51D-02AFD831FBA3}"/>
              </a:ext>
            </a:extLst>
          </p:cNvPr>
          <p:cNvPicPr>
            <a:picLocks noChangeAspect="1"/>
          </p:cNvPicPr>
          <p:nvPr/>
        </p:nvPicPr>
        <p:blipFill>
          <a:blip r:embed="rId3"/>
          <a:stretch>
            <a:fillRect/>
          </a:stretch>
        </p:blipFill>
        <p:spPr>
          <a:xfrm>
            <a:off x="0" y="1690688"/>
            <a:ext cx="12192000" cy="4319511"/>
          </a:xfrm>
          <a:prstGeom prst="rect">
            <a:avLst/>
          </a:prstGeom>
        </p:spPr>
      </p:pic>
    </p:spTree>
    <p:extLst>
      <p:ext uri="{BB962C8B-B14F-4D97-AF65-F5344CB8AC3E}">
        <p14:creationId xmlns:p14="http://schemas.microsoft.com/office/powerpoint/2010/main" val="4224815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A5BB5-7407-49F2-8EB6-C0F9317C7C94}"/>
              </a:ext>
            </a:extLst>
          </p:cNvPr>
          <p:cNvSpPr>
            <a:spLocks noGrp="1"/>
          </p:cNvSpPr>
          <p:nvPr>
            <p:ph type="title"/>
          </p:nvPr>
        </p:nvSpPr>
        <p:spPr/>
        <p:txBody>
          <a:bodyPr/>
          <a:lstStyle/>
          <a:p>
            <a:pPr algn="ctr"/>
            <a:r>
              <a:rPr lang="en-US" dirty="0"/>
              <a:t>PCAP Exercise (Lab 1 Part 2)</a:t>
            </a:r>
          </a:p>
        </p:txBody>
      </p:sp>
      <p:sp>
        <p:nvSpPr>
          <p:cNvPr id="3" name="Content Placeholder 2">
            <a:extLst>
              <a:ext uri="{FF2B5EF4-FFF2-40B4-BE49-F238E27FC236}">
                <a16:creationId xmlns:a16="http://schemas.microsoft.com/office/drawing/2014/main" id="{CA2D44ED-1A90-46E5-89DE-F73C5126B797}"/>
              </a:ext>
            </a:extLst>
          </p:cNvPr>
          <p:cNvSpPr>
            <a:spLocks noGrp="1"/>
          </p:cNvSpPr>
          <p:nvPr>
            <p:ph idx="1"/>
          </p:nvPr>
        </p:nvSpPr>
        <p:spPr/>
        <p:txBody>
          <a:bodyPr/>
          <a:lstStyle/>
          <a:p>
            <a:r>
              <a:rPr lang="en-US" dirty="0"/>
              <a:t>Open the “2020-02-05-socgholish-JS-file-sends-NetSupport-RAT” </a:t>
            </a:r>
            <a:r>
              <a:rPr lang="en-US" dirty="0" err="1"/>
              <a:t>pcap</a:t>
            </a:r>
            <a:endParaRPr lang="en-US" dirty="0"/>
          </a:p>
          <a:p>
            <a:r>
              <a:rPr lang="en-US" dirty="0"/>
              <a:t>Try the following </a:t>
            </a:r>
            <a:r>
              <a:rPr lang="en-US" dirty="0" err="1"/>
              <a:t>wireshark</a:t>
            </a:r>
            <a:r>
              <a:rPr lang="en-US" dirty="0"/>
              <a:t> filter “</a:t>
            </a:r>
            <a:r>
              <a:rPr lang="en-US" dirty="0" err="1"/>
              <a:t>http.request</a:t>
            </a:r>
            <a:r>
              <a:rPr lang="en-US" dirty="0"/>
              <a:t> || </a:t>
            </a:r>
            <a:r>
              <a:rPr lang="en-US" dirty="0" err="1"/>
              <a:t>dns</a:t>
            </a:r>
            <a:r>
              <a:rPr lang="en-US" dirty="0"/>
              <a:t>”</a:t>
            </a:r>
          </a:p>
          <a:p>
            <a:pPr lvl="1"/>
            <a:r>
              <a:rPr lang="en-US" dirty="0"/>
              <a:t>Why does this filter work better for this </a:t>
            </a:r>
            <a:r>
              <a:rPr lang="en-US" dirty="0" err="1"/>
              <a:t>pcap</a:t>
            </a:r>
            <a:r>
              <a:rPr lang="en-US" dirty="0"/>
              <a:t> than the previous one we used?</a:t>
            </a:r>
          </a:p>
          <a:p>
            <a:r>
              <a:rPr lang="en-US" dirty="0"/>
              <a:t>What can be discerned from the traffic with the “</a:t>
            </a:r>
            <a:r>
              <a:rPr lang="en-US" dirty="0" err="1"/>
              <a:t>codingbit</a:t>
            </a:r>
            <a:r>
              <a:rPr lang="en-US" dirty="0"/>
              <a:t>” domain?</a:t>
            </a:r>
          </a:p>
          <a:p>
            <a:r>
              <a:rPr lang="en-US" dirty="0"/>
              <a:t>What information can be obtained from the traffic to “</a:t>
            </a:r>
            <a:r>
              <a:rPr lang="fr-FR" dirty="0"/>
              <a:t>geo.netsupportsoftware.com</a:t>
            </a:r>
            <a:r>
              <a:rPr lang="en-US" dirty="0"/>
              <a:t>”?</a:t>
            </a:r>
            <a:endParaRPr lang="fr-FR" dirty="0"/>
          </a:p>
          <a:p>
            <a:r>
              <a:rPr lang="en-US" dirty="0"/>
              <a:t>What application generated the traffic to “81.17.21.98”</a:t>
            </a:r>
          </a:p>
        </p:txBody>
      </p:sp>
    </p:spTree>
    <p:extLst>
      <p:ext uri="{BB962C8B-B14F-4D97-AF65-F5344CB8AC3E}">
        <p14:creationId xmlns:p14="http://schemas.microsoft.com/office/powerpoint/2010/main" val="2382391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F0FB-720A-4828-89C7-CE244156420B}"/>
              </a:ext>
            </a:extLst>
          </p:cNvPr>
          <p:cNvSpPr>
            <a:spLocks noGrp="1"/>
          </p:cNvSpPr>
          <p:nvPr>
            <p:ph type="title"/>
          </p:nvPr>
        </p:nvSpPr>
        <p:spPr/>
        <p:txBody>
          <a:bodyPr/>
          <a:lstStyle/>
          <a:p>
            <a:pPr algn="ctr"/>
            <a:r>
              <a:rPr lang="en-US" dirty="0" err="1"/>
              <a:t>Pcap</a:t>
            </a:r>
            <a:r>
              <a:rPr lang="en-US" dirty="0"/>
              <a:t> Traffic from Infection</a:t>
            </a:r>
          </a:p>
        </p:txBody>
      </p:sp>
      <p:sp>
        <p:nvSpPr>
          <p:cNvPr id="6" name="Content Placeholder 5">
            <a:extLst>
              <a:ext uri="{FF2B5EF4-FFF2-40B4-BE49-F238E27FC236}">
                <a16:creationId xmlns:a16="http://schemas.microsoft.com/office/drawing/2014/main" id="{2B4CB8B8-5526-4B66-B36A-6D20B81C6641}"/>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3B3EB506-89C6-490C-8D6C-4D87177BF7A1}"/>
              </a:ext>
            </a:extLst>
          </p:cNvPr>
          <p:cNvPicPr>
            <a:picLocks noChangeAspect="1"/>
          </p:cNvPicPr>
          <p:nvPr/>
        </p:nvPicPr>
        <p:blipFill>
          <a:blip r:embed="rId3"/>
          <a:stretch>
            <a:fillRect/>
          </a:stretch>
        </p:blipFill>
        <p:spPr>
          <a:xfrm>
            <a:off x="109117" y="1691340"/>
            <a:ext cx="11973765" cy="4491388"/>
          </a:xfrm>
          <a:prstGeom prst="rect">
            <a:avLst/>
          </a:prstGeom>
        </p:spPr>
      </p:pic>
    </p:spTree>
    <p:extLst>
      <p:ext uri="{BB962C8B-B14F-4D97-AF65-F5344CB8AC3E}">
        <p14:creationId xmlns:p14="http://schemas.microsoft.com/office/powerpoint/2010/main" val="2679185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80424-2933-4FC7-931C-04ED91396188}"/>
              </a:ext>
            </a:extLst>
          </p:cNvPr>
          <p:cNvSpPr>
            <a:spLocks noGrp="1"/>
          </p:cNvSpPr>
          <p:nvPr>
            <p:ph type="title"/>
          </p:nvPr>
        </p:nvSpPr>
        <p:spPr/>
        <p:txBody>
          <a:bodyPr/>
          <a:lstStyle/>
          <a:p>
            <a:pPr algn="ctr"/>
            <a:r>
              <a:rPr lang="en-US" dirty="0"/>
              <a:t>What to Watch Out For? (Network)</a:t>
            </a:r>
          </a:p>
        </p:txBody>
      </p:sp>
      <p:sp>
        <p:nvSpPr>
          <p:cNvPr id="3" name="Content Placeholder 2">
            <a:extLst>
              <a:ext uri="{FF2B5EF4-FFF2-40B4-BE49-F238E27FC236}">
                <a16:creationId xmlns:a16="http://schemas.microsoft.com/office/drawing/2014/main" id="{807DCC55-B4A4-4767-92A8-EE753A7EF340}"/>
              </a:ext>
            </a:extLst>
          </p:cNvPr>
          <p:cNvSpPr>
            <a:spLocks noGrp="1"/>
          </p:cNvSpPr>
          <p:nvPr>
            <p:ph idx="1"/>
          </p:nvPr>
        </p:nvSpPr>
        <p:spPr/>
        <p:txBody>
          <a:bodyPr>
            <a:normAutofit/>
          </a:bodyPr>
          <a:lstStyle/>
          <a:p>
            <a:r>
              <a:rPr lang="en-US" dirty="0"/>
              <a:t>Hits to known redirect domains - these do not change often and are easy to block</a:t>
            </a:r>
          </a:p>
          <a:p>
            <a:r>
              <a:rPr lang="en-US" dirty="0"/>
              <a:t>Hits to “auth[.]codingbit.co[.]in” with a random subdomain - this initial domain changes semiregularly as well</a:t>
            </a:r>
          </a:p>
          <a:p>
            <a:r>
              <a:rPr lang="en-US" dirty="0"/>
              <a:t>DNS requests to “.</a:t>
            </a:r>
            <a:r>
              <a:rPr lang="en-US" dirty="0" err="1"/>
              <a:t>xyz</a:t>
            </a:r>
            <a:r>
              <a:rPr lang="en-US" dirty="0"/>
              <a:t>” Top Level Domains (TLD) or other sketchy TLDs</a:t>
            </a:r>
          </a:p>
          <a:p>
            <a:r>
              <a:rPr lang="en-US" dirty="0"/>
              <a:t>HTTP requests to “</a:t>
            </a:r>
            <a:r>
              <a:rPr lang="en-US" dirty="0" err="1"/>
              <a:t>NetSupport</a:t>
            </a:r>
            <a:r>
              <a:rPr lang="en-US" dirty="0"/>
              <a:t>” related domains - this was the RAT payload in this case, which could be other malware like Cobalt Strike.</a:t>
            </a:r>
          </a:p>
          <a:p>
            <a:r>
              <a:rPr lang="en-US" dirty="0"/>
              <a:t>There are a few good SNORT and Suricata signature </a:t>
            </a:r>
            <a:r>
              <a:rPr lang="en-US" dirty="0" err="1"/>
              <a:t>urls</a:t>
            </a:r>
            <a:endParaRPr lang="en-US" dirty="0"/>
          </a:p>
          <a:p>
            <a:pPr lvl="1"/>
            <a:r>
              <a:rPr lang="en-US" dirty="0"/>
              <a:t>All named “</a:t>
            </a:r>
            <a:r>
              <a:rPr lang="en-US" dirty="0" err="1"/>
              <a:t>Js.Trojan.FakeUpdate</a:t>
            </a:r>
            <a:r>
              <a:rPr lang="en-US" dirty="0"/>
              <a:t>”</a:t>
            </a:r>
          </a:p>
          <a:p>
            <a:endParaRPr lang="en-US" dirty="0"/>
          </a:p>
        </p:txBody>
      </p:sp>
    </p:spTree>
    <p:extLst>
      <p:ext uri="{BB962C8B-B14F-4D97-AF65-F5344CB8AC3E}">
        <p14:creationId xmlns:p14="http://schemas.microsoft.com/office/powerpoint/2010/main" val="2046460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40967-4222-4558-8FDB-528D42FA7C96}"/>
              </a:ext>
            </a:extLst>
          </p:cNvPr>
          <p:cNvSpPr>
            <a:spLocks noGrp="1"/>
          </p:cNvSpPr>
          <p:nvPr>
            <p:ph type="title"/>
          </p:nvPr>
        </p:nvSpPr>
        <p:spPr>
          <a:xfrm>
            <a:off x="838199" y="0"/>
            <a:ext cx="10515600" cy="1325563"/>
          </a:xfrm>
        </p:spPr>
        <p:txBody>
          <a:bodyPr/>
          <a:lstStyle/>
          <a:p>
            <a:pPr algn="ctr"/>
            <a:r>
              <a:rPr lang="en-US" dirty="0"/>
              <a:t>Host Execution</a:t>
            </a:r>
          </a:p>
        </p:txBody>
      </p:sp>
      <p:pic>
        <p:nvPicPr>
          <p:cNvPr id="4" name="Content Placeholder 3">
            <a:extLst>
              <a:ext uri="{FF2B5EF4-FFF2-40B4-BE49-F238E27FC236}">
                <a16:creationId xmlns:a16="http://schemas.microsoft.com/office/drawing/2014/main" id="{9BD2F084-F308-4F66-ABC1-99015CCFDE42}"/>
              </a:ext>
            </a:extLst>
          </p:cNvPr>
          <p:cNvPicPr>
            <a:picLocks noGrp="1" noChangeAspect="1"/>
          </p:cNvPicPr>
          <p:nvPr>
            <p:ph idx="1"/>
          </p:nvPr>
        </p:nvPicPr>
        <p:blipFill>
          <a:blip r:embed="rId3"/>
          <a:stretch>
            <a:fillRect/>
          </a:stretch>
        </p:blipFill>
        <p:spPr>
          <a:xfrm>
            <a:off x="554334" y="1039813"/>
            <a:ext cx="11083329" cy="6252527"/>
          </a:xfrm>
          <a:prstGeom prst="rect">
            <a:avLst/>
          </a:prstGeom>
        </p:spPr>
      </p:pic>
    </p:spTree>
    <p:extLst>
      <p:ext uri="{BB962C8B-B14F-4D97-AF65-F5344CB8AC3E}">
        <p14:creationId xmlns:p14="http://schemas.microsoft.com/office/powerpoint/2010/main" val="156565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EA23-CD32-4475-8F47-3569C5535E47}"/>
              </a:ext>
            </a:extLst>
          </p:cNvPr>
          <p:cNvSpPr>
            <a:spLocks noGrp="1"/>
          </p:cNvSpPr>
          <p:nvPr>
            <p:ph type="title"/>
          </p:nvPr>
        </p:nvSpPr>
        <p:spPr/>
        <p:txBody>
          <a:bodyPr/>
          <a:lstStyle/>
          <a:p>
            <a:pPr algn="ctr"/>
            <a:r>
              <a:rPr lang="en-US" dirty="0"/>
              <a:t>Host Analysis Exercise (Lab 2)</a:t>
            </a:r>
          </a:p>
        </p:txBody>
      </p:sp>
      <p:sp>
        <p:nvSpPr>
          <p:cNvPr id="3" name="Content Placeholder 2">
            <a:extLst>
              <a:ext uri="{FF2B5EF4-FFF2-40B4-BE49-F238E27FC236}">
                <a16:creationId xmlns:a16="http://schemas.microsoft.com/office/drawing/2014/main" id="{C2B981C1-C53E-467B-B492-35A3811E7236}"/>
              </a:ext>
            </a:extLst>
          </p:cNvPr>
          <p:cNvSpPr>
            <a:spLocks noGrp="1"/>
          </p:cNvSpPr>
          <p:nvPr>
            <p:ph idx="1"/>
          </p:nvPr>
        </p:nvSpPr>
        <p:spPr/>
        <p:txBody>
          <a:bodyPr/>
          <a:lstStyle/>
          <a:p>
            <a:r>
              <a:rPr lang="en-US" dirty="0"/>
              <a:t>Open the “Users” zip file and unzip the contents with the password “infected”</a:t>
            </a:r>
          </a:p>
          <a:p>
            <a:r>
              <a:rPr lang="en-US" dirty="0"/>
              <a:t>This zip file has had it’s user </a:t>
            </a:r>
            <a:r>
              <a:rPr lang="en-US" dirty="0" err="1"/>
              <a:t>AppData</a:t>
            </a:r>
            <a:r>
              <a:rPr lang="en-US" dirty="0"/>
              <a:t> populated with some legit data, what folder stands out as suspicious? (don’t look too deep).</a:t>
            </a:r>
          </a:p>
          <a:p>
            <a:r>
              <a:rPr lang="en-US" dirty="0"/>
              <a:t>Of the two executables in this folder, does there appear to be any deception going on?</a:t>
            </a:r>
          </a:p>
          <a:p>
            <a:r>
              <a:rPr lang="en-US" dirty="0"/>
              <a:t>Why don’t these files trigger antivirus?</a:t>
            </a:r>
          </a:p>
          <a:p>
            <a:r>
              <a:rPr lang="en-US" dirty="0"/>
              <a:t>If this file is “legitimate” what makes this of use to an attacker?</a:t>
            </a:r>
          </a:p>
          <a:p>
            <a:endParaRPr lang="en-US" dirty="0"/>
          </a:p>
        </p:txBody>
      </p:sp>
    </p:spTree>
    <p:extLst>
      <p:ext uri="{BB962C8B-B14F-4D97-AF65-F5344CB8AC3E}">
        <p14:creationId xmlns:p14="http://schemas.microsoft.com/office/powerpoint/2010/main" val="1788290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9BD9-FC6A-4DAE-B532-9AC55ED6D780}"/>
              </a:ext>
            </a:extLst>
          </p:cNvPr>
          <p:cNvSpPr>
            <a:spLocks noGrp="1"/>
          </p:cNvSpPr>
          <p:nvPr>
            <p:ph type="title"/>
          </p:nvPr>
        </p:nvSpPr>
        <p:spPr/>
        <p:txBody>
          <a:bodyPr/>
          <a:lstStyle/>
          <a:p>
            <a:r>
              <a:rPr lang="en-US" dirty="0"/>
              <a:t>“</a:t>
            </a:r>
            <a:r>
              <a:rPr lang="en-US" dirty="0" err="1"/>
              <a:t>taskhost</a:t>
            </a:r>
            <a:r>
              <a:rPr lang="en-US" dirty="0"/>
              <a:t>” Metadata</a:t>
            </a:r>
          </a:p>
        </p:txBody>
      </p:sp>
      <p:pic>
        <p:nvPicPr>
          <p:cNvPr id="9" name="Content Placeholder 8">
            <a:extLst>
              <a:ext uri="{FF2B5EF4-FFF2-40B4-BE49-F238E27FC236}">
                <a16:creationId xmlns:a16="http://schemas.microsoft.com/office/drawing/2014/main" id="{D005F110-4493-4B23-AE1F-3EEFA217EC0C}"/>
              </a:ext>
            </a:extLst>
          </p:cNvPr>
          <p:cNvPicPr>
            <a:picLocks noGrp="1" noChangeAspect="1"/>
          </p:cNvPicPr>
          <p:nvPr>
            <p:ph idx="1"/>
          </p:nvPr>
        </p:nvPicPr>
        <p:blipFill>
          <a:blip r:embed="rId3"/>
          <a:stretch>
            <a:fillRect/>
          </a:stretch>
        </p:blipFill>
        <p:spPr>
          <a:xfrm>
            <a:off x="93494" y="2116182"/>
            <a:ext cx="12005012" cy="4585698"/>
          </a:xfrm>
          <a:prstGeom prst="rect">
            <a:avLst/>
          </a:prstGeom>
        </p:spPr>
      </p:pic>
    </p:spTree>
    <p:extLst>
      <p:ext uri="{BB962C8B-B14F-4D97-AF65-F5344CB8AC3E}">
        <p14:creationId xmlns:p14="http://schemas.microsoft.com/office/powerpoint/2010/main" val="1117231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EC470-C734-4C29-BFE2-DDEC893CF7E4}"/>
              </a:ext>
            </a:extLst>
          </p:cNvPr>
          <p:cNvSpPr>
            <a:spLocks noGrp="1"/>
          </p:cNvSpPr>
          <p:nvPr>
            <p:ph type="title"/>
          </p:nvPr>
        </p:nvSpPr>
        <p:spPr/>
        <p:txBody>
          <a:bodyPr/>
          <a:lstStyle/>
          <a:p>
            <a:r>
              <a:rPr lang="en-US" dirty="0" err="1"/>
              <a:t>Taskhost</a:t>
            </a:r>
            <a:r>
              <a:rPr lang="en-US" dirty="0"/>
              <a:t> Signed</a:t>
            </a:r>
          </a:p>
        </p:txBody>
      </p:sp>
      <p:pic>
        <p:nvPicPr>
          <p:cNvPr id="4" name="Content Placeholder 3">
            <a:extLst>
              <a:ext uri="{FF2B5EF4-FFF2-40B4-BE49-F238E27FC236}">
                <a16:creationId xmlns:a16="http://schemas.microsoft.com/office/drawing/2014/main" id="{4D838699-81DC-4584-A637-68D5371B6580}"/>
              </a:ext>
            </a:extLst>
          </p:cNvPr>
          <p:cNvPicPr>
            <a:picLocks noGrp="1" noChangeAspect="1"/>
          </p:cNvPicPr>
          <p:nvPr>
            <p:ph idx="1"/>
          </p:nvPr>
        </p:nvPicPr>
        <p:blipFill>
          <a:blip r:embed="rId3"/>
          <a:stretch>
            <a:fillRect/>
          </a:stretch>
        </p:blipFill>
        <p:spPr>
          <a:xfrm>
            <a:off x="2233204" y="1680129"/>
            <a:ext cx="7725592" cy="4942107"/>
          </a:xfrm>
          <a:prstGeom prst="rect">
            <a:avLst/>
          </a:prstGeom>
        </p:spPr>
      </p:pic>
    </p:spTree>
    <p:extLst>
      <p:ext uri="{BB962C8B-B14F-4D97-AF65-F5344CB8AC3E}">
        <p14:creationId xmlns:p14="http://schemas.microsoft.com/office/powerpoint/2010/main" val="1550459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62652-85B6-45DA-9B63-37F8453111CB}"/>
              </a:ext>
            </a:extLst>
          </p:cNvPr>
          <p:cNvSpPr>
            <a:spLocks noGrp="1"/>
          </p:cNvSpPr>
          <p:nvPr>
            <p:ph type="title"/>
          </p:nvPr>
        </p:nvSpPr>
        <p:spPr>
          <a:xfrm>
            <a:off x="2013437" y="294787"/>
            <a:ext cx="8165124" cy="1325563"/>
          </a:xfrm>
        </p:spPr>
        <p:txBody>
          <a:bodyPr/>
          <a:lstStyle/>
          <a:p>
            <a:r>
              <a:rPr lang="en-US" dirty="0" err="1"/>
              <a:t>NetSupport</a:t>
            </a:r>
            <a:r>
              <a:rPr lang="en-US" dirty="0"/>
              <a:t> Client INI File Contents</a:t>
            </a:r>
          </a:p>
        </p:txBody>
      </p:sp>
      <p:pic>
        <p:nvPicPr>
          <p:cNvPr id="5" name="Picture 4">
            <a:extLst>
              <a:ext uri="{FF2B5EF4-FFF2-40B4-BE49-F238E27FC236}">
                <a16:creationId xmlns:a16="http://schemas.microsoft.com/office/drawing/2014/main" id="{6A2972E4-152D-4945-859E-6682800DD5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3441" y="1350024"/>
            <a:ext cx="9025117" cy="5507976"/>
          </a:xfrm>
          <a:prstGeom prst="rect">
            <a:avLst/>
          </a:prstGeom>
        </p:spPr>
      </p:pic>
    </p:spTree>
    <p:extLst>
      <p:ext uri="{BB962C8B-B14F-4D97-AF65-F5344CB8AC3E}">
        <p14:creationId xmlns:p14="http://schemas.microsoft.com/office/powerpoint/2010/main" val="3919158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5A698-290F-4174-A687-5EE7C748F266}"/>
              </a:ext>
            </a:extLst>
          </p:cNvPr>
          <p:cNvSpPr>
            <a:spLocks noGrp="1"/>
          </p:cNvSpPr>
          <p:nvPr>
            <p:ph type="title"/>
          </p:nvPr>
        </p:nvSpPr>
        <p:spPr/>
        <p:txBody>
          <a:bodyPr/>
          <a:lstStyle/>
          <a:p>
            <a:pPr algn="ctr"/>
            <a:r>
              <a:rPr lang="en-US" dirty="0"/>
              <a:t>Background</a:t>
            </a:r>
          </a:p>
        </p:txBody>
      </p:sp>
      <p:sp>
        <p:nvSpPr>
          <p:cNvPr id="3" name="Content Placeholder 2">
            <a:extLst>
              <a:ext uri="{FF2B5EF4-FFF2-40B4-BE49-F238E27FC236}">
                <a16:creationId xmlns:a16="http://schemas.microsoft.com/office/drawing/2014/main" id="{DAB98C3A-4CD1-4DCC-9955-7B673B659DE8}"/>
              </a:ext>
            </a:extLst>
          </p:cNvPr>
          <p:cNvSpPr>
            <a:spLocks noGrp="1"/>
          </p:cNvSpPr>
          <p:nvPr>
            <p:ph idx="1"/>
          </p:nvPr>
        </p:nvSpPr>
        <p:spPr>
          <a:xfrm>
            <a:off x="838200" y="1825624"/>
            <a:ext cx="10515600" cy="5032375"/>
          </a:xfrm>
        </p:spPr>
        <p:txBody>
          <a:bodyPr>
            <a:normAutofit lnSpcReduction="10000"/>
          </a:bodyPr>
          <a:lstStyle/>
          <a:p>
            <a:r>
              <a:rPr lang="en-US" dirty="0"/>
              <a:t>User visits legitimate website and is redirected to a fake browser update in the form of a JavaScript loader.</a:t>
            </a:r>
          </a:p>
          <a:p>
            <a:r>
              <a:rPr lang="en-US" dirty="0" err="1"/>
              <a:t>SocGholish</a:t>
            </a:r>
            <a:r>
              <a:rPr lang="en-US" dirty="0"/>
              <a:t> in it’s current form has been around since about April 2018.</a:t>
            </a:r>
          </a:p>
          <a:p>
            <a:r>
              <a:rPr lang="en-US" dirty="0"/>
              <a:t>The name “</a:t>
            </a:r>
            <a:r>
              <a:rPr lang="en-US" dirty="0" err="1"/>
              <a:t>SocGholish</a:t>
            </a:r>
            <a:r>
              <a:rPr lang="en-US" dirty="0"/>
              <a:t>” is due to the attack relying on Social Engineering tactics of trying to trick the user.</a:t>
            </a:r>
          </a:p>
          <a:p>
            <a:r>
              <a:rPr lang="en-US" dirty="0"/>
              <a:t>Previous versions predate it though under other names and slightly different premises, such as “</a:t>
            </a:r>
            <a:r>
              <a:rPr lang="en-US" dirty="0" err="1"/>
              <a:t>HoeflerText</a:t>
            </a:r>
            <a:r>
              <a:rPr lang="en-US" dirty="0"/>
              <a:t>” and “EITEST”</a:t>
            </a:r>
          </a:p>
          <a:p>
            <a:pPr marL="0" indent="0">
              <a:buNone/>
            </a:pPr>
            <a:endParaRPr lang="en-US" dirty="0"/>
          </a:p>
          <a:p>
            <a:pPr marL="0" indent="0">
              <a:buNone/>
            </a:pPr>
            <a:r>
              <a:rPr lang="en-US" dirty="0"/>
              <a:t>NOTE: Domains that have brackets around the “.” character like example[.]com are either Indicators of Compromise or compromised sites.</a:t>
            </a:r>
          </a:p>
          <a:p>
            <a:endParaRPr lang="en-US" dirty="0"/>
          </a:p>
          <a:p>
            <a:endParaRPr lang="en-US" dirty="0"/>
          </a:p>
          <a:p>
            <a:endParaRPr lang="en-US" dirty="0"/>
          </a:p>
        </p:txBody>
      </p:sp>
    </p:spTree>
    <p:extLst>
      <p:ext uri="{BB962C8B-B14F-4D97-AF65-F5344CB8AC3E}">
        <p14:creationId xmlns:p14="http://schemas.microsoft.com/office/powerpoint/2010/main" val="368823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C8EC-B9BB-4E3F-B7C9-434444FFED17}"/>
              </a:ext>
            </a:extLst>
          </p:cNvPr>
          <p:cNvSpPr>
            <a:spLocks noGrp="1"/>
          </p:cNvSpPr>
          <p:nvPr>
            <p:ph type="title"/>
          </p:nvPr>
        </p:nvSpPr>
        <p:spPr>
          <a:xfrm>
            <a:off x="2335823" y="379754"/>
            <a:ext cx="7520354" cy="1325563"/>
          </a:xfrm>
        </p:spPr>
        <p:txBody>
          <a:bodyPr/>
          <a:lstStyle/>
          <a:p>
            <a:r>
              <a:rPr lang="en-US" dirty="0"/>
              <a:t>What to Watch Out For? (Host)</a:t>
            </a:r>
          </a:p>
        </p:txBody>
      </p:sp>
      <p:sp>
        <p:nvSpPr>
          <p:cNvPr id="3" name="Content Placeholder 2">
            <a:extLst>
              <a:ext uri="{FF2B5EF4-FFF2-40B4-BE49-F238E27FC236}">
                <a16:creationId xmlns:a16="http://schemas.microsoft.com/office/drawing/2014/main" id="{CFED1952-1EB3-4C9E-AEAA-0106AC04A6B9}"/>
              </a:ext>
            </a:extLst>
          </p:cNvPr>
          <p:cNvSpPr>
            <a:spLocks noGrp="1"/>
          </p:cNvSpPr>
          <p:nvPr>
            <p:ph idx="1"/>
          </p:nvPr>
        </p:nvSpPr>
        <p:spPr/>
        <p:txBody>
          <a:bodyPr/>
          <a:lstStyle/>
          <a:p>
            <a:r>
              <a:rPr lang="en-US" dirty="0"/>
              <a:t>Wscript.exe process reaching out to external network addresses</a:t>
            </a:r>
          </a:p>
          <a:p>
            <a:r>
              <a:rPr lang="en-US" dirty="0" err="1"/>
              <a:t>Wscript</a:t>
            </a:r>
            <a:r>
              <a:rPr lang="en-US" dirty="0"/>
              <a:t> command lines with “</a:t>
            </a:r>
            <a:r>
              <a:rPr lang="en-US" dirty="0" err="1"/>
              <a:t>Chrome.Update</a:t>
            </a:r>
            <a:r>
              <a:rPr lang="en-US" dirty="0"/>
              <a:t>” or “</a:t>
            </a:r>
            <a:r>
              <a:rPr lang="en-US" dirty="0" err="1"/>
              <a:t>Firefox.Update</a:t>
            </a:r>
            <a:r>
              <a:rPr lang="en-US" dirty="0"/>
              <a:t>”</a:t>
            </a:r>
          </a:p>
          <a:p>
            <a:r>
              <a:rPr lang="en-US" dirty="0" err="1"/>
              <a:t>Wscript</a:t>
            </a:r>
            <a:r>
              <a:rPr lang="en-US" dirty="0"/>
              <a:t> creating/executing binaries in </a:t>
            </a:r>
            <a:r>
              <a:rPr lang="en-US" dirty="0" err="1"/>
              <a:t>appdata</a:t>
            </a:r>
            <a:endParaRPr lang="en-US" dirty="0"/>
          </a:p>
          <a:p>
            <a:r>
              <a:rPr lang="en-US" dirty="0"/>
              <a:t>For </a:t>
            </a:r>
            <a:r>
              <a:rPr lang="en-US" dirty="0" err="1"/>
              <a:t>NetSupport</a:t>
            </a:r>
            <a:r>
              <a:rPr lang="en-US" dirty="0"/>
              <a:t> payloads: executables using “client32” internal name running from </a:t>
            </a:r>
            <a:r>
              <a:rPr lang="en-US" dirty="0" err="1"/>
              <a:t>appdata</a:t>
            </a:r>
            <a:r>
              <a:rPr lang="en-US" dirty="0"/>
              <a:t> folders</a:t>
            </a:r>
          </a:p>
          <a:p>
            <a:r>
              <a:rPr lang="en-US" dirty="0"/>
              <a:t>Cobalt Strike payloads reside in memory, so look for evil usage of the recon tools like </a:t>
            </a:r>
            <a:r>
              <a:rPr lang="en-US" dirty="0" err="1"/>
              <a:t>PowerView</a:t>
            </a:r>
            <a:r>
              <a:rPr lang="en-US" dirty="0"/>
              <a:t>, or preparation of ransomware activities such as disabling shadow copies.</a:t>
            </a:r>
          </a:p>
          <a:p>
            <a:endParaRPr lang="en-US" dirty="0"/>
          </a:p>
        </p:txBody>
      </p:sp>
      <p:sp>
        <p:nvSpPr>
          <p:cNvPr id="4" name="TextBox 3">
            <a:extLst>
              <a:ext uri="{FF2B5EF4-FFF2-40B4-BE49-F238E27FC236}">
                <a16:creationId xmlns:a16="http://schemas.microsoft.com/office/drawing/2014/main" id="{C2D2D496-5867-4FE6-AABB-F1D96BD87FCA}"/>
              </a:ext>
            </a:extLst>
          </p:cNvPr>
          <p:cNvSpPr txBox="1"/>
          <p:nvPr/>
        </p:nvSpPr>
        <p:spPr>
          <a:xfrm>
            <a:off x="478172" y="6417578"/>
            <a:ext cx="10306348" cy="369332"/>
          </a:xfrm>
          <a:prstGeom prst="rect">
            <a:avLst/>
          </a:prstGeom>
          <a:noFill/>
        </p:spPr>
        <p:txBody>
          <a:bodyPr wrap="none" rtlCol="0">
            <a:spAutoFit/>
          </a:bodyPr>
          <a:lstStyle/>
          <a:p>
            <a:r>
              <a:rPr lang="en-US" dirty="0"/>
              <a:t>Ref: https://symantec-enterprise-blogs.security.com/blogs/threat-intelligence/wastedlocker-ransomware-us</a:t>
            </a:r>
          </a:p>
        </p:txBody>
      </p:sp>
    </p:spTree>
    <p:extLst>
      <p:ext uri="{BB962C8B-B14F-4D97-AF65-F5344CB8AC3E}">
        <p14:creationId xmlns:p14="http://schemas.microsoft.com/office/powerpoint/2010/main" val="3113224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1566-351C-4E41-8729-F2FD11337F60}"/>
              </a:ext>
            </a:extLst>
          </p:cNvPr>
          <p:cNvSpPr>
            <a:spLocks noGrp="1"/>
          </p:cNvSpPr>
          <p:nvPr>
            <p:ph type="title"/>
          </p:nvPr>
        </p:nvSpPr>
        <p:spPr>
          <a:xfrm>
            <a:off x="2986454" y="400295"/>
            <a:ext cx="6219092" cy="1325563"/>
          </a:xfrm>
        </p:spPr>
        <p:txBody>
          <a:bodyPr/>
          <a:lstStyle/>
          <a:p>
            <a:r>
              <a:rPr lang="en-US" dirty="0"/>
              <a:t>Reported Payloads</a:t>
            </a:r>
          </a:p>
        </p:txBody>
      </p:sp>
      <p:sp>
        <p:nvSpPr>
          <p:cNvPr id="3" name="Content Placeholder 2">
            <a:extLst>
              <a:ext uri="{FF2B5EF4-FFF2-40B4-BE49-F238E27FC236}">
                <a16:creationId xmlns:a16="http://schemas.microsoft.com/office/drawing/2014/main" id="{9C74FD1F-456E-43DE-96A4-C4C8CAE1DD0D}"/>
              </a:ext>
            </a:extLst>
          </p:cNvPr>
          <p:cNvSpPr>
            <a:spLocks noGrp="1"/>
          </p:cNvSpPr>
          <p:nvPr>
            <p:ph idx="1"/>
          </p:nvPr>
        </p:nvSpPr>
        <p:spPr/>
        <p:txBody>
          <a:bodyPr/>
          <a:lstStyle/>
          <a:p>
            <a:r>
              <a:rPr lang="en-US" dirty="0" err="1"/>
              <a:t>NetSupport</a:t>
            </a:r>
            <a:r>
              <a:rPr lang="en-US" dirty="0"/>
              <a:t> (Remote Admin Tool) – due to it’s simplicity, we only cover how this threat works.</a:t>
            </a:r>
          </a:p>
          <a:p>
            <a:r>
              <a:rPr lang="en-US" dirty="0"/>
              <a:t>Cobalt Strike &gt; </a:t>
            </a:r>
            <a:r>
              <a:rPr lang="en-US" dirty="0" err="1"/>
              <a:t>WastedLocker</a:t>
            </a:r>
            <a:r>
              <a:rPr lang="en-US" dirty="0"/>
              <a:t> Ransomware</a:t>
            </a:r>
          </a:p>
          <a:p>
            <a:r>
              <a:rPr lang="en-US" dirty="0" err="1"/>
              <a:t>Dridex</a:t>
            </a:r>
            <a:r>
              <a:rPr lang="en-US" dirty="0"/>
              <a:t> (Banking Trojan)</a:t>
            </a:r>
          </a:p>
          <a:p>
            <a:r>
              <a:rPr lang="en-US" dirty="0"/>
              <a:t>Empire (Penetration Testing Framework)</a:t>
            </a:r>
          </a:p>
          <a:p>
            <a:r>
              <a:rPr lang="en-US" dirty="0"/>
              <a:t>Chthonic (Banking Trojan)</a:t>
            </a:r>
          </a:p>
        </p:txBody>
      </p:sp>
    </p:spTree>
    <p:extLst>
      <p:ext uri="{BB962C8B-B14F-4D97-AF65-F5344CB8AC3E}">
        <p14:creationId xmlns:p14="http://schemas.microsoft.com/office/powerpoint/2010/main" val="1086893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A3F09-A5C5-4621-BF9C-5209B0DFD593}"/>
              </a:ext>
            </a:extLst>
          </p:cNvPr>
          <p:cNvSpPr>
            <a:spLocks noGrp="1"/>
          </p:cNvSpPr>
          <p:nvPr>
            <p:ph type="title"/>
          </p:nvPr>
        </p:nvSpPr>
        <p:spPr/>
        <p:txBody>
          <a:bodyPr/>
          <a:lstStyle/>
          <a:p>
            <a:r>
              <a:rPr lang="en-US" dirty="0"/>
              <a:t>Mitigation Recommendations</a:t>
            </a:r>
          </a:p>
        </p:txBody>
      </p:sp>
      <p:sp>
        <p:nvSpPr>
          <p:cNvPr id="3" name="Content Placeholder 2">
            <a:extLst>
              <a:ext uri="{FF2B5EF4-FFF2-40B4-BE49-F238E27FC236}">
                <a16:creationId xmlns:a16="http://schemas.microsoft.com/office/drawing/2014/main" id="{BD992ACD-8655-42E3-8A22-99F7C2A0BAB8}"/>
              </a:ext>
            </a:extLst>
          </p:cNvPr>
          <p:cNvSpPr>
            <a:spLocks noGrp="1"/>
          </p:cNvSpPr>
          <p:nvPr>
            <p:ph idx="1"/>
          </p:nvPr>
        </p:nvSpPr>
        <p:spPr/>
        <p:txBody>
          <a:bodyPr/>
          <a:lstStyle/>
          <a:p>
            <a:r>
              <a:rPr lang="en-US" dirty="0"/>
              <a:t>Block known redirect gate domains, and compromised sites proactively.</a:t>
            </a:r>
          </a:p>
          <a:p>
            <a:r>
              <a:rPr lang="en-US" dirty="0"/>
              <a:t>If in control of the affected site, evaluate </a:t>
            </a:r>
            <a:r>
              <a:rPr lang="en-US" dirty="0" err="1"/>
              <a:t>wordpress</a:t>
            </a:r>
            <a:r>
              <a:rPr lang="en-US" dirty="0"/>
              <a:t> plugins for issues, and ensure admin sections are properly secured.</a:t>
            </a:r>
          </a:p>
          <a:p>
            <a:r>
              <a:rPr lang="en-US" dirty="0"/>
              <a:t>Set “Open With” option for </a:t>
            </a:r>
            <a:r>
              <a:rPr lang="en-US" dirty="0" err="1"/>
              <a:t>javascript</a:t>
            </a:r>
            <a:r>
              <a:rPr lang="en-US" dirty="0"/>
              <a:t>, </a:t>
            </a:r>
            <a:r>
              <a:rPr lang="en-US" dirty="0" err="1"/>
              <a:t>hta</a:t>
            </a:r>
            <a:r>
              <a:rPr lang="en-US" dirty="0"/>
              <a:t> files to use a text editor by default. These file types are not usually directly executed by a user and users who need to will usually know how to open legit script.</a:t>
            </a:r>
          </a:p>
          <a:p>
            <a:r>
              <a:rPr lang="en-US" dirty="0"/>
              <a:t>Since this chain requires user action for execution, user education regarding the activity is highly recommended.</a:t>
            </a:r>
          </a:p>
          <a:p>
            <a:endParaRPr lang="en-US" dirty="0"/>
          </a:p>
          <a:p>
            <a:endParaRPr lang="en-US" dirty="0"/>
          </a:p>
        </p:txBody>
      </p:sp>
    </p:spTree>
    <p:extLst>
      <p:ext uri="{BB962C8B-B14F-4D97-AF65-F5344CB8AC3E}">
        <p14:creationId xmlns:p14="http://schemas.microsoft.com/office/powerpoint/2010/main" val="1127358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498B-5568-4595-B881-CC8A7CA79C0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C2BE4D4-B490-48DC-B853-2FA93B0F8BEB}"/>
              </a:ext>
            </a:extLst>
          </p:cNvPr>
          <p:cNvSpPr>
            <a:spLocks noGrp="1"/>
          </p:cNvSpPr>
          <p:nvPr>
            <p:ph idx="1"/>
          </p:nvPr>
        </p:nvSpPr>
        <p:spPr/>
        <p:txBody>
          <a:bodyPr/>
          <a:lstStyle/>
          <a:p>
            <a:r>
              <a:rPr lang="en-US" dirty="0"/>
              <a:t>Malware threats like </a:t>
            </a:r>
            <a:r>
              <a:rPr lang="en-US" dirty="0" err="1"/>
              <a:t>SocGholish</a:t>
            </a:r>
            <a:r>
              <a:rPr lang="en-US" dirty="0"/>
              <a:t> are constantly evolving to bypass content filters and evade being identified.</a:t>
            </a:r>
          </a:p>
          <a:p>
            <a:r>
              <a:rPr lang="en-US" dirty="0"/>
              <a:t>Malware campaigns like this one, while on the surface seem completely different from </a:t>
            </a:r>
            <a:r>
              <a:rPr lang="en-US" dirty="0" err="1"/>
              <a:t>malspam</a:t>
            </a:r>
            <a:r>
              <a:rPr lang="en-US" dirty="0"/>
              <a:t> campaigns, still rely on tricking the user.</a:t>
            </a:r>
          </a:p>
          <a:p>
            <a:r>
              <a:rPr lang="en-US" dirty="0"/>
              <a:t>Good web filtering can block threats like this, but host monitoring can help a lot when tactics change enough to get around these.</a:t>
            </a:r>
          </a:p>
          <a:p>
            <a:r>
              <a:rPr lang="en-US" dirty="0"/>
              <a:t>Malware can often take the form of legitimate tools used in a malicious manner. So verify remote admin tools usage even if it seems legitimate.</a:t>
            </a:r>
          </a:p>
        </p:txBody>
      </p:sp>
    </p:spTree>
    <p:extLst>
      <p:ext uri="{BB962C8B-B14F-4D97-AF65-F5344CB8AC3E}">
        <p14:creationId xmlns:p14="http://schemas.microsoft.com/office/powerpoint/2010/main" val="2370110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41830-8690-4ACA-A629-C3FA09BA32D4}"/>
              </a:ext>
            </a:extLst>
          </p:cNvPr>
          <p:cNvSpPr>
            <a:spLocks noGrp="1"/>
          </p:cNvSpPr>
          <p:nvPr>
            <p:ph type="title"/>
          </p:nvPr>
        </p:nvSpPr>
        <p:spPr/>
        <p:txBody>
          <a:bodyPr/>
          <a:lstStyle/>
          <a:p>
            <a:pPr algn="ctr"/>
            <a:r>
              <a:rPr lang="en-US" dirty="0"/>
              <a:t>Questions?</a:t>
            </a:r>
          </a:p>
        </p:txBody>
      </p:sp>
      <p:pic>
        <p:nvPicPr>
          <p:cNvPr id="11" name="Picture 10">
            <a:extLst>
              <a:ext uri="{FF2B5EF4-FFF2-40B4-BE49-F238E27FC236}">
                <a16:creationId xmlns:a16="http://schemas.microsoft.com/office/drawing/2014/main" id="{2C3E384A-BE11-407A-BF6D-B8F839FE2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3680" y="1690688"/>
            <a:ext cx="6644640" cy="4983480"/>
          </a:xfrm>
          <a:prstGeom prst="rect">
            <a:avLst/>
          </a:prstGeom>
        </p:spPr>
      </p:pic>
    </p:spTree>
    <p:extLst>
      <p:ext uri="{BB962C8B-B14F-4D97-AF65-F5344CB8AC3E}">
        <p14:creationId xmlns:p14="http://schemas.microsoft.com/office/powerpoint/2010/main" val="187207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C976D-68D3-45C9-B27B-B21B7EB5A510}"/>
              </a:ext>
            </a:extLst>
          </p:cNvPr>
          <p:cNvSpPr>
            <a:spLocks noGrp="1"/>
          </p:cNvSpPr>
          <p:nvPr>
            <p:ph type="title"/>
          </p:nvPr>
        </p:nvSpPr>
        <p:spPr>
          <a:xfrm>
            <a:off x="838199" y="18255"/>
            <a:ext cx="10515600" cy="1325563"/>
          </a:xfrm>
        </p:spPr>
        <p:txBody>
          <a:bodyPr/>
          <a:lstStyle/>
          <a:p>
            <a:pPr algn="ctr"/>
            <a:r>
              <a:rPr lang="en-US" dirty="0"/>
              <a:t>Infection Chain</a:t>
            </a:r>
          </a:p>
        </p:txBody>
      </p:sp>
      <p:pic>
        <p:nvPicPr>
          <p:cNvPr id="5" name="Content Placeholder 4">
            <a:extLst>
              <a:ext uri="{FF2B5EF4-FFF2-40B4-BE49-F238E27FC236}">
                <a16:creationId xmlns:a16="http://schemas.microsoft.com/office/drawing/2014/main" id="{0596ABCB-6292-4885-ACC5-F5F29825C19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60165" y="973113"/>
            <a:ext cx="8871670" cy="5710219"/>
          </a:xfrm>
        </p:spPr>
      </p:pic>
    </p:spTree>
    <p:extLst>
      <p:ext uri="{BB962C8B-B14F-4D97-AF65-F5344CB8AC3E}">
        <p14:creationId xmlns:p14="http://schemas.microsoft.com/office/powerpoint/2010/main" val="4270425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A3F70-9D31-4DAA-9B42-C4194ABC0D0C}"/>
              </a:ext>
            </a:extLst>
          </p:cNvPr>
          <p:cNvSpPr>
            <a:spLocks noGrp="1"/>
          </p:cNvSpPr>
          <p:nvPr>
            <p:ph type="title"/>
          </p:nvPr>
        </p:nvSpPr>
        <p:spPr>
          <a:xfrm>
            <a:off x="838200" y="1"/>
            <a:ext cx="10515600" cy="800099"/>
          </a:xfrm>
        </p:spPr>
        <p:txBody>
          <a:bodyPr/>
          <a:lstStyle/>
          <a:p>
            <a:r>
              <a:rPr lang="en-US" dirty="0"/>
              <a:t>Old Version: </a:t>
            </a:r>
            <a:r>
              <a:rPr lang="en-US" dirty="0" err="1"/>
              <a:t>HoeflerText</a:t>
            </a:r>
            <a:r>
              <a:rPr lang="en-US" dirty="0"/>
              <a:t> Premise</a:t>
            </a:r>
          </a:p>
        </p:txBody>
      </p:sp>
      <p:pic>
        <p:nvPicPr>
          <p:cNvPr id="5" name="Content Placeholder 4">
            <a:extLst>
              <a:ext uri="{FF2B5EF4-FFF2-40B4-BE49-F238E27FC236}">
                <a16:creationId xmlns:a16="http://schemas.microsoft.com/office/drawing/2014/main" id="{840BCC44-DFF9-4A34-BC56-F154C4BCBDD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9397" y="671708"/>
            <a:ext cx="10993206" cy="6186291"/>
          </a:xfrm>
        </p:spPr>
      </p:pic>
    </p:spTree>
    <p:extLst>
      <p:ext uri="{BB962C8B-B14F-4D97-AF65-F5344CB8AC3E}">
        <p14:creationId xmlns:p14="http://schemas.microsoft.com/office/powerpoint/2010/main" val="161087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2FA99-A7FB-4E18-9EE9-2D1943BB20E5}"/>
              </a:ext>
            </a:extLst>
          </p:cNvPr>
          <p:cNvSpPr>
            <a:spLocks noGrp="1"/>
          </p:cNvSpPr>
          <p:nvPr>
            <p:ph type="title"/>
          </p:nvPr>
        </p:nvSpPr>
        <p:spPr>
          <a:xfrm>
            <a:off x="757814" y="1"/>
            <a:ext cx="10515600" cy="769750"/>
          </a:xfrm>
        </p:spPr>
        <p:txBody>
          <a:bodyPr/>
          <a:lstStyle/>
          <a:p>
            <a:pPr algn="ctr"/>
            <a:r>
              <a:rPr lang="en-US" dirty="0"/>
              <a:t>Visual Example (GIF)</a:t>
            </a:r>
          </a:p>
        </p:txBody>
      </p:sp>
      <p:pic>
        <p:nvPicPr>
          <p:cNvPr id="5" name="Content Placeholder 4">
            <a:extLst>
              <a:ext uri="{FF2B5EF4-FFF2-40B4-BE49-F238E27FC236}">
                <a16:creationId xmlns:a16="http://schemas.microsoft.com/office/drawing/2014/main" id="{B38BE15E-09E8-4239-A80C-42076B9DA98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39848" y="885077"/>
            <a:ext cx="7551532" cy="5708778"/>
          </a:xfrm>
        </p:spPr>
      </p:pic>
    </p:spTree>
    <p:extLst>
      <p:ext uri="{BB962C8B-B14F-4D97-AF65-F5344CB8AC3E}">
        <p14:creationId xmlns:p14="http://schemas.microsoft.com/office/powerpoint/2010/main" val="3667960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EEAAB-3BD8-46F2-B446-26AD75CDE8C8}"/>
              </a:ext>
            </a:extLst>
          </p:cNvPr>
          <p:cNvSpPr>
            <a:spLocks noGrp="1"/>
          </p:cNvSpPr>
          <p:nvPr>
            <p:ph type="title"/>
          </p:nvPr>
        </p:nvSpPr>
        <p:spPr>
          <a:xfrm>
            <a:off x="838200" y="59963"/>
            <a:ext cx="10515600" cy="1325563"/>
          </a:xfrm>
        </p:spPr>
        <p:txBody>
          <a:bodyPr/>
          <a:lstStyle/>
          <a:p>
            <a:pPr algn="ctr"/>
            <a:r>
              <a:rPr lang="en-US" dirty="0"/>
              <a:t>Fake Update Page (Static)</a:t>
            </a:r>
          </a:p>
        </p:txBody>
      </p:sp>
      <p:pic>
        <p:nvPicPr>
          <p:cNvPr id="5" name="Picture 4">
            <a:extLst>
              <a:ext uri="{FF2B5EF4-FFF2-40B4-BE49-F238E27FC236}">
                <a16:creationId xmlns:a16="http://schemas.microsoft.com/office/drawing/2014/main" id="{683A640A-3A18-47EF-83A6-7C5A10593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4291" y="1385526"/>
            <a:ext cx="8503418" cy="5349486"/>
          </a:xfrm>
          <a:prstGeom prst="rect">
            <a:avLst/>
          </a:prstGeom>
        </p:spPr>
      </p:pic>
    </p:spTree>
    <p:extLst>
      <p:ext uri="{BB962C8B-B14F-4D97-AF65-F5344CB8AC3E}">
        <p14:creationId xmlns:p14="http://schemas.microsoft.com/office/powerpoint/2010/main" val="976843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B1E7-A8F2-49F4-80BC-3994FFC47B4D}"/>
              </a:ext>
            </a:extLst>
          </p:cNvPr>
          <p:cNvSpPr>
            <a:spLocks noGrp="1"/>
          </p:cNvSpPr>
          <p:nvPr>
            <p:ph type="title"/>
          </p:nvPr>
        </p:nvSpPr>
        <p:spPr/>
        <p:txBody>
          <a:bodyPr/>
          <a:lstStyle/>
          <a:p>
            <a:pPr algn="ctr"/>
            <a:r>
              <a:rPr lang="en-US" dirty="0"/>
              <a:t>PCAP Exercise (Lab 1 Part 1)</a:t>
            </a:r>
          </a:p>
        </p:txBody>
      </p:sp>
      <p:sp>
        <p:nvSpPr>
          <p:cNvPr id="3" name="Content Placeholder 2">
            <a:extLst>
              <a:ext uri="{FF2B5EF4-FFF2-40B4-BE49-F238E27FC236}">
                <a16:creationId xmlns:a16="http://schemas.microsoft.com/office/drawing/2014/main" id="{6F2DF9C3-956B-4436-9AB0-EAEC5246F22E}"/>
              </a:ext>
            </a:extLst>
          </p:cNvPr>
          <p:cNvSpPr>
            <a:spLocks noGrp="1"/>
          </p:cNvSpPr>
          <p:nvPr>
            <p:ph idx="1"/>
          </p:nvPr>
        </p:nvSpPr>
        <p:spPr/>
        <p:txBody>
          <a:bodyPr/>
          <a:lstStyle/>
          <a:p>
            <a:r>
              <a:rPr lang="en-US" dirty="0"/>
              <a:t>Open the “2020-02-04-socgholish-traffic-example” </a:t>
            </a:r>
            <a:r>
              <a:rPr lang="en-US" dirty="0" err="1"/>
              <a:t>pcap</a:t>
            </a:r>
            <a:endParaRPr lang="en-US" dirty="0"/>
          </a:p>
          <a:p>
            <a:r>
              <a:rPr lang="en-US" dirty="0"/>
              <a:t>Try the following </a:t>
            </a:r>
            <a:r>
              <a:rPr lang="en-US" dirty="0" err="1"/>
              <a:t>wireshark</a:t>
            </a:r>
            <a:r>
              <a:rPr lang="en-US" dirty="0"/>
              <a:t> filter “</a:t>
            </a:r>
            <a:r>
              <a:rPr lang="en-US" dirty="0" err="1"/>
              <a:t>http.request</a:t>
            </a:r>
            <a:r>
              <a:rPr lang="en-US" dirty="0"/>
              <a:t> || </a:t>
            </a:r>
            <a:r>
              <a:rPr lang="en-US" dirty="0" err="1"/>
              <a:t>ssl.handshake.type</a:t>
            </a:r>
            <a:r>
              <a:rPr lang="en-US" dirty="0"/>
              <a:t>”</a:t>
            </a:r>
          </a:p>
          <a:p>
            <a:r>
              <a:rPr lang="en-US" dirty="0"/>
              <a:t>From the </a:t>
            </a:r>
            <a:r>
              <a:rPr lang="en-US" dirty="0" err="1"/>
              <a:t>pcap</a:t>
            </a:r>
            <a:r>
              <a:rPr lang="en-US" dirty="0"/>
              <a:t> what domains / </a:t>
            </a:r>
            <a:r>
              <a:rPr lang="en-US" dirty="0" err="1"/>
              <a:t>urls</a:t>
            </a:r>
            <a:r>
              <a:rPr lang="en-US" dirty="0"/>
              <a:t> look suspicious?</a:t>
            </a:r>
          </a:p>
          <a:p>
            <a:r>
              <a:rPr lang="en-US" dirty="0"/>
              <a:t>What certificate authority (CA) does pixel[.]</a:t>
            </a:r>
            <a:r>
              <a:rPr lang="en-US" dirty="0" err="1"/>
              <a:t>adsprofitnetwork</a:t>
            </a:r>
            <a:r>
              <a:rPr lang="en-US" dirty="0"/>
              <a:t>[.]com use?</a:t>
            </a:r>
          </a:p>
          <a:p>
            <a:r>
              <a:rPr lang="en-US" dirty="0"/>
              <a:t>Do any other domains use that same CA?</a:t>
            </a:r>
          </a:p>
          <a:p>
            <a:endParaRPr lang="en-US" dirty="0"/>
          </a:p>
        </p:txBody>
      </p:sp>
    </p:spTree>
    <p:extLst>
      <p:ext uri="{BB962C8B-B14F-4D97-AF65-F5344CB8AC3E}">
        <p14:creationId xmlns:p14="http://schemas.microsoft.com/office/powerpoint/2010/main" val="2464449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B92E3-CA2D-476B-AA25-48B8C8583170}"/>
              </a:ext>
            </a:extLst>
          </p:cNvPr>
          <p:cNvSpPr>
            <a:spLocks noGrp="1"/>
          </p:cNvSpPr>
          <p:nvPr>
            <p:ph type="title"/>
          </p:nvPr>
        </p:nvSpPr>
        <p:spPr>
          <a:xfrm>
            <a:off x="838200" y="18255"/>
            <a:ext cx="10515600" cy="1325563"/>
          </a:xfrm>
        </p:spPr>
        <p:txBody>
          <a:bodyPr/>
          <a:lstStyle/>
          <a:p>
            <a:pPr algn="ctr"/>
            <a:r>
              <a:rPr lang="en-US" dirty="0"/>
              <a:t>Exercise/Demonstration</a:t>
            </a:r>
          </a:p>
        </p:txBody>
      </p:sp>
      <p:sp>
        <p:nvSpPr>
          <p:cNvPr id="3" name="Content Placeholder 2">
            <a:extLst>
              <a:ext uri="{FF2B5EF4-FFF2-40B4-BE49-F238E27FC236}">
                <a16:creationId xmlns:a16="http://schemas.microsoft.com/office/drawing/2014/main" id="{EE99BD4D-DBC7-41F2-90A3-241D9C1B3D55}"/>
              </a:ext>
            </a:extLst>
          </p:cNvPr>
          <p:cNvSpPr>
            <a:spLocks noGrp="1"/>
          </p:cNvSpPr>
          <p:nvPr>
            <p:ph idx="1"/>
          </p:nvPr>
        </p:nvSpPr>
        <p:spPr>
          <a:xfrm>
            <a:off x="838200" y="1541418"/>
            <a:ext cx="10515600" cy="4963886"/>
          </a:xfrm>
        </p:spPr>
        <p:txBody>
          <a:bodyPr>
            <a:normAutofit/>
          </a:bodyPr>
          <a:lstStyle/>
          <a:p>
            <a:pPr marL="0" indent="0">
              <a:buNone/>
            </a:pPr>
            <a:endParaRPr lang="en-US" dirty="0"/>
          </a:p>
          <a:p>
            <a:r>
              <a:rPr lang="en-US" dirty="0"/>
              <a:t>Site contains link to “pixel[.]</a:t>
            </a:r>
            <a:r>
              <a:rPr lang="en-US" dirty="0" err="1"/>
              <a:t>adsprofitnetwork</a:t>
            </a:r>
            <a:r>
              <a:rPr lang="en-US" dirty="0"/>
              <a:t>[.]com” with a URL to a legitimate image file and sends the information about the user’s session, such as resolution and referrer.</a:t>
            </a:r>
          </a:p>
          <a:p>
            <a:pPr lvl="1"/>
            <a:r>
              <a:rPr lang="en-US" dirty="0"/>
              <a:t>The site will return either the image and no redirect if there’s no referrer, or a screen resolution common to a virtual machine. </a:t>
            </a:r>
          </a:p>
          <a:p>
            <a:pPr lvl="1"/>
            <a:r>
              <a:rPr lang="en-US" dirty="0"/>
              <a:t>Filtering users in this manner is known in the infosec community as a “Gate Domain” and is often used by malicious redirects for Exploit Kits</a:t>
            </a:r>
          </a:p>
          <a:p>
            <a:r>
              <a:rPr lang="en-US" dirty="0"/>
              <a:t>Example compromised site, </a:t>
            </a:r>
            <a:r>
              <a:rPr lang="en-US" dirty="0" err="1"/>
              <a:t>dearart</a:t>
            </a:r>
            <a:r>
              <a:rPr lang="en-US" dirty="0"/>
              <a:t>[.]net</a:t>
            </a:r>
          </a:p>
          <a:p>
            <a:pPr lvl="1"/>
            <a:r>
              <a:rPr lang="en-US" dirty="0">
                <a:hlinkClick r:id="rId3"/>
              </a:rPr>
              <a:t>https://urlscan.io/result/83a75174-01a7-4655-958e-a77a6dff321b/#transactions</a:t>
            </a:r>
            <a:endParaRPr lang="en-US" dirty="0"/>
          </a:p>
        </p:txBody>
      </p:sp>
    </p:spTree>
    <p:extLst>
      <p:ext uri="{BB962C8B-B14F-4D97-AF65-F5344CB8AC3E}">
        <p14:creationId xmlns:p14="http://schemas.microsoft.com/office/powerpoint/2010/main" val="2516517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8F1D6-C68D-41DA-A244-460D7C1DC147}"/>
              </a:ext>
            </a:extLst>
          </p:cNvPr>
          <p:cNvSpPr>
            <a:spLocks noGrp="1"/>
          </p:cNvSpPr>
          <p:nvPr>
            <p:ph type="title"/>
          </p:nvPr>
        </p:nvSpPr>
        <p:spPr/>
        <p:txBody>
          <a:bodyPr/>
          <a:lstStyle/>
          <a:p>
            <a:r>
              <a:rPr lang="en-US" dirty="0"/>
              <a:t>Example of Traffic with Redirects (Fiddler)</a:t>
            </a:r>
          </a:p>
        </p:txBody>
      </p:sp>
      <p:pic>
        <p:nvPicPr>
          <p:cNvPr id="4" name="Picture 3">
            <a:extLst>
              <a:ext uri="{FF2B5EF4-FFF2-40B4-BE49-F238E27FC236}">
                <a16:creationId xmlns:a16="http://schemas.microsoft.com/office/drawing/2014/main" id="{C6BBAF7D-996E-43CE-893E-F8C23164D489}"/>
              </a:ext>
            </a:extLst>
          </p:cNvPr>
          <p:cNvPicPr>
            <a:picLocks noChangeAspect="1"/>
          </p:cNvPicPr>
          <p:nvPr/>
        </p:nvPicPr>
        <p:blipFill>
          <a:blip r:embed="rId3"/>
          <a:stretch>
            <a:fillRect/>
          </a:stretch>
        </p:blipFill>
        <p:spPr>
          <a:xfrm>
            <a:off x="156210" y="1413748"/>
            <a:ext cx="12089130" cy="5431514"/>
          </a:xfrm>
          <a:prstGeom prst="rect">
            <a:avLst/>
          </a:prstGeom>
        </p:spPr>
      </p:pic>
      <p:sp>
        <p:nvSpPr>
          <p:cNvPr id="5" name="Frame 4">
            <a:extLst>
              <a:ext uri="{FF2B5EF4-FFF2-40B4-BE49-F238E27FC236}">
                <a16:creationId xmlns:a16="http://schemas.microsoft.com/office/drawing/2014/main" id="{4ECA4EA4-239B-49D1-A1AF-FE3399F575EF}"/>
              </a:ext>
            </a:extLst>
          </p:cNvPr>
          <p:cNvSpPr/>
          <p:nvPr/>
        </p:nvSpPr>
        <p:spPr>
          <a:xfrm>
            <a:off x="0" y="4812030"/>
            <a:ext cx="12035790" cy="262890"/>
          </a:xfrm>
          <a:prstGeom prst="fram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FC6C539A-5905-4C33-B903-DC612A1FC12A}"/>
              </a:ext>
            </a:extLst>
          </p:cNvPr>
          <p:cNvSpPr txBox="1"/>
          <p:nvPr/>
        </p:nvSpPr>
        <p:spPr>
          <a:xfrm>
            <a:off x="4869180" y="5074920"/>
            <a:ext cx="3726180" cy="369332"/>
          </a:xfrm>
          <a:prstGeom prst="rect">
            <a:avLst/>
          </a:prstGeom>
          <a:noFill/>
        </p:spPr>
        <p:txBody>
          <a:bodyPr wrap="square" rtlCol="0">
            <a:spAutoFit/>
          </a:bodyPr>
          <a:lstStyle/>
          <a:p>
            <a:r>
              <a:rPr lang="en-US" b="1" dirty="0">
                <a:solidFill>
                  <a:srgbClr val="FF0000"/>
                </a:solidFill>
              </a:rPr>
              <a:t>Contains the encoded downloader</a:t>
            </a:r>
          </a:p>
        </p:txBody>
      </p:sp>
      <p:sp>
        <p:nvSpPr>
          <p:cNvPr id="7" name="Frame 6">
            <a:extLst>
              <a:ext uri="{FF2B5EF4-FFF2-40B4-BE49-F238E27FC236}">
                <a16:creationId xmlns:a16="http://schemas.microsoft.com/office/drawing/2014/main" id="{B2ECD55C-A18E-40A7-9FCF-7B2EBB4EA429}"/>
              </a:ext>
            </a:extLst>
          </p:cNvPr>
          <p:cNvSpPr/>
          <p:nvPr/>
        </p:nvSpPr>
        <p:spPr>
          <a:xfrm>
            <a:off x="6017894" y="4034790"/>
            <a:ext cx="2463165" cy="262890"/>
          </a:xfrm>
          <a:prstGeom prst="fram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5C1F4543-930E-4D16-B502-A80E74411472}"/>
              </a:ext>
            </a:extLst>
          </p:cNvPr>
          <p:cNvSpPr txBox="1"/>
          <p:nvPr/>
        </p:nvSpPr>
        <p:spPr>
          <a:xfrm>
            <a:off x="6096000" y="3760470"/>
            <a:ext cx="2385059" cy="369332"/>
          </a:xfrm>
          <a:prstGeom prst="rect">
            <a:avLst/>
          </a:prstGeom>
          <a:noFill/>
        </p:spPr>
        <p:txBody>
          <a:bodyPr wrap="square" rtlCol="0">
            <a:spAutoFit/>
          </a:bodyPr>
          <a:lstStyle/>
          <a:p>
            <a:r>
              <a:rPr lang="en-US" dirty="0"/>
              <a:t>Referrer URL</a:t>
            </a:r>
          </a:p>
        </p:txBody>
      </p:sp>
      <p:sp>
        <p:nvSpPr>
          <p:cNvPr id="9" name="Frame 8">
            <a:extLst>
              <a:ext uri="{FF2B5EF4-FFF2-40B4-BE49-F238E27FC236}">
                <a16:creationId xmlns:a16="http://schemas.microsoft.com/office/drawing/2014/main" id="{9D0DD659-1A78-45D7-B163-9C9E30A2237B}"/>
              </a:ext>
            </a:extLst>
          </p:cNvPr>
          <p:cNvSpPr/>
          <p:nvPr/>
        </p:nvSpPr>
        <p:spPr>
          <a:xfrm>
            <a:off x="3874770" y="4026635"/>
            <a:ext cx="1840230" cy="262890"/>
          </a:xfrm>
          <a:prstGeom prst="fram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09737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5030C21B147F49853A6EA52300AF89" ma:contentTypeVersion="8" ma:contentTypeDescription="Create a new document." ma:contentTypeScope="" ma:versionID="ef6ab1937855c1c06d00ad79dabec661">
  <xsd:schema xmlns:xsd="http://www.w3.org/2001/XMLSchema" xmlns:xs="http://www.w3.org/2001/XMLSchema" xmlns:p="http://schemas.microsoft.com/office/2006/metadata/properties" xmlns:ns2="28954944-62ca-4e51-b64b-31ccaf0053bf" targetNamespace="http://schemas.microsoft.com/office/2006/metadata/properties" ma:root="true" ma:fieldsID="085cf122b40474f3c9284e59218df389" ns2:_="">
    <xsd:import namespace="28954944-62ca-4e51-b64b-31ccaf0053b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954944-62ca-4e51-b64b-31ccaf0053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EC3B32C-7509-46A9-8A46-DAA5D64524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954944-62ca-4e51-b64b-31ccaf0053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F4DA691-13BB-44B1-BDBC-9FCEB446EB11}">
  <ds:schemaRefs>
    <ds:schemaRef ds:uri="http://schemas.microsoft.com/sharepoint/v3/contenttype/forms"/>
  </ds:schemaRefs>
</ds:datastoreItem>
</file>

<file path=customXml/itemProps3.xml><?xml version="1.0" encoding="utf-8"?>
<ds:datastoreItem xmlns:ds="http://schemas.openxmlformats.org/officeDocument/2006/customXml" ds:itemID="{6B3E08F4-0A24-4E0A-9789-ECC68AD2625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2983</TotalTime>
  <Words>3049</Words>
  <Application>Microsoft Office PowerPoint</Application>
  <PresentationFormat>Widescreen</PresentationFormat>
  <Paragraphs>239</Paragraphs>
  <Slides>24</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SocGholish/FakeUpdates with NetSupport</vt:lpstr>
      <vt:lpstr>Background</vt:lpstr>
      <vt:lpstr>Infection Chain</vt:lpstr>
      <vt:lpstr>Old Version: HoeflerText Premise</vt:lpstr>
      <vt:lpstr>Visual Example (GIF)</vt:lpstr>
      <vt:lpstr>Fake Update Page (Static)</vt:lpstr>
      <vt:lpstr>PCAP Exercise (Lab 1 Part 1)</vt:lpstr>
      <vt:lpstr>Exercise/Demonstration</vt:lpstr>
      <vt:lpstr>Example of Traffic with Redirects (Fiddler)</vt:lpstr>
      <vt:lpstr>Payload Downloaded as Zip File</vt:lpstr>
      <vt:lpstr>Decoded  Payload {Browser.js}</vt:lpstr>
      <vt:lpstr>PCAP Exercise (Lab 1 Part 2)</vt:lpstr>
      <vt:lpstr>Pcap Traffic from Infection</vt:lpstr>
      <vt:lpstr>What to Watch Out For? (Network)</vt:lpstr>
      <vt:lpstr>Host Execution</vt:lpstr>
      <vt:lpstr>Host Analysis Exercise (Lab 2)</vt:lpstr>
      <vt:lpstr>“taskhost” Metadata</vt:lpstr>
      <vt:lpstr>Taskhost Signed</vt:lpstr>
      <vt:lpstr>NetSupport Client INI File Contents</vt:lpstr>
      <vt:lpstr>What to Watch Out For? (Host)</vt:lpstr>
      <vt:lpstr>Reported Payloads</vt:lpstr>
      <vt:lpstr>Mitigation Recommendations</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SocGholish/FakeUpdates</dc:title>
  <dc:creator>Jason Killam</dc:creator>
  <cp:lastModifiedBy>Jason Killam</cp:lastModifiedBy>
  <cp:revision>66</cp:revision>
  <dcterms:created xsi:type="dcterms:W3CDTF">2020-07-20T12:43:16Z</dcterms:created>
  <dcterms:modified xsi:type="dcterms:W3CDTF">2020-08-21T20:09:03Z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0x010100155030C21B147F49853A6EA52300AF89</vt:lpwstr>
  </property>
</Properties>
</file>