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3" r:id="rId1"/>
    <p:sldMasterId id="2147483714" r:id="rId2"/>
    <p:sldMasterId id="2147483715" r:id="rId3"/>
  </p:sldMasterIdLst>
  <p:notesMasterIdLst>
    <p:notesMasterId r:id="rId4"/>
  </p:notesMasterIdLst>
  <p:sldIdLst>
    <p:sldId id="256" r:id="rId5"/>
    <p:sldId id="271" r:id="rId6"/>
    <p:sldId id="264" r:id="rId7"/>
    <p:sldId id="301" r:id="rId8"/>
    <p:sldId id="309" r:id="rId9"/>
    <p:sldId id="302" r:id="rId10"/>
    <p:sldId id="310" r:id="rId11"/>
    <p:sldId id="303" r:id="rId12"/>
    <p:sldId id="307" r:id="rId13"/>
    <p:sldId id="306" r:id="rId14"/>
    <p:sldId id="304" r:id="rId15"/>
    <p:sldId id="308" r:id="rId16"/>
    <p:sldId id="313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6" y="-816"/>
      </p:cViewPr>
      <p:guideLst>
        <p:guide orient="horz" pos="18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presProps" Target="presProps.xml"  /><Relationship Id="rId3" Type="http://schemas.openxmlformats.org/officeDocument/2006/relationships/slideMaster" Target="slideMasters/slideMaster3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notesMaster" Target="notesMasters/notes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0FE4780-4742-4AF7-B9F6-29387D06C872}" type="datetime1">
              <a:rPr lang="ko-KR" altLang="en-US"/>
              <a:pPr lvl="0">
                <a:defRPr/>
              </a:pPr>
              <a:t>2023-02-01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820E160-F603-41F3-A192-DC95957721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820E160-F603-41F3-A192-DC95957721C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jpe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jpeg"  /><Relationship Id="rId3" Type="http://schemas.openxmlformats.org/officeDocument/2006/relationships/image" Target="../media/image9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jpeg"  /><Relationship Id="rId3" Type="http://schemas.openxmlformats.org/officeDocument/2006/relationships/image" Target="../media/image10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3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3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Relationship Id="rId3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8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4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13" Type="http://schemas.openxmlformats.org/officeDocument/2006/relationships/slideLayout" Target="../slideLayouts/slideLayout15.xml"  /><Relationship Id="rId14" Type="http://schemas.openxmlformats.org/officeDocument/2006/relationships/theme" Target="../theme/theme2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13" Type="http://schemas.openxmlformats.org/officeDocument/2006/relationships/image" Target="../media/image33.png"  /><Relationship Id="rId14" Type="http://schemas.openxmlformats.org/officeDocument/2006/relationships/image" Target="../media/image34.png"  /><Relationship Id="rId15" Type="http://schemas.openxmlformats.org/officeDocument/2006/relationships/image" Target="../media/image35.png"  /><Relationship Id="rId16" Type="http://schemas.openxmlformats.org/officeDocument/2006/relationships/image" Target="../media/image36.png"  /><Relationship Id="rId17" Type="http://schemas.openxmlformats.org/officeDocument/2006/relationships/image" Target="../media/image37.png"  /><Relationship Id="rId18" Type="http://schemas.openxmlformats.org/officeDocument/2006/relationships/image" Target="../media/image38.png"  /><Relationship Id="rId19" Type="http://schemas.openxmlformats.org/officeDocument/2006/relationships/image" Target="../media/image39.png"  /><Relationship Id="rId2" Type="http://schemas.openxmlformats.org/officeDocument/2006/relationships/image" Target="../media/image22.png"  /><Relationship Id="rId20" Type="http://schemas.openxmlformats.org/officeDocument/2006/relationships/image" Target="../media/image40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ea typeface="맑은 고딕" pitchFamily="50" charset="-127"/>
              </a:rPr>
              <a:t>2022.07.26 AWS</a:t>
            </a:r>
          </a:p>
          <a:p>
            <a:pPr lvl="0"/>
            <a:r>
              <a:rPr lang="en-US" altLang="ko-KR" dirty="0" smtClean="0">
                <a:ea typeface="맑은 고딕" pitchFamily="50" charset="-127"/>
              </a:rPr>
              <a:t>	FINAL PROJECT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C</a:t>
            </a:r>
            <a:r>
              <a:rPr lang="en-US" altLang="ko-KR" b="1" dirty="0" smtClean="0"/>
              <a:t>UISINE SOCIAL NETWORK SERVICE(CSNS)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	</a:t>
            </a:r>
            <a:r>
              <a:rPr lang="en-US" altLang="ko-KR" b="1" dirty="0" smtClean="0"/>
              <a:t>			MUGLANG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케이스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2.png" title="이미지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627534"/>
            <a:ext cx="9108504" cy="4515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32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다이어그램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image1.png" title="이미지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79512" y="771550"/>
            <a:ext cx="8712968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96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(Entity Relation Diagram)ERD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71903"/>
            <a:ext cx="491809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임영롱 부분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5465" y="0"/>
            <a:ext cx="2522438" cy="4999153"/>
          </a:xfrm>
          <a:prstGeom prst="rect">
            <a:avLst/>
          </a:prstGeom>
        </p:spPr>
      </p:pic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사이드 바</a:t>
            </a: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3995936" y="1203598"/>
            <a:ext cx="4608512" cy="14614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이름 </a:t>
            </a:r>
            <a:r>
              <a:rPr lang="en-US" altLang="ko-KR"/>
              <a:t>/</a:t>
            </a:r>
            <a:r>
              <a:rPr lang="ko-KR" altLang="en-US"/>
              <a:t> 이메일</a:t>
            </a:r>
            <a:r>
              <a:rPr lang="en-US" altLang="ko-KR"/>
              <a:t>/</a:t>
            </a:r>
            <a:r>
              <a:rPr lang="ko-KR" altLang="en-US"/>
              <a:t> 개인 사진 출력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게시물 </a:t>
            </a:r>
            <a:r>
              <a:rPr lang="en-US" altLang="ko-KR"/>
              <a:t>,</a:t>
            </a:r>
            <a:r>
              <a:rPr lang="ko-KR" altLang="en-US"/>
              <a:t> 팔로워</a:t>
            </a:r>
            <a:r>
              <a:rPr lang="en-US" altLang="ko-KR"/>
              <a:t>,</a:t>
            </a:r>
            <a:r>
              <a:rPr lang="ko-KR" altLang="en-US"/>
              <a:t> 팔로잉 카운트 후 출력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태그를 이용한 다른 페이지로 링크 작성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박스</a:t>
            </a: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4644008" y="1182261"/>
            <a:ext cx="4608512" cy="2549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작성자의 프로필 사진을 표시함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신고버튼 클릭시 본인 게시물이라면 수정</a:t>
            </a:r>
            <a:r>
              <a:rPr lang="en-US" altLang="ko-KR"/>
              <a:t>,</a:t>
            </a:r>
            <a:r>
              <a:rPr lang="ko-KR" altLang="en-US"/>
              <a:t> 삭제를 표시하고 타인 게시물이라면 신고버튼 출력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신고버튼 클릭시 본인게시물이거나 이미 신고된 게시물이 아니라면 신고하고</a:t>
            </a:r>
            <a:r>
              <a:rPr lang="en-US" altLang="ko-KR"/>
              <a:t>,</a:t>
            </a:r>
            <a:r>
              <a:rPr lang="ko-KR" altLang="en-US"/>
              <a:t> 만약 아니라면 경고 후 다시 리턴</a:t>
            </a:r>
            <a:endParaRPr lang="ko-KR" altLang="en-US"/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47614"/>
            <a:ext cx="4572000" cy="1400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팔로잉</a:t>
            </a:r>
            <a:r>
              <a:rPr lang="en-US" altLang="ko-KR"/>
              <a:t>/</a:t>
            </a:r>
            <a:r>
              <a:rPr lang="ko-KR" altLang="en-US"/>
              <a:t> 팔로워 페이지</a:t>
            </a: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4644008" y="1182260"/>
            <a:ext cx="4608512" cy="39212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팔로잉하고 있는 사람이 해당 음식점에서 식사를 했는지 </a:t>
            </a:r>
            <a:r>
              <a:rPr lang="en-US" altLang="ko-KR"/>
              <a:t>db</a:t>
            </a:r>
            <a:r>
              <a:rPr lang="ko-KR" altLang="en-US"/>
              <a:t> 조회를 통해 표현함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팔로잉</a:t>
            </a:r>
            <a:r>
              <a:rPr lang="en-US" altLang="ko-KR"/>
              <a:t>/</a:t>
            </a:r>
            <a:r>
              <a:rPr lang="ko-KR" altLang="en-US"/>
              <a:t>팔로워의 게시글만 표출함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중복되는 인원이 해당 음식점에서 식사시 카운트 하지 않음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클릭시 식사한 인원을 </a:t>
            </a:r>
            <a:r>
              <a:rPr lang="en-US" altLang="ko-KR"/>
              <a:t>modal</a:t>
            </a:r>
            <a:r>
              <a:rPr lang="ko-KR" altLang="en-US"/>
              <a:t>처리를 통해 표시함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자신의 팔로잉</a:t>
            </a:r>
            <a:r>
              <a:rPr lang="en-US" altLang="ko-KR"/>
              <a:t>/</a:t>
            </a:r>
            <a:r>
              <a:rPr lang="ko-KR" altLang="en-US"/>
              <a:t> 팔로워를 표현하고 페이징 처리를 통해 다른 사람들을 볼 수 있고 클릭시 그사람의 상세페이지로 이동함</a:t>
            </a:r>
            <a:endParaRPr lang="ko-KR" altLang="en-US"/>
          </a:p>
        </p:txBody>
      </p:sp>
      <p:pic>
        <p:nvPicPr>
          <p:cNvPr id="10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07" y="1176635"/>
            <a:ext cx="4427984" cy="2259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마이 페이지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30" name=""/>
          <p:cNvSpPr txBox="1"/>
          <p:nvPr/>
        </p:nvSpPr>
        <p:spPr>
          <a:xfrm>
            <a:off x="4644008" y="1182261"/>
            <a:ext cx="4608512" cy="20067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가입시 디폴트 이미지 삽입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개인 정보 불러와서 출력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팔로잉 요청이 있을 경우 표시하고</a:t>
            </a:r>
            <a:endParaRPr lang="ko-KR" altLang="en-US"/>
          </a:p>
          <a:p>
            <a:pPr>
              <a:defRPr/>
            </a:pPr>
            <a:r>
              <a:rPr lang="ko-KR" altLang="en-US"/>
              <a:t> 개수 따로 표시 후 전체 요청보기시</a:t>
            </a:r>
            <a:endParaRPr lang="ko-KR" altLang="en-US"/>
          </a:p>
          <a:p>
            <a:pPr>
              <a:defRPr/>
            </a:pPr>
            <a:r>
              <a:rPr lang="en-US" altLang="ko-KR"/>
              <a:t> modal</a:t>
            </a:r>
            <a:r>
              <a:rPr lang="ko-KR" altLang="en-US"/>
              <a:t>처리를 이용해 표시</a:t>
            </a:r>
            <a:endParaRPr lang="ko-KR" altLang="en-US"/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771549"/>
            <a:ext cx="4572000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마이 페이지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30" name=""/>
          <p:cNvSpPr txBox="1"/>
          <p:nvPr/>
        </p:nvSpPr>
        <p:spPr>
          <a:xfrm>
            <a:off x="4644008" y="1182261"/>
            <a:ext cx="4608512" cy="22734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사진 업로드시 업로드 후 미리보기 생성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기존에 작성된 정보들 불러와서 표시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이미지 삭제 버튼 클릭시 </a:t>
            </a:r>
            <a:r>
              <a:rPr lang="en-US" altLang="ko-KR"/>
              <a:t>alert</a:t>
            </a:r>
            <a:r>
              <a:rPr lang="ko-KR" altLang="en-US"/>
              <a:t>를 이용한 경고문 출력 후 기본 이미지로 변경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save changes</a:t>
            </a:r>
            <a:r>
              <a:rPr lang="ko-KR" altLang="en-US"/>
              <a:t> 클릭시 변경 사항 적용</a:t>
            </a:r>
            <a:endParaRPr lang="ko-KR" altLang="en-US"/>
          </a:p>
        </p:txBody>
      </p:sp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07" y="982361"/>
            <a:ext cx="4572000" cy="3965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타인 조회 페이지</a:t>
            </a: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4644008" y="1182260"/>
            <a:ext cx="4608512" cy="33783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자신이 아니라면 유저 신고하기와</a:t>
            </a:r>
            <a:endParaRPr lang="ko-KR" altLang="en-US"/>
          </a:p>
          <a:p>
            <a:pPr>
              <a:defRPr/>
            </a:pPr>
            <a:r>
              <a:rPr lang="ko-KR" altLang="en-US"/>
              <a:t>팔로우</a:t>
            </a:r>
            <a:r>
              <a:rPr lang="en-US" altLang="ko-KR"/>
              <a:t>/</a:t>
            </a:r>
            <a:r>
              <a:rPr lang="ko-KR" altLang="en-US"/>
              <a:t>언팔로우 상태를 비교해 출력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신고하기 클릭시 신고 로직 작동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언팔로우</a:t>
            </a:r>
            <a:r>
              <a:rPr lang="en-US" altLang="ko-KR"/>
              <a:t>/</a:t>
            </a:r>
            <a:r>
              <a:rPr lang="ko-KR" altLang="en-US"/>
              <a:t> 팔로우 버튼 클릭시 로직 작동 후 리다이렉트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작성한 글 출력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팔로잉</a:t>
            </a:r>
            <a:r>
              <a:rPr lang="en-US" altLang="ko-KR"/>
              <a:t>/</a:t>
            </a:r>
            <a:r>
              <a:rPr lang="ko-KR" altLang="en-US"/>
              <a:t> 팔로워 버튼 클릭시 팔로잉</a:t>
            </a:r>
            <a:r>
              <a:rPr lang="en-US" altLang="ko-KR"/>
              <a:t>/</a:t>
            </a:r>
            <a:r>
              <a:rPr lang="ko-KR" altLang="en-US"/>
              <a:t>팔로워 출력</a:t>
            </a:r>
            <a:endParaRPr lang="ko-KR" altLang="en-US"/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63997"/>
            <a:ext cx="4572000" cy="2931889"/>
          </a:xfrm>
          <a:prstGeom prst="rect">
            <a:avLst/>
          </a:prstGeom>
        </p:spPr>
      </p:pic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651870"/>
            <a:ext cx="4644008" cy="1411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8855" y="2032261"/>
            <a:ext cx="979994" cy="979994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9327" y="1701184"/>
            <a:ext cx="1486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5"/>
                </a:solidFill>
                <a:cs typeface="Arial" pitchFamily="34" charset="0"/>
              </a:rPr>
              <a:t>프로젝트 소개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8576" y="1693444"/>
            <a:ext cx="10473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4"/>
                </a:solidFill>
                <a:cs typeface="Arial" pitchFamily="34" charset="0"/>
              </a:rPr>
              <a:t>팀원 소개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398" y="1695878"/>
            <a:ext cx="9715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계획 소개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2"/>
                </a:solidFill>
                <a:cs typeface="Arial" pitchFamily="34" charset="0"/>
              </a:rPr>
              <a:t>시연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0247" y="1664906"/>
            <a:ext cx="8986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1"/>
                </a:solidFill>
                <a:cs typeface="Arial" pitchFamily="34" charset="0"/>
              </a:rPr>
              <a:t>마무리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7745" y="3105066"/>
            <a:ext cx="1502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환경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기능정의서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유스케이스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-ERD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14667" y="3105066"/>
            <a:ext cx="1502246" cy="532080"/>
            <a:chOff x="496119" y="2469560"/>
            <a:chExt cx="1752190" cy="532080"/>
          </a:xfrm>
          <a:noFill/>
        </p:grpSpPr>
        <p:sp>
          <p:nvSpPr>
            <p:cNvPr id="44" name="TextBox 43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시연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867729" y="3105066"/>
            <a:ext cx="150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느낀 점 및 소감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자주 묻는 질문</a:t>
            </a: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4644008" y="1182260"/>
            <a:ext cx="4608512" cy="11780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 등록된 정보를 불러와 표현함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JS</a:t>
            </a:r>
            <a:r>
              <a:rPr lang="ko-KR" altLang="en-US"/>
              <a:t>를 통해 해당 박스 클릭시 </a:t>
            </a:r>
            <a:r>
              <a:rPr lang="en-US" altLang="ko-KR"/>
              <a:t>A</a:t>
            </a:r>
            <a:r>
              <a:rPr lang="ko-KR" altLang="en-US"/>
              <a:t>가 보이도록 구현함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5" y="1328191"/>
            <a:ext cx="3888432" cy="3115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Admin</a:t>
            </a:r>
            <a:r>
              <a:rPr lang="ko-KR" altLang="en-US"/>
              <a:t>페이지</a:t>
            </a:r>
            <a:r>
              <a:rPr lang="en-US" altLang="ko-KR"/>
              <a:t>(</a:t>
            </a:r>
            <a:r>
              <a:rPr lang="ko-KR" altLang="en-US"/>
              <a:t>유저 조회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030" name=""/>
          <p:cNvSpPr txBox="1"/>
          <p:nvPr/>
        </p:nvSpPr>
        <p:spPr>
          <a:xfrm>
            <a:off x="4644008" y="1182260"/>
            <a:ext cx="4608512" cy="2549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유저의 프로필 사진 및 정보를 불러와 출력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유저의 번호</a:t>
            </a:r>
            <a:r>
              <a:rPr lang="en-US" altLang="ko-KR"/>
              <a:t>,</a:t>
            </a:r>
            <a:r>
              <a:rPr lang="ko-KR" altLang="en-US"/>
              <a:t> 이메일을 통해 검색기능 구현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변경버튼을 누를시 해당 유저의 </a:t>
            </a:r>
            <a:r>
              <a:rPr lang="en-US" altLang="ko-KR"/>
              <a:t>YN</a:t>
            </a:r>
            <a:r>
              <a:rPr lang="ko-KR" altLang="en-US"/>
              <a:t>속성을 </a:t>
            </a:r>
            <a:endParaRPr lang="ko-KR" altLang="en-US"/>
          </a:p>
          <a:p>
            <a:pPr>
              <a:defRPr/>
            </a:pPr>
            <a:r>
              <a:rPr lang="ko-KR" altLang="en-US"/>
              <a:t>변경하고 </a:t>
            </a:r>
            <a:r>
              <a:rPr lang="en-US" altLang="ko-KR"/>
              <a:t>AJAX</a:t>
            </a:r>
            <a:r>
              <a:rPr lang="ko-KR" altLang="en-US"/>
              <a:t>를 통해 비동기로 표출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페이징처리 구현 및 신고수가 </a:t>
            </a:r>
            <a:r>
              <a:rPr lang="en-US" altLang="ko-KR"/>
              <a:t>3</a:t>
            </a:r>
            <a:r>
              <a:rPr lang="ko-KR" altLang="en-US"/>
              <a:t>회 이상인 유저는 이름이 붉게 표현하게함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059582"/>
            <a:ext cx="3995936" cy="3528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Admin</a:t>
            </a:r>
            <a:r>
              <a:rPr lang="ko-KR" altLang="en-US"/>
              <a:t>페이지</a:t>
            </a:r>
            <a:r>
              <a:rPr lang="en-US" altLang="ko-KR"/>
              <a:t>(</a:t>
            </a:r>
            <a:r>
              <a:rPr lang="ko-KR" altLang="en-US"/>
              <a:t>신고글 조회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030" name=""/>
          <p:cNvSpPr txBox="1"/>
          <p:nvPr/>
        </p:nvSpPr>
        <p:spPr>
          <a:xfrm>
            <a:off x="4644008" y="1182260"/>
            <a:ext cx="4608512" cy="17304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신고한 글에 대한 정보를 가져와서 표출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보기 클릭시 각 글에대한 정보를 받아와서 새 윈도우 창을 띄워 표현함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페이징 처리 구현</a:t>
            </a:r>
            <a:endParaRPr lang="ko-KR" altLang="en-US"/>
          </a:p>
        </p:txBody>
      </p:sp>
      <p:pic>
        <p:nvPicPr>
          <p:cNvPr id="10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852" y="987410"/>
            <a:ext cx="3982107" cy="352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Admin</a:t>
            </a:r>
            <a:r>
              <a:rPr lang="ko-KR" altLang="en-US"/>
              <a:t>페이지</a:t>
            </a:r>
            <a:r>
              <a:rPr lang="en-US" altLang="ko-KR"/>
              <a:t>(</a:t>
            </a:r>
            <a:r>
              <a:rPr lang="ko-KR" altLang="en-US"/>
              <a:t>신고 댓글 조회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030" name=""/>
          <p:cNvSpPr txBox="1"/>
          <p:nvPr/>
        </p:nvSpPr>
        <p:spPr>
          <a:xfrm>
            <a:off x="4644008" y="1182260"/>
            <a:ext cx="4608512" cy="2549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신고한 댓글에 대한 정보를 가져와서 표출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보기 클릭시 각 글에대한 정보를 받아와서 새 윈도우 창을 띄워 표현함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페이징 처리 구현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삭제버튼 클릭시 해당 댓글을 삭제하고 리다이렉트함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024" y="1059582"/>
            <a:ext cx="4355976" cy="3591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"/>
          <p:cNvSpPr txBox="1"/>
          <p:nvPr/>
        </p:nvSpPr>
        <p:spPr>
          <a:xfrm>
            <a:off x="4067944" y="411510"/>
            <a:ext cx="482453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Admin</a:t>
            </a:r>
            <a:r>
              <a:rPr lang="ko-KR" altLang="en-US"/>
              <a:t>페이지</a:t>
            </a:r>
            <a:r>
              <a:rPr lang="en-US" altLang="ko-KR"/>
              <a:t>(</a:t>
            </a:r>
            <a:r>
              <a:rPr lang="ko-KR" altLang="en-US"/>
              <a:t>자주묻는 질문 작성칸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030" name=""/>
          <p:cNvSpPr txBox="1"/>
          <p:nvPr/>
        </p:nvSpPr>
        <p:spPr>
          <a:xfrm>
            <a:off x="4644008" y="1182260"/>
            <a:ext cx="4608512" cy="3102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이미 작성된 질문들을 받아와 표현함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내림 버튼 클릭시 </a:t>
            </a:r>
            <a:r>
              <a:rPr lang="en-US" altLang="ko-KR"/>
              <a:t>A</a:t>
            </a:r>
            <a:r>
              <a:rPr lang="ko-KR" altLang="en-US"/>
              <a:t>를 표현함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작성버튼 클릭시 새 윈도우 창을 띄워서 작성할 수 있는 칸을 표현함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기존에 있던 글에 대해 수정</a:t>
            </a:r>
            <a:r>
              <a:rPr lang="en-US" altLang="ko-KR"/>
              <a:t>,</a:t>
            </a:r>
            <a:r>
              <a:rPr lang="ko-KR" altLang="en-US"/>
              <a:t> 삭제 구현함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수정된 항목은 유저페이지의 자주묻는 질문칸에 표출됨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87574"/>
            <a:ext cx="4572000" cy="3599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ABOUT MUGLANG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35696" y="157251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/>
                </a:solidFill>
                <a:cs typeface="Arial" pitchFamily="34" charset="0"/>
              </a:rPr>
              <a:t>주변 세상에 대한 소통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21"/>
          <p:cNvGrpSpPr/>
          <p:nvPr/>
        </p:nvGrpSpPr>
        <p:grpSpPr>
          <a:xfrm>
            <a:off x="1811351" y="1784267"/>
            <a:ext cx="2664296" cy="852567"/>
            <a:chOff x="496119" y="2469560"/>
            <a:chExt cx="1752190" cy="852567"/>
          </a:xfrm>
          <a:noFill/>
        </p:grpSpPr>
        <p:sp>
          <p:nvSpPr>
            <p:cNvPr id="37" name="TextBox 36"/>
            <p:cNvSpPr txBox="1"/>
            <p:nvPr/>
          </p:nvSpPr>
          <p:spPr>
            <a:xfrm>
              <a:off x="496119" y="2491130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코로나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19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이후 세상의 소통의 유형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대면에서 비 대면으로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즉 온라인 가상 공간으로 이동하고 있음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0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1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46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49" name="TextBox 4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기존의 모든 기능을 가진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SNS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 주류를 이루다가 사용자의 전문적인 욕구를 충족시키기 위해  기능별로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전문화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세분화 되고 있음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3"/>
                  </a:solidFill>
                  <a:cs typeface="Arial" pitchFamily="34" charset="0"/>
                </a:rPr>
                <a:t>다양성 대신 전문 기능 선호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2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53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21"/>
          <p:cNvGrpSpPr/>
          <p:nvPr/>
        </p:nvGrpSpPr>
        <p:grpSpPr>
          <a:xfrm>
            <a:off x="1835696" y="3264687"/>
            <a:ext cx="2664296" cy="901412"/>
            <a:chOff x="496119" y="2469560"/>
            <a:chExt cx="1752190" cy="901412"/>
          </a:xfrm>
          <a:noFill/>
        </p:grpSpPr>
        <p:sp>
          <p:nvSpPr>
            <p:cNvPr id="56" name="TextBox 55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음식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이라는 사람 전체를 관통하는 키워드를 통해 다양성을 충족시키는 플랫폼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1"/>
                  </a:solidFill>
                  <a:cs typeface="Arial" pitchFamily="34" charset="0"/>
                </a:rPr>
                <a:t>누구나 참여할 수 있는 플랫폼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9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60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63" name="TextBox 6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MUGLANG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은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이러한 사회의 욕구를 반영하여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사람 대 사람간에 친밀한 소통을 지원합니다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4"/>
                  </a:solidFill>
                  <a:cs typeface="Arial" pitchFamily="34" charset="0"/>
                </a:rPr>
                <a:t>이 모든 것을 아우르는 </a:t>
              </a:r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CSNS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팀원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2" descr="C:\Users\BmycomNote\Desktop\수현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406" y="2463899"/>
            <a:ext cx="659538" cy="748666"/>
          </a:xfrm>
          <a:prstGeom prst="rect">
            <a:avLst/>
          </a:prstGeom>
          <a:noFill/>
        </p:spPr>
      </p:pic>
      <p:pic>
        <p:nvPicPr>
          <p:cNvPr id="35" name="Picture 7" descr="C:\Users\BmycomNote\Desktop\re\1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7946" y="857820"/>
            <a:ext cx="1057520" cy="1057520"/>
          </a:xfrm>
          <a:prstGeom prst="rect">
            <a:avLst/>
          </a:prstGeom>
          <a:noFill/>
        </p:spPr>
      </p:pic>
      <p:pic>
        <p:nvPicPr>
          <p:cNvPr id="36" name="Picture 9" descr="C:\Users\BmycomNote\Desktop\re\3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415" y="3845582"/>
            <a:ext cx="1057520" cy="1057520"/>
          </a:xfrm>
          <a:prstGeom prst="rect">
            <a:avLst/>
          </a:prstGeom>
          <a:noFill/>
        </p:spPr>
      </p:pic>
      <p:pic>
        <p:nvPicPr>
          <p:cNvPr id="39" name="Picture 12" descr="C:\Users\BmycomNote\Desktop\re\6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0125" y="894574"/>
            <a:ext cx="1057520" cy="1061204"/>
          </a:xfrm>
          <a:prstGeom prst="rect">
            <a:avLst/>
          </a:prstGeom>
          <a:noFill/>
        </p:spPr>
      </p:pic>
      <p:pic>
        <p:nvPicPr>
          <p:cNvPr id="40" name="Picture 13" descr="C:\Users\BmycomNote\Desktop\re\7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40125" y="2256401"/>
            <a:ext cx="1057520" cy="1053848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2145421" y="1240510"/>
            <a:ext cx="15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강동윤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4085" y="2615855"/>
            <a:ext cx="172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김동현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72815" y="6196092"/>
            <a:ext cx="31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모음T" pitchFamily="18" charset="-127"/>
                <a:ea typeface="휴먼모음T" pitchFamily="18" charset="-127"/>
              </a:rPr>
              <a:t>홍하영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73576" y="6553282"/>
            <a:ext cx="31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모음T" pitchFamily="18" charset="-127"/>
                <a:ea typeface="휴먼모음T" pitchFamily="18" charset="-127"/>
              </a:rPr>
              <a:t>김광민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16716" y="6196092"/>
            <a:ext cx="31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모음T" pitchFamily="18" charset="-127"/>
                <a:ea typeface="휴먼모음T" pitchFamily="18" charset="-127"/>
              </a:rPr>
              <a:t>이종현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81925" y="1315377"/>
            <a:ext cx="249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휴먼모음T" pitchFamily="18" charset="-127"/>
                <a:ea typeface="휴먼모음T" pitchFamily="18" charset="-127"/>
              </a:rPr>
              <a:t>임영롱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3959" y="4189676"/>
            <a:ext cx="105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김창혁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81925" y="2517592"/>
            <a:ext cx="172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정재웅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개발 환경 소개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그룹 1003"/>
          <p:cNvGrpSpPr/>
          <p:nvPr/>
        </p:nvGrpSpPr>
        <p:grpSpPr>
          <a:xfrm>
            <a:off x="5495443" y="2367935"/>
            <a:ext cx="1295869" cy="281711"/>
            <a:chOff x="13407566" y="6881207"/>
            <a:chExt cx="2591738" cy="563421"/>
          </a:xfrm>
        </p:grpSpPr>
        <p:pic>
          <p:nvPicPr>
            <p:cNvPr id="37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7566" y="6881207"/>
              <a:ext cx="2591738" cy="563421"/>
            </a:xfrm>
            <a:prstGeom prst="rect">
              <a:avLst/>
            </a:prstGeom>
          </p:spPr>
        </p:pic>
      </p:grpSp>
      <p:grpSp>
        <p:nvGrpSpPr>
          <p:cNvPr id="38" name="그룹 1004"/>
          <p:cNvGrpSpPr/>
          <p:nvPr/>
        </p:nvGrpSpPr>
        <p:grpSpPr>
          <a:xfrm>
            <a:off x="7092280" y="3906128"/>
            <a:ext cx="1046853" cy="588856"/>
            <a:chOff x="7527329" y="8311967"/>
            <a:chExt cx="2093705" cy="1177709"/>
          </a:xfrm>
        </p:grpSpPr>
        <p:pic>
          <p:nvPicPr>
            <p:cNvPr id="39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7329" y="8311967"/>
              <a:ext cx="2093705" cy="1177709"/>
            </a:xfrm>
            <a:prstGeom prst="rect">
              <a:avLst/>
            </a:prstGeom>
          </p:spPr>
        </p:pic>
      </p:grpSp>
      <p:grpSp>
        <p:nvGrpSpPr>
          <p:cNvPr id="40" name="그룹 1005"/>
          <p:cNvGrpSpPr/>
          <p:nvPr/>
        </p:nvGrpSpPr>
        <p:grpSpPr>
          <a:xfrm>
            <a:off x="861531" y="995293"/>
            <a:ext cx="1121454" cy="712453"/>
            <a:chOff x="4380876" y="6282265"/>
            <a:chExt cx="2242907" cy="1424906"/>
          </a:xfrm>
        </p:grpSpPr>
        <p:pic>
          <p:nvPicPr>
            <p:cNvPr id="41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0876" y="6282265"/>
              <a:ext cx="2242907" cy="1424906"/>
            </a:xfrm>
            <a:prstGeom prst="rect">
              <a:avLst/>
            </a:prstGeom>
          </p:spPr>
        </p:pic>
      </p:grpSp>
      <p:grpSp>
        <p:nvGrpSpPr>
          <p:cNvPr id="42" name="그룹 1006"/>
          <p:cNvGrpSpPr/>
          <p:nvPr/>
        </p:nvGrpSpPr>
        <p:grpSpPr>
          <a:xfrm>
            <a:off x="430578" y="3684733"/>
            <a:ext cx="808877" cy="337706"/>
            <a:chOff x="861155" y="7369464"/>
            <a:chExt cx="1617753" cy="675412"/>
          </a:xfrm>
        </p:grpSpPr>
        <p:pic>
          <p:nvPicPr>
            <p:cNvPr id="43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155" y="7369464"/>
              <a:ext cx="1617753" cy="675412"/>
            </a:xfrm>
            <a:prstGeom prst="rect">
              <a:avLst/>
            </a:prstGeom>
          </p:spPr>
        </p:pic>
      </p:grpSp>
      <p:grpSp>
        <p:nvGrpSpPr>
          <p:cNvPr id="44" name="그룹 1007"/>
          <p:cNvGrpSpPr/>
          <p:nvPr/>
        </p:nvGrpSpPr>
        <p:grpSpPr>
          <a:xfrm>
            <a:off x="5495443" y="3358990"/>
            <a:ext cx="1315418" cy="316802"/>
            <a:chOff x="14120172" y="9000110"/>
            <a:chExt cx="2630835" cy="633604"/>
          </a:xfrm>
        </p:grpSpPr>
        <p:pic>
          <p:nvPicPr>
            <p:cNvPr id="45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20172" y="9000110"/>
              <a:ext cx="2630835" cy="633604"/>
            </a:xfrm>
            <a:prstGeom prst="rect">
              <a:avLst/>
            </a:prstGeom>
          </p:spPr>
        </p:pic>
      </p:grpSp>
      <p:grpSp>
        <p:nvGrpSpPr>
          <p:cNvPr id="46" name="그룹 1008"/>
          <p:cNvGrpSpPr/>
          <p:nvPr/>
        </p:nvGrpSpPr>
        <p:grpSpPr>
          <a:xfrm>
            <a:off x="3171554" y="3142476"/>
            <a:ext cx="1542857" cy="538943"/>
            <a:chOff x="6535320" y="5418760"/>
            <a:chExt cx="3085714" cy="1077886"/>
          </a:xfrm>
        </p:grpSpPr>
        <p:pic>
          <p:nvPicPr>
            <p:cNvPr id="47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5320" y="5418760"/>
              <a:ext cx="3085714" cy="1077886"/>
            </a:xfrm>
            <a:prstGeom prst="rect">
              <a:avLst/>
            </a:prstGeom>
          </p:spPr>
        </p:pic>
      </p:grpSp>
      <p:grpSp>
        <p:nvGrpSpPr>
          <p:cNvPr id="48" name="그룹 1009"/>
          <p:cNvGrpSpPr/>
          <p:nvPr/>
        </p:nvGrpSpPr>
        <p:grpSpPr>
          <a:xfrm>
            <a:off x="2751166" y="1142574"/>
            <a:ext cx="1108069" cy="496721"/>
            <a:chOff x="5502330" y="2285146"/>
            <a:chExt cx="2216138" cy="993441"/>
          </a:xfrm>
        </p:grpSpPr>
        <p:pic>
          <p:nvPicPr>
            <p:cNvPr id="4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2330" y="2285146"/>
              <a:ext cx="2216138" cy="993441"/>
            </a:xfrm>
            <a:prstGeom prst="rect">
              <a:avLst/>
            </a:prstGeom>
          </p:spPr>
        </p:pic>
      </p:grpSp>
      <p:grpSp>
        <p:nvGrpSpPr>
          <p:cNvPr id="50" name="그룹 1010"/>
          <p:cNvGrpSpPr/>
          <p:nvPr/>
        </p:nvGrpSpPr>
        <p:grpSpPr>
          <a:xfrm>
            <a:off x="6946366" y="1445217"/>
            <a:ext cx="1542857" cy="767623"/>
            <a:chOff x="13892732" y="2890434"/>
            <a:chExt cx="3085714" cy="1535246"/>
          </a:xfrm>
        </p:grpSpPr>
        <p:pic>
          <p:nvPicPr>
            <p:cNvPr id="51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92732" y="2890434"/>
              <a:ext cx="3085714" cy="1535246"/>
            </a:xfrm>
            <a:prstGeom prst="rect">
              <a:avLst/>
            </a:prstGeom>
          </p:spPr>
        </p:pic>
      </p:grpSp>
      <p:grpSp>
        <p:nvGrpSpPr>
          <p:cNvPr id="52" name="그룹 1011"/>
          <p:cNvGrpSpPr/>
          <p:nvPr/>
        </p:nvGrpSpPr>
        <p:grpSpPr>
          <a:xfrm>
            <a:off x="243469" y="1861211"/>
            <a:ext cx="995987" cy="995987"/>
            <a:chOff x="486936" y="3722419"/>
            <a:chExt cx="1991973" cy="1991973"/>
          </a:xfrm>
        </p:grpSpPr>
        <p:pic>
          <p:nvPicPr>
            <p:cNvPr id="53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936" y="3722419"/>
              <a:ext cx="1991973" cy="1991973"/>
            </a:xfrm>
            <a:prstGeom prst="rect">
              <a:avLst/>
            </a:prstGeom>
          </p:spPr>
        </p:pic>
      </p:grpSp>
      <p:grpSp>
        <p:nvGrpSpPr>
          <p:cNvPr id="54" name="그룹 1012"/>
          <p:cNvGrpSpPr/>
          <p:nvPr/>
        </p:nvGrpSpPr>
        <p:grpSpPr>
          <a:xfrm>
            <a:off x="1156730" y="2571429"/>
            <a:ext cx="945962" cy="945962"/>
            <a:chOff x="2313460" y="5142857"/>
            <a:chExt cx="1891924" cy="1891924"/>
          </a:xfrm>
        </p:grpSpPr>
        <p:pic>
          <p:nvPicPr>
            <p:cNvPr id="55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13460" y="5142857"/>
              <a:ext cx="1891924" cy="1891924"/>
            </a:xfrm>
            <a:prstGeom prst="rect">
              <a:avLst/>
            </a:prstGeom>
          </p:spPr>
        </p:pic>
      </p:grpSp>
      <p:grpSp>
        <p:nvGrpSpPr>
          <p:cNvPr id="56" name="그룹 1013"/>
          <p:cNvGrpSpPr/>
          <p:nvPr/>
        </p:nvGrpSpPr>
        <p:grpSpPr>
          <a:xfrm>
            <a:off x="5534055" y="2876818"/>
            <a:ext cx="1257257" cy="309162"/>
            <a:chOff x="14970916" y="7806969"/>
            <a:chExt cx="2514513" cy="618323"/>
          </a:xfrm>
        </p:grpSpPr>
        <p:pic>
          <p:nvPicPr>
            <p:cNvPr id="57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70916" y="7806969"/>
              <a:ext cx="2514513" cy="618323"/>
            </a:xfrm>
            <a:prstGeom prst="rect">
              <a:avLst/>
            </a:prstGeom>
          </p:spPr>
        </p:pic>
      </p:grpSp>
      <p:grpSp>
        <p:nvGrpSpPr>
          <p:cNvPr id="58" name="그룹 1014"/>
          <p:cNvGrpSpPr/>
          <p:nvPr/>
        </p:nvGrpSpPr>
        <p:grpSpPr>
          <a:xfrm>
            <a:off x="7529325" y="2958515"/>
            <a:ext cx="959898" cy="330565"/>
            <a:chOff x="10990883" y="8972584"/>
            <a:chExt cx="1919796" cy="661130"/>
          </a:xfrm>
        </p:grpSpPr>
        <p:pic>
          <p:nvPicPr>
            <p:cNvPr id="59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90883" y="8972584"/>
              <a:ext cx="1919796" cy="661130"/>
            </a:xfrm>
            <a:prstGeom prst="rect">
              <a:avLst/>
            </a:prstGeom>
          </p:spPr>
        </p:pic>
      </p:grpSp>
      <p:grpSp>
        <p:nvGrpSpPr>
          <p:cNvPr id="62" name="그룹 1016"/>
          <p:cNvGrpSpPr/>
          <p:nvPr/>
        </p:nvGrpSpPr>
        <p:grpSpPr>
          <a:xfrm>
            <a:off x="4287091" y="1829029"/>
            <a:ext cx="1089952" cy="654362"/>
            <a:chOff x="8574181" y="3658057"/>
            <a:chExt cx="2179903" cy="1308723"/>
          </a:xfrm>
        </p:grpSpPr>
        <p:pic>
          <p:nvPicPr>
            <p:cNvPr id="63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74181" y="3658057"/>
              <a:ext cx="2179903" cy="1308723"/>
            </a:xfrm>
            <a:prstGeom prst="rect">
              <a:avLst/>
            </a:prstGeom>
          </p:spPr>
        </p:pic>
      </p:grpSp>
      <p:grpSp>
        <p:nvGrpSpPr>
          <p:cNvPr id="66" name="그룹 1018"/>
          <p:cNvGrpSpPr/>
          <p:nvPr/>
        </p:nvGrpSpPr>
        <p:grpSpPr>
          <a:xfrm>
            <a:off x="1799069" y="1776198"/>
            <a:ext cx="1063416" cy="708501"/>
            <a:chOff x="3598136" y="3552395"/>
            <a:chExt cx="2126831" cy="1417001"/>
          </a:xfrm>
        </p:grpSpPr>
        <p:pic>
          <p:nvPicPr>
            <p:cNvPr id="67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8136" y="3552395"/>
              <a:ext cx="2126831" cy="1417001"/>
            </a:xfrm>
            <a:prstGeom prst="rect">
              <a:avLst/>
            </a:prstGeom>
          </p:spPr>
        </p:pic>
      </p:grpSp>
      <p:grpSp>
        <p:nvGrpSpPr>
          <p:cNvPr id="72" name="그룹 1021"/>
          <p:cNvGrpSpPr/>
          <p:nvPr/>
        </p:nvGrpSpPr>
        <p:grpSpPr>
          <a:xfrm>
            <a:off x="5629546" y="1223749"/>
            <a:ext cx="691691" cy="691691"/>
            <a:chOff x="10522610" y="6045039"/>
            <a:chExt cx="1383381" cy="1383381"/>
          </a:xfrm>
        </p:grpSpPr>
        <p:pic>
          <p:nvPicPr>
            <p:cNvPr id="73" name="Object 6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22610" y="6045039"/>
              <a:ext cx="1383381" cy="1383381"/>
            </a:xfrm>
            <a:prstGeom prst="rect">
              <a:avLst/>
            </a:prstGeom>
          </p:spPr>
        </p:pic>
      </p:grpSp>
      <p:grpSp>
        <p:nvGrpSpPr>
          <p:cNvPr id="76" name="그룹 1023"/>
          <p:cNvGrpSpPr/>
          <p:nvPr/>
        </p:nvGrpSpPr>
        <p:grpSpPr>
          <a:xfrm>
            <a:off x="4923222" y="4163871"/>
            <a:ext cx="1144442" cy="600248"/>
            <a:chOff x="7347089" y="6844380"/>
            <a:chExt cx="2288884" cy="1200496"/>
          </a:xfrm>
        </p:grpSpPr>
        <p:pic>
          <p:nvPicPr>
            <p:cNvPr id="77" name="Object 7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47089" y="6844380"/>
              <a:ext cx="2288884" cy="1200496"/>
            </a:xfrm>
            <a:prstGeom prst="rect">
              <a:avLst/>
            </a:prstGeom>
          </p:spPr>
        </p:pic>
      </p:grpSp>
      <p:grpSp>
        <p:nvGrpSpPr>
          <p:cNvPr id="78" name="그룹 1024"/>
          <p:cNvGrpSpPr/>
          <p:nvPr/>
        </p:nvGrpSpPr>
        <p:grpSpPr>
          <a:xfrm>
            <a:off x="3037171" y="1730331"/>
            <a:ext cx="1301068" cy="1301068"/>
            <a:chOff x="3037171" y="1461694"/>
            <a:chExt cx="1301068" cy="1301068"/>
          </a:xfrm>
        </p:grpSpPr>
        <p:pic>
          <p:nvPicPr>
            <p:cNvPr id="79" name="Object 7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37171" y="1461694"/>
              <a:ext cx="1301068" cy="1301068"/>
            </a:xfrm>
            <a:prstGeom prst="rect">
              <a:avLst/>
            </a:prstGeom>
          </p:spPr>
        </p:pic>
      </p:grpSp>
      <p:grpSp>
        <p:nvGrpSpPr>
          <p:cNvPr id="80" name="그룹 1025"/>
          <p:cNvGrpSpPr/>
          <p:nvPr/>
        </p:nvGrpSpPr>
        <p:grpSpPr>
          <a:xfrm>
            <a:off x="2725609" y="4149664"/>
            <a:ext cx="840779" cy="690640"/>
            <a:chOff x="4661551" y="8252436"/>
            <a:chExt cx="1681557" cy="1381279"/>
          </a:xfrm>
        </p:grpSpPr>
        <p:pic>
          <p:nvPicPr>
            <p:cNvPr id="81" name="Object 7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61551" y="8252436"/>
              <a:ext cx="1681557" cy="1381279"/>
            </a:xfrm>
            <a:prstGeom prst="rect">
              <a:avLst/>
            </a:prstGeom>
          </p:spPr>
        </p:pic>
      </p:grpSp>
      <p:grpSp>
        <p:nvGrpSpPr>
          <p:cNvPr id="82" name="그룹 1026"/>
          <p:cNvGrpSpPr/>
          <p:nvPr/>
        </p:nvGrpSpPr>
        <p:grpSpPr>
          <a:xfrm>
            <a:off x="830577" y="4173110"/>
            <a:ext cx="1144442" cy="643749"/>
            <a:chOff x="1661153" y="8346217"/>
            <a:chExt cx="2288884" cy="1287497"/>
          </a:xfrm>
        </p:grpSpPr>
        <p:pic>
          <p:nvPicPr>
            <p:cNvPr id="83" name="Object 7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61153" y="8346217"/>
              <a:ext cx="2288884" cy="1287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5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정의서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42045"/>
            <a:ext cx="9144001" cy="45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476</ep:Words>
  <ep:PresentationFormat>화면 슬라이드 쇼(16:9)</ep:PresentationFormat>
  <ep:Paragraphs>99</ep:Paragraphs>
  <ep:Slides>24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ep:HeadingPairs>
  <ep:TitlesOfParts>
    <vt:vector size="27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2016-12-05T23:26:54.000</dcterms:created>
  <dc:creator>GoogleSlidesPPT.com;Allppt.com</dc:creator>
  <cp:lastModifiedBy>영롱</cp:lastModifiedBy>
  <dcterms:modified xsi:type="dcterms:W3CDTF">2023-01-31T17:12:55.530</dcterms:modified>
  <cp:revision>94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