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57" r:id="rId2"/>
    <p:sldId id="325" r:id="rId3"/>
    <p:sldId id="298" r:id="rId4"/>
    <p:sldId id="271" r:id="rId5"/>
    <p:sldId id="329" r:id="rId6"/>
    <p:sldId id="331" r:id="rId7"/>
    <p:sldId id="332" r:id="rId8"/>
    <p:sldId id="333" r:id="rId9"/>
    <p:sldId id="342" r:id="rId10"/>
    <p:sldId id="262" r:id="rId11"/>
    <p:sldId id="340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34" r:id="rId25"/>
    <p:sldId id="314" r:id="rId26"/>
    <p:sldId id="315" r:id="rId27"/>
    <p:sldId id="335" r:id="rId28"/>
    <p:sldId id="317" r:id="rId29"/>
    <p:sldId id="336" r:id="rId30"/>
    <p:sldId id="337" r:id="rId31"/>
    <p:sldId id="318" r:id="rId32"/>
    <p:sldId id="319" r:id="rId33"/>
    <p:sldId id="338" r:id="rId34"/>
    <p:sldId id="320" r:id="rId35"/>
    <p:sldId id="341" r:id="rId36"/>
    <p:sldId id="33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2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31E22-EFE8-4942-AE84-E2F714E96B84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0A635-E377-6F42-A61C-7DAD88C0F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063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9C7A6-B3DB-9745-9CDA-6352F42C87B4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EED50-208B-C448-8A37-4AA333EA1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6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BCAAA-B00C-1249-A7D4-D6B2F3ED0BFC}" type="slidenum">
              <a:rPr lang="fr-FR"/>
              <a:pPr/>
              <a:t>3</a:t>
            </a:fld>
            <a:endParaRPr lang="fr-F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12AD7-0EAA-4041-8BC8-BEC199CC3D80}" type="slidenum">
              <a:rPr lang="fr-FR"/>
              <a:pPr/>
              <a:t>20</a:t>
            </a:fld>
            <a:endParaRPr lang="fr-FR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A8118-B14E-2D4E-8873-5E50F3DFC4F9}" type="slidenum">
              <a:rPr lang="fr-FR"/>
              <a:pPr/>
              <a:t>21</a:t>
            </a:fld>
            <a:endParaRPr lang="fr-FR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6422B-2FD5-9A40-A31B-0DA187938F16}" type="slidenum">
              <a:rPr lang="fr-FR"/>
              <a:pPr/>
              <a:t>22</a:t>
            </a:fld>
            <a:endParaRPr lang="fr-FR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1E461-F21B-FB49-8ED5-1CBB0BD915E5}" type="slidenum">
              <a:rPr lang="fr-FR"/>
              <a:pPr/>
              <a:t>23</a:t>
            </a:fld>
            <a:endParaRPr lang="fr-FR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A48C5-22A0-E44C-8F99-FE5B5996ADD5}" type="slidenum">
              <a:rPr lang="fr-FR"/>
              <a:pPr/>
              <a:t>25</a:t>
            </a:fld>
            <a:endParaRPr lang="fr-FR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95294-2C31-AC49-874C-C97619B306DA}" type="slidenum">
              <a:rPr lang="fr-FR"/>
              <a:pPr/>
              <a:t>26</a:t>
            </a:fld>
            <a:endParaRPr lang="fr-FR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70E3A-18CB-4245-89C1-15AA06F85704}" type="slidenum">
              <a:rPr lang="fr-FR"/>
              <a:pPr/>
              <a:t>28</a:t>
            </a:fld>
            <a:endParaRPr lang="fr-FR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61283-6943-5A47-B7A9-E3F72429C480}" type="slidenum">
              <a:rPr lang="fr-FR"/>
              <a:pPr/>
              <a:t>31</a:t>
            </a:fld>
            <a:endParaRPr lang="fr-FR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BABAF-E435-964F-9E9B-B12E91762D0F}" type="slidenum">
              <a:rPr lang="fr-FR"/>
              <a:pPr/>
              <a:t>32</a:t>
            </a:fld>
            <a:endParaRPr lang="fr-FR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BABAF-E435-964F-9E9B-B12E91762D0F}" type="slidenum">
              <a:rPr lang="fr-FR"/>
              <a:pPr/>
              <a:t>33</a:t>
            </a:fld>
            <a:endParaRPr lang="fr-FR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  <p:extLst>
      <p:ext uri="{BB962C8B-B14F-4D97-AF65-F5344CB8AC3E}">
        <p14:creationId xmlns:p14="http://schemas.microsoft.com/office/powerpoint/2010/main" val="399493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0E4AF-CA56-934A-944E-CCF5E7CCCC6C}" type="slidenum">
              <a:rPr lang="fr-FR"/>
              <a:pPr/>
              <a:t>12</a:t>
            </a:fld>
            <a:endParaRPr lang="fr-FR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4F3C6-FE20-9F47-B47E-D6BF6E588833}" type="slidenum">
              <a:rPr lang="fr-FR"/>
              <a:pPr/>
              <a:t>34</a:t>
            </a:fld>
            <a:endParaRPr lang="fr-FR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BCAAA-B00C-1249-A7D4-D6B2F3ED0BFC}" type="slidenum">
              <a:rPr lang="fr-FR"/>
              <a:pPr/>
              <a:t>36</a:t>
            </a:fld>
            <a:endParaRPr lang="fr-F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  <p:extLst>
      <p:ext uri="{BB962C8B-B14F-4D97-AF65-F5344CB8AC3E}">
        <p14:creationId xmlns:p14="http://schemas.microsoft.com/office/powerpoint/2010/main" val="178492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C6F97-AB13-EF4D-865F-FCC32F8AC10E}" type="slidenum">
              <a:rPr lang="fr-FR"/>
              <a:pPr/>
              <a:t>13</a:t>
            </a:fld>
            <a:endParaRPr lang="fr-FR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35BC6-8C08-A04D-997E-1471BC64B7BA}" type="slidenum">
              <a:rPr lang="fr-FR"/>
              <a:pPr/>
              <a:t>14</a:t>
            </a:fld>
            <a:endParaRPr lang="fr-FR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3D5A3-3E3E-B648-99E6-6A606A4AAE19}" type="slidenum">
              <a:rPr lang="fr-FR"/>
              <a:pPr/>
              <a:t>15</a:t>
            </a:fld>
            <a:endParaRPr lang="fr-FR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19CA9-3974-AF4E-B8D7-B3FF31D42256}" type="slidenum">
              <a:rPr lang="fr-FR"/>
              <a:pPr/>
              <a:t>16</a:t>
            </a:fld>
            <a:endParaRPr lang="fr-FR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DA0D0-31CC-4A47-8D1A-11DEDB02634D}" type="slidenum">
              <a:rPr lang="fr-FR"/>
              <a:pPr/>
              <a:t>17</a:t>
            </a:fld>
            <a:endParaRPr lang="fr-FR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9993D-DEA6-DC42-9671-7DF4349D341B}" type="slidenum">
              <a:rPr lang="fr-FR"/>
              <a:pPr/>
              <a:t>18</a:t>
            </a:fld>
            <a:endParaRPr lang="fr-FR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56147-D63B-B94F-AFF7-8FECD18028DC}" type="slidenum">
              <a:rPr lang="fr-FR"/>
              <a:pPr/>
              <a:t>19</a:t>
            </a:fld>
            <a:endParaRPr lang="fr-FR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CFD0-189B-E443-AAA3-CE99590BEE31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3109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CB0-B6AE-924C-8EF8-C6C470240280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6538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CECB-6911-774D-AF41-791EFD917408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001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F917-F592-DB42-9D54-3F8376E5DF0F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2216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11F652F7-D9EF-BE44-9A29-0D9C851FCE92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9869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11F652F7-D9EF-BE44-9A29-0D9C851FCE92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787277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11F652F7-D9EF-BE44-9A29-0D9C851FCE92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24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F138-49F3-9C4A-B42C-E14B5118ABF4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13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5A1C-2D43-934C-898E-DC3E7293BBF9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7095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0B5-2EC9-014E-B142-DB0980778D99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74312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BACC73-D4EF-124C-9A68-0129268FDF28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563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914400"/>
            <a:fld id="{11F652F7-D9EF-BE44-9A29-0D9C851FCE92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mardi 14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9983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Racine_carr%C3%A9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.wikipedia.org/wiki/Racine_carr%C3%A9e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d’algorithmique (4)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A. Casali</a:t>
            </a:r>
          </a:p>
        </p:txBody>
      </p:sp>
    </p:spTree>
    <p:extLst>
      <p:ext uri="{BB962C8B-B14F-4D97-AF65-F5344CB8AC3E}">
        <p14:creationId xmlns:p14="http://schemas.microsoft.com/office/powerpoint/2010/main" val="357539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6115" y="831334"/>
            <a:ext cx="733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saisir un entier (n) tel que  n &gt; 10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76115" y="1333500"/>
            <a:ext cx="5836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n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boucle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("Saisir n");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saisir </a:t>
            </a:r>
            <a:r>
              <a:rPr lang="fr-FR" dirty="0">
                <a:latin typeface="Courier New"/>
                <a:cs typeface="Courier New"/>
              </a:rPr>
              <a:t>(n);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latin typeface="Courier New"/>
                <a:cs typeface="Courier New"/>
              </a:rPr>
              <a:t> (n &gt; 10)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sortie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("Plus grand que 10 svp");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ligne_suivante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fboucle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3328" y="3998651"/>
            <a:ext cx="5836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boucle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n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("Saisir n");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saisir </a:t>
            </a:r>
            <a:r>
              <a:rPr lang="fr-FR" dirty="0">
                <a:latin typeface="Courier New"/>
                <a:cs typeface="Courier New"/>
              </a:rPr>
              <a:t>(n);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(n &gt; 10)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sortie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("Plus grand que 10 svp");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ligne_suivante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fboucle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15" y="1723571"/>
            <a:ext cx="5710814" cy="1850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462346" y="818384"/>
            <a:ext cx="159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Durée de vie (portée) de </a:t>
            </a:r>
            <a:r>
              <a:rPr lang="fr-FR" dirty="0">
                <a:latin typeface="Courier New"/>
                <a:cs typeface="Courier New"/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257" y="3998652"/>
            <a:ext cx="5710814" cy="23083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490358" y="1095383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 répétitif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7130143" y="1723571"/>
            <a:ext cx="27214" cy="21952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130143" y="4717143"/>
            <a:ext cx="0" cy="13607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2"/>
          <p:cNvSpPr txBox="1">
            <a:spLocks/>
          </p:cNvSpPr>
          <p:nvPr/>
        </p:nvSpPr>
        <p:spPr>
          <a:xfrm>
            <a:off x="234387" y="226509"/>
            <a:ext cx="9054462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B. Portée des 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67044" y="3614611"/>
            <a:ext cx="608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//n existe et a une	valeur &gt; 10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76115" y="6359077"/>
            <a:ext cx="46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//n n’existe pas</a:t>
            </a:r>
          </a:p>
        </p:txBody>
      </p:sp>
    </p:spTree>
    <p:extLst>
      <p:ext uri="{BB962C8B-B14F-4D97-AF65-F5344CB8AC3E}">
        <p14:creationId xmlns:p14="http://schemas.microsoft.com/office/powerpoint/2010/main" val="296990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861" y="2710913"/>
            <a:ext cx="2391853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450025"/>
            <a:ext cx="7923695" cy="22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 à compteur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Portée des variables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Sous-programme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Tracer la courbe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ax</a:t>
            </a:r>
            <a:r>
              <a:rPr lang="fr-FR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322697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756227" y="2585811"/>
            <a:ext cx="44807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algorithme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>
                <a:latin typeface="Courier New" charset="0"/>
              </a:rPr>
              <a:t>afficher100Bonjour</a:t>
            </a:r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debut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pour (</a:t>
            </a:r>
            <a:r>
              <a:rPr lang="fr-FR" dirty="0">
                <a:latin typeface="Courier New" charset="0"/>
              </a:rPr>
              <a:t>i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variant_de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1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100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</a:t>
            </a:r>
            <a:endParaRPr lang="fr-FR" sz="2400" dirty="0">
              <a:solidFill>
                <a:srgbClr val="297FD5"/>
              </a:solidFill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  faire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  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afficher</a:t>
            </a:r>
            <a:r>
              <a:rPr lang="fr-FR" dirty="0">
                <a:latin typeface="Courier New" charset="0"/>
              </a:rPr>
              <a:t> ("Bonjour")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 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ffaire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fin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3350882" y="1754477"/>
            <a:ext cx="2821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afficher 100 fois "Bonjour"</a:t>
            </a:r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729239" y="1754477"/>
            <a:ext cx="2465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/>
              <a:t>rappel</a:t>
            </a:r>
            <a:r>
              <a:rPr lang="fr-FR" dirty="0"/>
              <a:t> de l'algorithme</a:t>
            </a:r>
            <a:endParaRPr lang="fr-FR" b="1" dirty="0"/>
          </a:p>
        </p:txBody>
      </p:sp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6193415" y="3911374"/>
            <a:ext cx="2024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et si on veut </a:t>
            </a:r>
          </a:p>
          <a:p>
            <a:r>
              <a:rPr lang="fr-FR"/>
              <a:t>l'afficher 50 fois ?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6209290" y="4871811"/>
            <a:ext cx="159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tout réécrire ?</a:t>
            </a:r>
          </a:p>
        </p:txBody>
      </p:sp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6172200" y="5089525"/>
            <a:ext cx="2236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=&gt; sous-programme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35429" y="1017752"/>
            <a:ext cx="37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C.1 Procédure (exemple)</a:t>
            </a:r>
          </a:p>
        </p:txBody>
      </p:sp>
      <p:sp>
        <p:nvSpPr>
          <p:cNvPr id="11" name="Titre 2"/>
          <p:cNvSpPr txBox="1">
            <a:spLocks/>
          </p:cNvSpPr>
          <p:nvPr/>
        </p:nvSpPr>
        <p:spPr>
          <a:xfrm>
            <a:off x="166189" y="288018"/>
            <a:ext cx="9054462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C. Sous-programme</a:t>
            </a:r>
          </a:p>
        </p:txBody>
      </p:sp>
    </p:spTree>
    <p:extLst>
      <p:ext uri="{BB962C8B-B14F-4D97-AF65-F5344CB8AC3E}">
        <p14:creationId xmlns:p14="http://schemas.microsoft.com/office/powerpoint/2010/main" val="39993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utoUpdateAnimBg="0"/>
      <p:bldP spid="243718" grpId="0"/>
      <p:bldP spid="243719" grpId="0" autoUpdateAnimBg="0"/>
      <p:bldP spid="243722" grpId="0" autoUpdateAnimBg="0"/>
      <p:bldP spid="243723" grpId="0" autoUpdateAnimBg="0"/>
      <p:bldP spid="24372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3120158" y="457200"/>
            <a:ext cx="2941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i="1" dirty="0" err="1">
                <a:latin typeface="Courier New" charset="0"/>
              </a:rPr>
              <a:t>afficherNFoisBonjour</a:t>
            </a:r>
            <a:endParaRPr lang="fr-FR" i="1" dirty="0">
              <a:latin typeface="Courier New" charset="0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2025650" y="2362200"/>
            <a:ext cx="4063282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pour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(</a:t>
            </a:r>
            <a:r>
              <a:rPr lang="fr-FR" dirty="0">
                <a:latin typeface="Courier New" charset="0"/>
              </a:rPr>
              <a:t>i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variant_de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1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100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</a:t>
            </a:r>
            <a:endParaRPr lang="fr-FR" dirty="0">
              <a:solidFill>
                <a:srgbClr val="297FD5"/>
              </a:solidFill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faire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afficher</a:t>
            </a:r>
            <a:r>
              <a:rPr lang="fr-FR" dirty="0">
                <a:latin typeface="Courier New" charset="0"/>
              </a:rPr>
              <a:t> ("Bonjour")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ffaire</a:t>
            </a:r>
            <a:endParaRPr lang="fr-FR" dirty="0">
              <a:solidFill>
                <a:srgbClr val="0000FF"/>
              </a:solidFill>
              <a:latin typeface="Courier New" charset="0"/>
            </a:endParaRP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5271077" y="2387513"/>
            <a:ext cx="59824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 anchorCtr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 n 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1524000" y="1905000"/>
            <a:ext cx="8772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debut</a:t>
            </a:r>
            <a:endParaRPr lang="fr-FR" b="1" dirty="0">
              <a:solidFill>
                <a:srgbClr val="297FD5"/>
              </a:solidFill>
              <a:latin typeface="Courier New" charset="0"/>
            </a:endParaRPr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fin</a:t>
            </a:r>
            <a:endParaRPr lang="fr-FR" dirty="0">
              <a:solidFill>
                <a:srgbClr val="297FD5"/>
              </a:solidFill>
              <a:latin typeface="Courier New" charset="0"/>
            </a:endParaRP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4464050" y="990600"/>
            <a:ext cx="364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n                   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</a:t>
            </a:r>
          </a:p>
        </p:txBody>
      </p:sp>
      <p:sp>
        <p:nvSpPr>
          <p:cNvPr id="221197" name="Rectangle 13"/>
          <p:cNvSpPr>
            <a:spLocks noChangeArrowheads="1"/>
          </p:cNvSpPr>
          <p:nvPr/>
        </p:nvSpPr>
        <p:spPr bwMode="auto">
          <a:xfrm>
            <a:off x="5041900" y="990600"/>
            <a:ext cx="2816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:   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 </a:t>
            </a:r>
          </a:p>
        </p:txBody>
      </p:sp>
      <p:sp>
        <p:nvSpPr>
          <p:cNvPr id="221198" name="Rectangle 14"/>
          <p:cNvSpPr>
            <a:spLocks noChangeArrowheads="1"/>
          </p:cNvSpPr>
          <p:nvPr/>
        </p:nvSpPr>
        <p:spPr bwMode="auto">
          <a:xfrm>
            <a:off x="5302250" y="990600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00FF"/>
                </a:solidFill>
                <a:latin typeface="Courier New" charset="0"/>
              </a:rPr>
              <a:t>in</a:t>
            </a:r>
          </a:p>
        </p:txBody>
      </p:sp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1143000" y="5181600"/>
            <a:ext cx="21826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c'est une </a:t>
            </a:r>
            <a:r>
              <a:rPr lang="fr-FR" b="1"/>
              <a:t>procédure</a:t>
            </a:r>
            <a:endParaRPr lang="fr-FR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4030663" y="5181600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fr-FR"/>
          </a:p>
        </p:txBody>
      </p:sp>
      <p:grpSp>
        <p:nvGrpSpPr>
          <p:cNvPr id="221205" name="Group 21"/>
          <p:cNvGrpSpPr>
            <a:grpSpLocks/>
          </p:cNvGrpSpPr>
          <p:nvPr/>
        </p:nvGrpSpPr>
        <p:grpSpPr bwMode="auto">
          <a:xfrm>
            <a:off x="1524000" y="1371602"/>
            <a:ext cx="3352800" cy="446088"/>
            <a:chOff x="960" y="864"/>
            <a:chExt cx="2112" cy="281"/>
          </a:xfrm>
        </p:grpSpPr>
        <p:sp>
          <p:nvSpPr>
            <p:cNvPr id="221202" name="Text Box 18"/>
            <p:cNvSpPr txBox="1">
              <a:spLocks noChangeArrowheads="1"/>
            </p:cNvSpPr>
            <p:nvPr/>
          </p:nvSpPr>
          <p:spPr bwMode="auto">
            <a:xfrm>
              <a:off x="960" y="912"/>
              <a:ext cx="1891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/>
                <a:t>identificateur du paramètre</a:t>
              </a:r>
            </a:p>
          </p:txBody>
        </p:sp>
        <p:sp>
          <p:nvSpPr>
            <p:cNvPr id="221204" name="Freeform 20"/>
            <p:cNvSpPr>
              <a:spLocks/>
            </p:cNvSpPr>
            <p:nvPr/>
          </p:nvSpPr>
          <p:spPr bwMode="auto">
            <a:xfrm>
              <a:off x="2784" y="864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192 w 288"/>
                <a:gd name="T3" fmla="*/ 192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lnTo>
                    <a:pt x="192" y="192"/>
                  </a:lnTo>
                  <a:lnTo>
                    <a:pt x="28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21207" name="Group 23"/>
          <p:cNvGrpSpPr>
            <a:grpSpLocks/>
          </p:cNvGrpSpPr>
          <p:nvPr/>
        </p:nvGrpSpPr>
        <p:grpSpPr bwMode="auto">
          <a:xfrm>
            <a:off x="5562606" y="1371601"/>
            <a:ext cx="3368678" cy="979488"/>
            <a:chOff x="3504" y="864"/>
            <a:chExt cx="2122" cy="617"/>
          </a:xfrm>
        </p:grpSpPr>
        <p:sp>
          <p:nvSpPr>
            <p:cNvPr id="221201" name="Text Box 17"/>
            <p:cNvSpPr txBox="1">
              <a:spLocks noChangeArrowheads="1"/>
            </p:cNvSpPr>
            <p:nvPr/>
          </p:nvSpPr>
          <p:spPr bwMode="auto">
            <a:xfrm>
              <a:off x="3648" y="1248"/>
              <a:ext cx="197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dirty="0"/>
                <a:t>Marqueur : paramètre "donnée"</a:t>
              </a:r>
            </a:p>
          </p:txBody>
        </p:sp>
        <p:sp>
          <p:nvSpPr>
            <p:cNvPr id="221206" name="Freeform 22"/>
            <p:cNvSpPr>
              <a:spLocks/>
            </p:cNvSpPr>
            <p:nvPr/>
          </p:nvSpPr>
          <p:spPr bwMode="auto">
            <a:xfrm>
              <a:off x="3504" y="864"/>
              <a:ext cx="144" cy="528"/>
            </a:xfrm>
            <a:custGeom>
              <a:avLst/>
              <a:gdLst>
                <a:gd name="T0" fmla="*/ 96 w 96"/>
                <a:gd name="T1" fmla="*/ 528 h 528"/>
                <a:gd name="T2" fmla="*/ 0 w 96"/>
                <a:gd name="T3" fmla="*/ 528 h 528"/>
                <a:gd name="T4" fmla="*/ 0 w 96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528">
                  <a:moveTo>
                    <a:pt x="96" y="528"/>
                  </a:moveTo>
                  <a:lnTo>
                    <a:pt x="0" y="52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21211" name="Rectangle 27"/>
          <p:cNvSpPr>
            <a:spLocks noChangeArrowheads="1"/>
          </p:cNvSpPr>
          <p:nvPr/>
        </p:nvSpPr>
        <p:spPr bwMode="auto">
          <a:xfrm>
            <a:off x="1519958" y="450850"/>
            <a:ext cx="1431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procedure</a:t>
            </a:r>
            <a:endParaRPr lang="fr-FR" b="1" dirty="0">
              <a:solidFill>
                <a:srgbClr val="297FD5"/>
              </a:solidFill>
              <a:latin typeface="Courier New" charset="0"/>
            </a:endParaRPr>
          </a:p>
        </p:txBody>
      </p:sp>
      <p:grpSp>
        <p:nvGrpSpPr>
          <p:cNvPr id="221214" name="Group 30"/>
          <p:cNvGrpSpPr>
            <a:grpSpLocks/>
          </p:cNvGrpSpPr>
          <p:nvPr/>
        </p:nvGrpSpPr>
        <p:grpSpPr bwMode="auto">
          <a:xfrm>
            <a:off x="6172202" y="1371602"/>
            <a:ext cx="1282701" cy="446088"/>
            <a:chOff x="3888" y="864"/>
            <a:chExt cx="808" cy="281"/>
          </a:xfrm>
        </p:grpSpPr>
        <p:sp>
          <p:nvSpPr>
            <p:cNvPr id="2212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6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/>
                <a:t>son type</a:t>
              </a:r>
            </a:p>
          </p:txBody>
        </p:sp>
        <p:sp>
          <p:nvSpPr>
            <p:cNvPr id="221213" name="Freeform 29"/>
            <p:cNvSpPr>
              <a:spLocks/>
            </p:cNvSpPr>
            <p:nvPr/>
          </p:nvSpPr>
          <p:spPr bwMode="auto">
            <a:xfrm>
              <a:off x="3888" y="864"/>
              <a:ext cx="144" cy="192"/>
            </a:xfrm>
            <a:custGeom>
              <a:avLst/>
              <a:gdLst>
                <a:gd name="T0" fmla="*/ 144 w 144"/>
                <a:gd name="T1" fmla="*/ 192 h 192"/>
                <a:gd name="T2" fmla="*/ 0 w 144"/>
                <a:gd name="T3" fmla="*/ 192 h 192"/>
                <a:gd name="T4" fmla="*/ 0 w 144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14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43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utoUpdateAnimBg="0"/>
      <p:bldP spid="221190" grpId="0" autoUpdateAnimBg="0"/>
      <p:bldP spid="221194" grpId="0" animBg="1" autoUpdateAnimBg="0"/>
      <p:bldP spid="221195" grpId="0" autoUpdateAnimBg="0"/>
      <p:bldP spid="221196" grpId="0" autoUpdateAnimBg="0"/>
      <p:bldP spid="221197" grpId="0" autoUpdateAnimBg="0"/>
      <p:bldP spid="221198" grpId="0" autoUpdateAnimBg="0"/>
      <p:bldP spid="221199" grpId="0" autoUpdateAnimBg="0"/>
      <p:bldP spid="221200" grpId="0" autoUpdateAnimBg="0"/>
      <p:bldP spid="2212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669587" y="1098950"/>
            <a:ext cx="2835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C.2 qu'est-ce que c'est ? 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990600" y="1870202"/>
            <a:ext cx="261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c'est un algorithme qui  </a:t>
            </a: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1612900" y="2479802"/>
            <a:ext cx="417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a toujours un identificateur (nommé)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600200" y="3013202"/>
            <a:ext cx="1639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a des specs </a:t>
            </a:r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3429000" y="3013202"/>
            <a:ext cx="438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(spécifications = conditions d'utilisation) 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1600200" y="3699002"/>
            <a:ext cx="381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a </a:t>
            </a:r>
            <a:r>
              <a:rPr lang="fr-FR">
                <a:solidFill>
                  <a:srgbClr val="FF0000"/>
                </a:solidFill>
              </a:rPr>
              <a:t>éventuellement</a:t>
            </a:r>
            <a:r>
              <a:rPr lang="fr-FR"/>
              <a:t> des paramètres </a:t>
            </a: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2438400" y="4216527"/>
            <a:ext cx="4398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entre autres ses "ingrédients" :</a:t>
            </a:r>
          </a:p>
          <a:p>
            <a:r>
              <a:rPr lang="fr-FR"/>
              <a:t>       les données sur lesquelles il travaille 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1600200" y="5969127"/>
            <a:ext cx="418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"</a:t>
            </a:r>
            <a:r>
              <a:rPr lang="fr-FR"/>
              <a:t>produit" </a:t>
            </a:r>
            <a:r>
              <a:rPr lang="fr-FR">
                <a:solidFill>
                  <a:srgbClr val="FF0000"/>
                </a:solidFill>
              </a:rPr>
              <a:t>éventuellement</a:t>
            </a:r>
            <a:r>
              <a:rPr lang="fr-FR"/>
              <a:t> un résultat 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2438400" y="5070602"/>
            <a:ext cx="6111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la liste des paramètres est un "guichet" de communication </a:t>
            </a:r>
          </a:p>
          <a:p>
            <a:r>
              <a:rPr lang="fr-FR"/>
              <a:t>entre  le monde extérieur et l'intérieur du sous-programme</a:t>
            </a:r>
          </a:p>
        </p:txBody>
      </p:sp>
    </p:spTree>
    <p:extLst>
      <p:ext uri="{BB962C8B-B14F-4D97-AF65-F5344CB8AC3E}">
        <p14:creationId xmlns:p14="http://schemas.microsoft.com/office/powerpoint/2010/main" val="26460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autoUpdateAnimBg="0"/>
      <p:bldP spid="244742" grpId="0" autoUpdateAnimBg="0"/>
      <p:bldP spid="244744" grpId="0" autoUpdateAnimBg="0"/>
      <p:bldP spid="244745" grpId="0" autoUpdateAnimBg="0"/>
      <p:bldP spid="244746" grpId="0" autoUpdateAnimBg="0"/>
      <p:bldP spid="244747" grpId="0" autoUpdateAnimBg="0"/>
      <p:bldP spid="244748" grpId="0" autoUpdateAnimBg="0"/>
      <p:bldP spid="244749" grpId="0" autoUpdateAnimBg="0"/>
      <p:bldP spid="2447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497115" y="513443"/>
            <a:ext cx="2191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C.3 à quoi ça sert ?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990600" y="1203325"/>
            <a:ext cx="340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à "mettre en facteur" du code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1752600" y="1676400"/>
            <a:ext cx="424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séquence d'instructions souvent utilisée 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1752600" y="219392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écrite une seule fois </a:t>
            </a:r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1752600" y="2727325"/>
            <a:ext cx="410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mise sous forme d'un sous-programme</a:t>
            </a:r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1752600" y="3276600"/>
            <a:ext cx="6091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toutes les occurrences de la séquence sont remplacées par </a:t>
            </a:r>
          </a:p>
          <a:p>
            <a:r>
              <a:rPr lang="fr-FR" b="1"/>
              <a:t>l'appel</a:t>
            </a:r>
            <a:r>
              <a:rPr lang="fr-FR"/>
              <a:t> du sous-programme</a:t>
            </a:r>
          </a:p>
        </p:txBody>
      </p:sp>
    </p:spTree>
    <p:extLst>
      <p:ext uri="{BB962C8B-B14F-4D97-AF65-F5344CB8AC3E}">
        <p14:creationId xmlns:p14="http://schemas.microsoft.com/office/powerpoint/2010/main" val="15112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  <p:bldP spid="249859" grpId="0" autoUpdateAnimBg="0"/>
      <p:bldP spid="249860" grpId="0" autoUpdateAnimBg="0"/>
      <p:bldP spid="249861" grpId="0" autoUpdateAnimBg="0"/>
      <p:bldP spid="249863" grpId="0" autoUpdateAnimBg="0"/>
      <p:bldP spid="24986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990600" y="1203325"/>
            <a:ext cx="340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à "mettre en facteur" du code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1752600" y="1676400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exemple : </a:t>
            </a: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3048000" y="1676400"/>
            <a:ext cx="402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saisir un texte dans une zone de saisie</a:t>
            </a: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1752600" y="2362200"/>
            <a:ext cx="6867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- le déplacement du curseur dans la zone </a:t>
            </a:r>
          </a:p>
          <a:p>
            <a:r>
              <a:rPr lang="fr-FR"/>
              <a:t>          (passage au caractère précédent ou suivant, </a:t>
            </a:r>
          </a:p>
          <a:p>
            <a:r>
              <a:rPr lang="fr-FR"/>
              <a:t>                                                        au début ou à la fin de la zone)</a:t>
            </a:r>
          </a:p>
        </p:txBody>
      </p:sp>
      <p:sp>
        <p:nvSpPr>
          <p:cNvPr id="262158" name="Text Box 14"/>
          <p:cNvSpPr txBox="1">
            <a:spLocks noChangeArrowheads="1"/>
          </p:cNvSpPr>
          <p:nvPr/>
        </p:nvSpPr>
        <p:spPr bwMode="auto">
          <a:xfrm>
            <a:off x="1752600" y="3352800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- l'affichage ou la suppression des caractères</a:t>
            </a:r>
          </a:p>
        </p:txBody>
      </p:sp>
      <p:sp>
        <p:nvSpPr>
          <p:cNvPr id="262159" name="Text Box 15"/>
          <p:cNvSpPr txBox="1">
            <a:spLocks noChangeArrowheads="1"/>
          </p:cNvSpPr>
          <p:nvPr/>
        </p:nvSpPr>
        <p:spPr bwMode="auto">
          <a:xfrm>
            <a:off x="1752600" y="3946525"/>
            <a:ext cx="3395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- l'insertion ou le remplacement</a:t>
            </a:r>
          </a:p>
        </p:txBody>
      </p:sp>
      <p:sp>
        <p:nvSpPr>
          <p:cNvPr id="262160" name="Text Box 16"/>
          <p:cNvSpPr txBox="1">
            <a:spLocks noChangeArrowheads="1"/>
          </p:cNvSpPr>
          <p:nvPr/>
        </p:nvSpPr>
        <p:spPr bwMode="auto">
          <a:xfrm>
            <a:off x="1752600" y="4556125"/>
            <a:ext cx="391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- l'effacement du caractère précédent</a:t>
            </a:r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6934200" y="1676400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, c'est gérer </a:t>
            </a:r>
          </a:p>
        </p:txBody>
      </p:sp>
    </p:spTree>
    <p:extLst>
      <p:ext uri="{BB962C8B-B14F-4D97-AF65-F5344CB8AC3E}">
        <p14:creationId xmlns:p14="http://schemas.microsoft.com/office/powerpoint/2010/main" val="75004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4" grpId="0" autoUpdateAnimBg="0"/>
      <p:bldP spid="262155" grpId="0" autoUpdateAnimBg="0"/>
      <p:bldP spid="262156" grpId="0" autoUpdateAnimBg="0"/>
      <p:bldP spid="262158" grpId="0" autoUpdateAnimBg="0"/>
      <p:bldP spid="262159" grpId="0" autoUpdateAnimBg="0"/>
      <p:bldP spid="262160" grpId="0" autoUpdateAnimBg="0"/>
      <p:bldP spid="26216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990600" y="1203325"/>
            <a:ext cx="340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à "mettre en facteur" du code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1752600" y="1676400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exemple : 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3048000" y="1676400"/>
            <a:ext cx="402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saisir un texte dans une zone de saisie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1752600" y="2286000"/>
            <a:ext cx="2632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intervient très souvent : 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2438400" y="2819400"/>
            <a:ext cx="322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les différents éditeurs de texte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2971800" y="4175125"/>
            <a:ext cx="36734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de fichiers : </a:t>
            </a:r>
            <a:r>
              <a:rPr lang="fr-FR" dirty="0">
                <a:latin typeface="Courier New" charset="0"/>
              </a:rPr>
              <a:t>open</a:t>
            </a:r>
            <a:r>
              <a:rPr lang="fr-FR" dirty="0"/>
              <a:t>, </a:t>
            </a:r>
            <a:r>
              <a:rPr lang="fr-FR" dirty="0" err="1">
                <a:latin typeface="Courier New" charset="0"/>
              </a:rPr>
              <a:t>save</a:t>
            </a:r>
            <a:r>
              <a:rPr lang="fr-FR" dirty="0"/>
              <a:t>, </a:t>
            </a:r>
            <a:r>
              <a:rPr lang="fr-FR" dirty="0" err="1">
                <a:latin typeface="Courier New" charset="0"/>
              </a:rPr>
              <a:t>saveAs</a:t>
            </a:r>
            <a:r>
              <a:rPr lang="fr-FR" dirty="0"/>
              <a:t> ... </a:t>
            </a:r>
          </a:p>
          <a:p>
            <a:r>
              <a:rPr lang="fr-FR" dirty="0"/>
              <a:t>de légendes : graphiques Excel,   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2438400" y="5029200"/>
            <a:ext cx="437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nombreuses zones de texte : </a:t>
            </a:r>
            <a:r>
              <a:rPr lang="fr-FR">
                <a:latin typeface="Courier New" charset="0"/>
              </a:rPr>
              <a:t>explorer</a:t>
            </a:r>
            <a:r>
              <a:rPr lang="fr-FR"/>
              <a:t> </a:t>
            </a:r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2971800" y="5486400"/>
            <a:ext cx="305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nommer un nouveau dossier</a:t>
            </a:r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2971800" y="5867400"/>
            <a:ext cx="232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renommer un dossier</a:t>
            </a:r>
          </a:p>
        </p:txBody>
      </p:sp>
      <p:sp>
        <p:nvSpPr>
          <p:cNvPr id="263186" name="Text Box 18"/>
          <p:cNvSpPr txBox="1">
            <a:spLocks noChangeArrowheads="1"/>
          </p:cNvSpPr>
          <p:nvPr/>
        </p:nvSpPr>
        <p:spPr bwMode="auto">
          <a:xfrm>
            <a:off x="2455863" y="3276600"/>
            <a:ext cx="230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les cellules d'</a:t>
            </a:r>
            <a:r>
              <a:rPr lang="fr-FR">
                <a:latin typeface="Courier New" charset="0"/>
              </a:rPr>
              <a:t>Excel</a:t>
            </a:r>
            <a:endParaRPr lang="fr-FR"/>
          </a:p>
        </p:txBody>
      </p:sp>
      <p:sp>
        <p:nvSpPr>
          <p:cNvPr id="263188" name="Text Box 20"/>
          <p:cNvSpPr txBox="1">
            <a:spLocks noChangeArrowheads="1"/>
          </p:cNvSpPr>
          <p:nvPr/>
        </p:nvSpPr>
        <p:spPr bwMode="auto">
          <a:xfrm>
            <a:off x="2438400" y="3733800"/>
            <a:ext cx="340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nombreuses boîtes de dialogues</a:t>
            </a:r>
          </a:p>
        </p:txBody>
      </p:sp>
    </p:spTree>
    <p:extLst>
      <p:ext uri="{BB962C8B-B14F-4D97-AF65-F5344CB8AC3E}">
        <p14:creationId xmlns:p14="http://schemas.microsoft.com/office/powerpoint/2010/main" val="30125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0" grpId="0" autoUpdateAnimBg="0"/>
      <p:bldP spid="263181" grpId="0" autoUpdateAnimBg="0"/>
      <p:bldP spid="263182" grpId="0" autoUpdateAnimBg="0"/>
      <p:bldP spid="263183" grpId="0" autoUpdateAnimBg="0"/>
      <p:bldP spid="263184" grpId="0" autoUpdateAnimBg="0"/>
      <p:bldP spid="263185" grpId="0" autoUpdateAnimBg="0"/>
      <p:bldP spid="263186" grpId="0" autoUpdateAnimBg="0"/>
      <p:bldP spid="26318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00" name="Text Box 20"/>
          <p:cNvSpPr txBox="1">
            <a:spLocks noChangeArrowheads="1"/>
          </p:cNvSpPr>
          <p:nvPr/>
        </p:nvSpPr>
        <p:spPr bwMode="auto">
          <a:xfrm>
            <a:off x="990600" y="1203325"/>
            <a:ext cx="340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à "mettre en facteur" du code</a:t>
            </a:r>
          </a:p>
        </p:txBody>
      </p: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1752600" y="1676400"/>
            <a:ext cx="118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avantages</a:t>
            </a:r>
          </a:p>
        </p:txBody>
      </p:sp>
      <p:sp>
        <p:nvSpPr>
          <p:cNvPr id="250905" name="Text Box 25"/>
          <p:cNvSpPr txBox="1">
            <a:spLocks noChangeArrowheads="1"/>
          </p:cNvSpPr>
          <p:nvPr/>
        </p:nvSpPr>
        <p:spPr bwMode="auto">
          <a:xfrm>
            <a:off x="2389188" y="2209800"/>
            <a:ext cx="2640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réduire la taille du code </a:t>
            </a:r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6513513" y="2209800"/>
            <a:ext cx="1182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efficience</a:t>
            </a:r>
            <a:endParaRPr lang="fr-FR"/>
          </a:p>
        </p:txBody>
      </p:sp>
      <p:sp>
        <p:nvSpPr>
          <p:cNvPr id="250907" name="Text Box 27"/>
          <p:cNvSpPr txBox="1">
            <a:spLocks noChangeArrowheads="1"/>
          </p:cNvSpPr>
          <p:nvPr/>
        </p:nvSpPr>
        <p:spPr bwMode="auto">
          <a:xfrm>
            <a:off x="5827713" y="2667000"/>
            <a:ext cx="2630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= économie des moyens</a:t>
            </a:r>
          </a:p>
        </p:txBody>
      </p:sp>
      <p:sp>
        <p:nvSpPr>
          <p:cNvPr id="250908" name="Text Box 28"/>
          <p:cNvSpPr txBox="1">
            <a:spLocks noChangeArrowheads="1"/>
          </p:cNvSpPr>
          <p:nvPr/>
        </p:nvSpPr>
        <p:spPr bwMode="auto">
          <a:xfrm>
            <a:off x="4114800" y="3048000"/>
            <a:ext cx="455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ici ressources matérielles : mémoire/disque</a:t>
            </a:r>
          </a:p>
        </p:txBody>
      </p:sp>
      <p:sp>
        <p:nvSpPr>
          <p:cNvPr id="250911" name="Text Box 31"/>
          <p:cNvSpPr txBox="1">
            <a:spLocks noChangeArrowheads="1"/>
          </p:cNvSpPr>
          <p:nvPr/>
        </p:nvSpPr>
        <p:spPr bwMode="auto">
          <a:xfrm>
            <a:off x="2389188" y="3565525"/>
            <a:ext cx="365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être réutilisé dans du code à venir </a:t>
            </a:r>
          </a:p>
        </p:txBody>
      </p:sp>
      <p:sp>
        <p:nvSpPr>
          <p:cNvPr id="250912" name="Text Box 32"/>
          <p:cNvSpPr txBox="1">
            <a:spLocks noChangeArrowheads="1"/>
          </p:cNvSpPr>
          <p:nvPr/>
        </p:nvSpPr>
        <p:spPr bwMode="auto">
          <a:xfrm>
            <a:off x="6513513" y="356552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réutilisabilité</a:t>
            </a:r>
            <a:endParaRPr lang="fr-FR"/>
          </a:p>
        </p:txBody>
      </p:sp>
      <p:sp>
        <p:nvSpPr>
          <p:cNvPr id="250913" name="Text Box 33"/>
          <p:cNvSpPr txBox="1">
            <a:spLocks noChangeArrowheads="1"/>
          </p:cNvSpPr>
          <p:nvPr/>
        </p:nvSpPr>
        <p:spPr bwMode="auto">
          <a:xfrm>
            <a:off x="2389188" y="4175125"/>
            <a:ext cx="3049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mise au point </a:t>
            </a:r>
            <a:r>
              <a:rPr lang="fr-FR" b="1"/>
              <a:t>une seule fois</a:t>
            </a:r>
            <a:endParaRPr lang="fr-FR"/>
          </a:p>
        </p:txBody>
      </p:sp>
      <p:sp>
        <p:nvSpPr>
          <p:cNvPr id="250914" name="Text Box 34"/>
          <p:cNvSpPr txBox="1">
            <a:spLocks noChangeArrowheads="1"/>
          </p:cNvSpPr>
          <p:nvPr/>
        </p:nvSpPr>
        <p:spPr bwMode="auto">
          <a:xfrm>
            <a:off x="2373313" y="4708525"/>
            <a:ext cx="1528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maintenance </a:t>
            </a:r>
          </a:p>
        </p:txBody>
      </p:sp>
      <p:sp>
        <p:nvSpPr>
          <p:cNvPr id="250915" name="Text Box 35"/>
          <p:cNvSpPr txBox="1">
            <a:spLocks noChangeArrowheads="1"/>
          </p:cNvSpPr>
          <p:nvPr/>
        </p:nvSpPr>
        <p:spPr bwMode="auto">
          <a:xfrm>
            <a:off x="3048000" y="5165725"/>
            <a:ext cx="387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(modifs, améliorations, corrections) </a:t>
            </a:r>
          </a:p>
        </p:txBody>
      </p:sp>
      <p:sp>
        <p:nvSpPr>
          <p:cNvPr id="250916" name="Rectangle 36"/>
          <p:cNvSpPr>
            <a:spLocks noChangeArrowheads="1"/>
          </p:cNvSpPr>
          <p:nvPr/>
        </p:nvSpPr>
        <p:spPr bwMode="auto">
          <a:xfrm>
            <a:off x="2362200" y="5699125"/>
            <a:ext cx="433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éviter le "Copier/Coller" source d'erreurs</a:t>
            </a:r>
          </a:p>
        </p:txBody>
      </p:sp>
      <p:sp>
        <p:nvSpPr>
          <p:cNvPr id="250917" name="Text Box 37"/>
          <p:cNvSpPr txBox="1">
            <a:spLocks noChangeArrowheads="1"/>
          </p:cNvSpPr>
          <p:nvPr/>
        </p:nvSpPr>
        <p:spPr bwMode="auto">
          <a:xfrm>
            <a:off x="6483350" y="4572000"/>
            <a:ext cx="163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maintenabilité</a:t>
            </a:r>
            <a:endParaRPr lang="fr-FR"/>
          </a:p>
        </p:txBody>
      </p:sp>
      <p:sp>
        <p:nvSpPr>
          <p:cNvPr id="250918" name="Text Box 38"/>
          <p:cNvSpPr txBox="1">
            <a:spLocks noChangeArrowheads="1"/>
          </p:cNvSpPr>
          <p:nvPr/>
        </p:nvSpPr>
        <p:spPr bwMode="auto">
          <a:xfrm>
            <a:off x="2389188" y="6232525"/>
            <a:ext cx="146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améliorer la </a:t>
            </a:r>
          </a:p>
        </p:txBody>
      </p:sp>
      <p:sp>
        <p:nvSpPr>
          <p:cNvPr id="250919" name="Text Box 39"/>
          <p:cNvSpPr txBox="1">
            <a:spLocks noChangeArrowheads="1"/>
          </p:cNvSpPr>
          <p:nvPr/>
        </p:nvSpPr>
        <p:spPr bwMode="auto">
          <a:xfrm>
            <a:off x="6477000" y="6156325"/>
            <a:ext cx="1011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lisibilité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4" grpId="0" autoUpdateAnimBg="0"/>
      <p:bldP spid="250905" grpId="0" autoUpdateAnimBg="0"/>
      <p:bldP spid="250906" grpId="0" autoUpdateAnimBg="0"/>
      <p:bldP spid="250907" grpId="0" autoUpdateAnimBg="0"/>
      <p:bldP spid="250908" grpId="0" autoUpdateAnimBg="0"/>
      <p:bldP spid="250911" grpId="0" autoUpdateAnimBg="0"/>
      <p:bldP spid="250912" grpId="0" autoUpdateAnimBg="0"/>
      <p:bldP spid="250913" grpId="0" autoUpdateAnimBg="0"/>
      <p:bldP spid="250914" grpId="0" autoUpdateAnimBg="0"/>
      <p:bldP spid="250915" grpId="0" autoUpdateAnimBg="0"/>
      <p:bldP spid="250916" grpId="0" autoUpdateAnimBg="0"/>
      <p:bldP spid="250917" grpId="0" autoUpdateAnimBg="0"/>
      <p:bldP spid="250918" grpId="0" autoUpdateAnimBg="0"/>
      <p:bldP spid="2509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990600" y="1203325"/>
            <a:ext cx="340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à "mettre en facteur" du code</a:t>
            </a:r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990600" y="1660525"/>
            <a:ext cx="4611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à écrire des algorithmes "de haut niveau"</a:t>
            </a:r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1752600" y="2895600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exemple : </a:t>
            </a:r>
          </a:p>
        </p:txBody>
      </p:sp>
      <p:sp>
        <p:nvSpPr>
          <p:cNvPr id="264215" name="Text Box 23"/>
          <p:cNvSpPr txBox="1">
            <a:spLocks noChangeArrowheads="1"/>
          </p:cNvSpPr>
          <p:nvPr/>
        </p:nvSpPr>
        <p:spPr bwMode="auto">
          <a:xfrm>
            <a:off x="1752600" y="2133600"/>
            <a:ext cx="452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remplacer une suite d'actions élémentaires </a:t>
            </a:r>
          </a:p>
          <a:p>
            <a:r>
              <a:rPr lang="fr-FR"/>
              <a:t>par une action "de haut niveau"</a:t>
            </a:r>
          </a:p>
        </p:txBody>
      </p:sp>
      <p:sp>
        <p:nvSpPr>
          <p:cNvPr id="264216" name="Text Box 24"/>
          <p:cNvSpPr txBox="1">
            <a:spLocks noChangeArrowheads="1"/>
          </p:cNvSpPr>
          <p:nvPr/>
        </p:nvSpPr>
        <p:spPr bwMode="auto">
          <a:xfrm>
            <a:off x="2160588" y="3489325"/>
            <a:ext cx="332581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afficher l'écran d'accueil</a:t>
            </a:r>
          </a:p>
          <a:p>
            <a:r>
              <a:rPr lang="fr-FR"/>
              <a:t>établir une connexion</a:t>
            </a:r>
          </a:p>
          <a:p>
            <a:r>
              <a:rPr lang="fr-FR"/>
              <a:t>saisir login/password</a:t>
            </a:r>
          </a:p>
          <a:p>
            <a:r>
              <a:rPr lang="fr-FR"/>
              <a:t>charger les images</a:t>
            </a:r>
          </a:p>
          <a:p>
            <a:r>
              <a:rPr lang="fr-FR"/>
              <a:t>interroger une base de données</a:t>
            </a:r>
          </a:p>
          <a:p>
            <a:r>
              <a:rPr lang="fr-FR"/>
              <a:t>...</a:t>
            </a:r>
          </a:p>
        </p:txBody>
      </p:sp>
      <p:grpSp>
        <p:nvGrpSpPr>
          <p:cNvPr id="264224" name="Group 32"/>
          <p:cNvGrpSpPr>
            <a:grpSpLocks/>
          </p:cNvGrpSpPr>
          <p:nvPr/>
        </p:nvGrpSpPr>
        <p:grpSpPr bwMode="auto">
          <a:xfrm>
            <a:off x="4876800" y="2803525"/>
            <a:ext cx="3048000" cy="3063875"/>
            <a:chOff x="3072" y="1766"/>
            <a:chExt cx="2496" cy="1930"/>
          </a:xfrm>
        </p:grpSpPr>
        <p:sp>
          <p:nvSpPr>
            <p:cNvPr id="264217" name="Rectangle 25"/>
            <p:cNvSpPr>
              <a:spLocks noChangeArrowheads="1"/>
            </p:cNvSpPr>
            <p:nvPr/>
          </p:nvSpPr>
          <p:spPr bwMode="auto">
            <a:xfrm>
              <a:off x="4656" y="1766"/>
              <a:ext cx="91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4218" name="Rectangle 26"/>
            <p:cNvSpPr>
              <a:spLocks noChangeArrowheads="1"/>
            </p:cNvSpPr>
            <p:nvPr/>
          </p:nvSpPr>
          <p:spPr bwMode="auto">
            <a:xfrm>
              <a:off x="4656" y="2294"/>
              <a:ext cx="91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4219" name="Rectangle 27"/>
            <p:cNvSpPr>
              <a:spLocks noChangeArrowheads="1"/>
            </p:cNvSpPr>
            <p:nvPr/>
          </p:nvSpPr>
          <p:spPr bwMode="auto">
            <a:xfrm>
              <a:off x="4656" y="2822"/>
              <a:ext cx="91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4220" name="Rectangle 28"/>
            <p:cNvSpPr>
              <a:spLocks noChangeArrowheads="1"/>
            </p:cNvSpPr>
            <p:nvPr/>
          </p:nvSpPr>
          <p:spPr bwMode="auto">
            <a:xfrm>
              <a:off x="4992" y="3446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/>
                <a:t>...</a:t>
              </a:r>
            </a:p>
          </p:txBody>
        </p:sp>
        <p:sp>
          <p:nvSpPr>
            <p:cNvPr id="264221" name="Line 29"/>
            <p:cNvSpPr>
              <a:spLocks noChangeShapeType="1"/>
            </p:cNvSpPr>
            <p:nvPr/>
          </p:nvSpPr>
          <p:spPr bwMode="auto">
            <a:xfrm flipV="1">
              <a:off x="3072" y="2006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4222" name="Line 30"/>
            <p:cNvSpPr>
              <a:spLocks noChangeShapeType="1"/>
            </p:cNvSpPr>
            <p:nvPr/>
          </p:nvSpPr>
          <p:spPr bwMode="auto">
            <a:xfrm>
              <a:off x="3072" y="258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4223" name="Line 31"/>
            <p:cNvSpPr>
              <a:spLocks noChangeShapeType="1"/>
            </p:cNvSpPr>
            <p:nvPr/>
          </p:nvSpPr>
          <p:spPr bwMode="auto">
            <a:xfrm>
              <a:off x="3072" y="2774"/>
              <a:ext cx="15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0348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3" grpId="0" autoUpdateAnimBg="0"/>
      <p:bldP spid="264214" grpId="0" autoUpdateAnimBg="0"/>
      <p:bldP spid="264215" grpId="0" autoUpdateAnimBg="0"/>
      <p:bldP spid="2642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861" y="1589685"/>
            <a:ext cx="2391853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450025"/>
            <a:ext cx="7923695" cy="22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 à compteur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Portée des variables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Sous-programme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Tracer la courbe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ax</a:t>
            </a:r>
            <a:r>
              <a:rPr lang="fr-FR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267216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616752" y="642257"/>
            <a:ext cx="30607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C.4 comment on s'en sert ?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720725" y="1371600"/>
            <a:ext cx="74014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procedure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afficherNFoisBonjour</a:t>
            </a:r>
            <a:r>
              <a:rPr lang="fr-FR" i="1" dirty="0">
                <a:latin typeface="Courier New" charset="0"/>
              </a:rPr>
              <a:t> </a:t>
            </a:r>
          </a:p>
          <a:p>
            <a:r>
              <a:rPr lang="fr-FR" i="1" dirty="0">
                <a:latin typeface="Courier New" charset="0"/>
              </a:rPr>
              <a:t>                            </a:t>
            </a:r>
            <a:r>
              <a:rPr lang="fr-FR" dirty="0">
                <a:latin typeface="Courier New" charset="0"/>
              </a:rPr>
              <a:t>(n : </a:t>
            </a:r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in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dirty="0">
                <a:latin typeface="Courier New" charset="0"/>
              </a:rPr>
              <a:t>);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762000" y="2727325"/>
            <a:ext cx="2364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Wingdings" charset="0"/>
              </a:rPr>
              <a:t>C'est une </a:t>
            </a:r>
            <a:r>
              <a:rPr lang="fr-FR" b="1">
                <a:sym typeface="Wingdings" charset="0"/>
              </a:rPr>
              <a:t>déclaration</a:t>
            </a:r>
            <a:endParaRPr lang="fr-FR"/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3276600" y="2727325"/>
            <a:ext cx="40575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sym typeface="Wingdings" charset="0"/>
              </a:rPr>
              <a:t>(ou </a:t>
            </a:r>
            <a:r>
              <a:rPr lang="fr-FR" b="1" dirty="0">
                <a:sym typeface="Wingdings" charset="0"/>
              </a:rPr>
              <a:t>interface</a:t>
            </a:r>
            <a:r>
              <a:rPr lang="fr-FR" dirty="0">
                <a:sym typeface="Wingdings" charset="0"/>
              </a:rPr>
              <a:t>, ou  </a:t>
            </a:r>
            <a:r>
              <a:rPr lang="fr-FR" b="1" dirty="0">
                <a:sym typeface="Wingdings" charset="0"/>
              </a:rPr>
              <a:t>profil ou signature</a:t>
            </a:r>
            <a:r>
              <a:rPr lang="fr-FR" dirty="0">
                <a:sym typeface="Wingdings" charset="0"/>
              </a:rPr>
              <a:t>)</a:t>
            </a:r>
            <a:endParaRPr lang="fr-FR" dirty="0"/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838200" y="3200400"/>
            <a:ext cx="2918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Wingdings" charset="0"/>
              </a:rPr>
              <a:t>précise son mode d'emploi</a:t>
            </a:r>
            <a:endParaRPr lang="fr-FR"/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838200" y="3717925"/>
            <a:ext cx="1216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Wingdings" charset="0"/>
              </a:rPr>
              <a:t>utilisation</a:t>
            </a:r>
            <a:endParaRPr lang="fr-FR"/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1371600" y="4364038"/>
            <a:ext cx="47558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nbFois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latin typeface="Courier New" charset="0"/>
              </a:rPr>
              <a:t>: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b="1" dirty="0">
                <a:solidFill>
                  <a:srgbClr val="FFFFFF"/>
                </a:solidFill>
                <a:latin typeface="Courier New" charset="0"/>
              </a:rPr>
              <a:t>;</a:t>
            </a:r>
          </a:p>
          <a:p>
            <a:endParaRPr lang="fr-FR" dirty="0">
              <a:latin typeface="Courier New" charset="0"/>
            </a:endParaRPr>
          </a:p>
          <a:p>
            <a:r>
              <a:rPr lang="fr-FR" dirty="0" err="1">
                <a:latin typeface="Courier New" charset="0"/>
              </a:rPr>
              <a:t>nbFois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12</a:t>
            </a:r>
            <a:r>
              <a:rPr lang="fr-FR" b="1" dirty="0">
                <a:solidFill>
                  <a:srgbClr val="0070C0"/>
                </a:solidFill>
                <a:latin typeface="Courier New" charset="0"/>
              </a:rPr>
              <a:t>;</a:t>
            </a:r>
            <a:endParaRPr lang="fr-FR" dirty="0">
              <a:solidFill>
                <a:srgbClr val="0070C0"/>
              </a:solidFill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 err="1">
                <a:latin typeface="Courier New" charset="0"/>
              </a:rPr>
              <a:t>afficherNFoisBonjour</a:t>
            </a:r>
            <a:r>
              <a:rPr lang="fr-FR" dirty="0">
                <a:latin typeface="Courier New" charset="0"/>
              </a:rPr>
              <a:t> (</a:t>
            </a:r>
            <a:r>
              <a:rPr lang="fr-FR" dirty="0" err="1">
                <a:latin typeface="Courier New" charset="0"/>
              </a:rPr>
              <a:t>nbFois</a:t>
            </a:r>
            <a:r>
              <a:rPr lang="fr-FR" dirty="0">
                <a:latin typeface="Courier New" charset="0"/>
              </a:rPr>
              <a:t>)</a:t>
            </a:r>
            <a:r>
              <a:rPr lang="fr-FR" b="1" dirty="0">
                <a:solidFill>
                  <a:srgbClr val="0070C0"/>
                </a:solidFill>
                <a:latin typeface="Courier New" charset="0"/>
              </a:rPr>
              <a:t>;</a:t>
            </a:r>
          </a:p>
        </p:txBody>
      </p:sp>
      <p:grpSp>
        <p:nvGrpSpPr>
          <p:cNvPr id="322585" name="Group 25"/>
          <p:cNvGrpSpPr>
            <a:grpSpLocks/>
          </p:cNvGrpSpPr>
          <p:nvPr/>
        </p:nvGrpSpPr>
        <p:grpSpPr bwMode="auto">
          <a:xfrm>
            <a:off x="5486400" y="2133600"/>
            <a:ext cx="1676400" cy="2286000"/>
            <a:chOff x="3456" y="1344"/>
            <a:chExt cx="1056" cy="1440"/>
          </a:xfrm>
        </p:grpSpPr>
        <p:sp>
          <p:nvSpPr>
            <p:cNvPr id="322583" name="Line 23"/>
            <p:cNvSpPr>
              <a:spLocks noChangeShapeType="1"/>
            </p:cNvSpPr>
            <p:nvPr/>
          </p:nvSpPr>
          <p:spPr bwMode="auto">
            <a:xfrm flipH="1">
              <a:off x="3456" y="1344"/>
              <a:ext cx="1056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22584" name="Text Box 24"/>
            <p:cNvSpPr txBox="1">
              <a:spLocks noChangeArrowheads="1"/>
            </p:cNvSpPr>
            <p:nvPr/>
          </p:nvSpPr>
          <p:spPr bwMode="auto">
            <a:xfrm>
              <a:off x="3491" y="1977"/>
              <a:ext cx="892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compatibles</a:t>
              </a:r>
            </a:p>
          </p:txBody>
        </p:sp>
      </p:grpSp>
      <p:grpSp>
        <p:nvGrpSpPr>
          <p:cNvPr id="322589" name="Group 29"/>
          <p:cNvGrpSpPr>
            <a:grpSpLocks/>
          </p:cNvGrpSpPr>
          <p:nvPr/>
        </p:nvGrpSpPr>
        <p:grpSpPr bwMode="auto">
          <a:xfrm>
            <a:off x="3810000" y="1995488"/>
            <a:ext cx="5178425" cy="3341688"/>
            <a:chOff x="2400" y="1257"/>
            <a:chExt cx="3262" cy="2105"/>
          </a:xfrm>
        </p:grpSpPr>
        <p:sp>
          <p:nvSpPr>
            <p:cNvPr id="322586" name="Line 26"/>
            <p:cNvSpPr>
              <a:spLocks noChangeShapeType="1"/>
            </p:cNvSpPr>
            <p:nvPr/>
          </p:nvSpPr>
          <p:spPr bwMode="auto">
            <a:xfrm flipH="1">
              <a:off x="2400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22587" name="Text Box 27"/>
            <p:cNvSpPr txBox="1">
              <a:spLocks noChangeArrowheads="1"/>
            </p:cNvSpPr>
            <p:nvPr/>
          </p:nvSpPr>
          <p:spPr bwMode="auto">
            <a:xfrm>
              <a:off x="2774" y="3129"/>
              <a:ext cx="28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/>
                <a:t>indispensable car nécessaire au sous-progr.</a:t>
              </a:r>
            </a:p>
          </p:txBody>
        </p:sp>
        <p:sp>
          <p:nvSpPr>
            <p:cNvPr id="322588" name="Line 28"/>
            <p:cNvSpPr>
              <a:spLocks noChangeShapeType="1"/>
            </p:cNvSpPr>
            <p:nvPr/>
          </p:nvSpPr>
          <p:spPr bwMode="auto">
            <a:xfrm flipH="1" flipV="1">
              <a:off x="3414" y="1257"/>
              <a:ext cx="624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22593" name="Group 33"/>
          <p:cNvGrpSpPr>
            <a:grpSpLocks/>
          </p:cNvGrpSpPr>
          <p:nvPr/>
        </p:nvGrpSpPr>
        <p:grpSpPr bwMode="auto">
          <a:xfrm>
            <a:off x="2085091" y="5943596"/>
            <a:ext cx="3216275" cy="688975"/>
            <a:chOff x="1622" y="3744"/>
            <a:chExt cx="2026" cy="434"/>
          </a:xfrm>
        </p:grpSpPr>
        <p:sp>
          <p:nvSpPr>
            <p:cNvPr id="322591" name="Text Box 31"/>
            <p:cNvSpPr txBox="1">
              <a:spLocks noChangeArrowheads="1"/>
            </p:cNvSpPr>
            <p:nvPr/>
          </p:nvSpPr>
          <p:spPr bwMode="auto">
            <a:xfrm>
              <a:off x="1622" y="3945"/>
              <a:ext cx="128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/>
                <a:t>paramètre </a:t>
              </a:r>
              <a:r>
                <a:rPr lang="fr-FR" b="1"/>
                <a:t>effectif</a:t>
              </a:r>
              <a:endParaRPr lang="fr-FR"/>
            </a:p>
          </p:txBody>
        </p:sp>
        <p:sp>
          <p:nvSpPr>
            <p:cNvPr id="322592" name="Freeform 32"/>
            <p:cNvSpPr>
              <a:spLocks/>
            </p:cNvSpPr>
            <p:nvPr/>
          </p:nvSpPr>
          <p:spPr bwMode="auto">
            <a:xfrm>
              <a:off x="2880" y="3744"/>
              <a:ext cx="768" cy="288"/>
            </a:xfrm>
            <a:custGeom>
              <a:avLst/>
              <a:gdLst>
                <a:gd name="T0" fmla="*/ 0 w 768"/>
                <a:gd name="T1" fmla="*/ 288 h 288"/>
                <a:gd name="T2" fmla="*/ 576 w 768"/>
                <a:gd name="T3" fmla="*/ 288 h 288"/>
                <a:gd name="T4" fmla="*/ 768 w 768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288">
                  <a:moveTo>
                    <a:pt x="0" y="288"/>
                  </a:moveTo>
                  <a:lnTo>
                    <a:pt x="576" y="288"/>
                  </a:lnTo>
                  <a:lnTo>
                    <a:pt x="76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22597" name="Group 37"/>
          <p:cNvGrpSpPr>
            <a:grpSpLocks/>
          </p:cNvGrpSpPr>
          <p:nvPr/>
        </p:nvGrpSpPr>
        <p:grpSpPr bwMode="auto">
          <a:xfrm>
            <a:off x="1651472" y="2057402"/>
            <a:ext cx="3216275" cy="544513"/>
            <a:chOff x="1286" y="1344"/>
            <a:chExt cx="2026" cy="343"/>
          </a:xfrm>
        </p:grpSpPr>
        <p:sp>
          <p:nvSpPr>
            <p:cNvPr id="322595" name="Text Box 35"/>
            <p:cNvSpPr txBox="1">
              <a:spLocks noChangeArrowheads="1"/>
            </p:cNvSpPr>
            <p:nvPr/>
          </p:nvSpPr>
          <p:spPr bwMode="auto">
            <a:xfrm>
              <a:off x="1286" y="1454"/>
              <a:ext cx="126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/>
                <a:t>paramètre </a:t>
              </a:r>
              <a:r>
                <a:rPr lang="fr-FR" b="1"/>
                <a:t>formel</a:t>
              </a:r>
              <a:endParaRPr lang="fr-FR"/>
            </a:p>
          </p:txBody>
        </p:sp>
        <p:sp>
          <p:nvSpPr>
            <p:cNvPr id="322596" name="Freeform 36"/>
            <p:cNvSpPr>
              <a:spLocks/>
            </p:cNvSpPr>
            <p:nvPr/>
          </p:nvSpPr>
          <p:spPr bwMode="auto">
            <a:xfrm>
              <a:off x="2544" y="1344"/>
              <a:ext cx="768" cy="240"/>
            </a:xfrm>
            <a:custGeom>
              <a:avLst/>
              <a:gdLst>
                <a:gd name="T0" fmla="*/ 0 w 768"/>
                <a:gd name="T1" fmla="*/ 288 h 288"/>
                <a:gd name="T2" fmla="*/ 576 w 768"/>
                <a:gd name="T3" fmla="*/ 288 h 288"/>
                <a:gd name="T4" fmla="*/ 768 w 768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288">
                  <a:moveTo>
                    <a:pt x="0" y="288"/>
                  </a:moveTo>
                  <a:lnTo>
                    <a:pt x="576" y="288"/>
                  </a:lnTo>
                  <a:lnTo>
                    <a:pt x="76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147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utoUpdateAnimBg="0"/>
      <p:bldP spid="322577" grpId="0" autoUpdateAnimBg="0"/>
      <p:bldP spid="322578" grpId="0" autoUpdateAnimBg="0"/>
      <p:bldP spid="322579" grpId="0" autoUpdateAnimBg="0"/>
      <p:bldP spid="322580" grpId="0" autoUpdateAnimBg="0"/>
      <p:bldP spid="322581" grpId="0" autoUpdateAnimBg="0"/>
      <p:bldP spid="32258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838200" y="457200"/>
            <a:ext cx="21480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C.5 les paramètres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914400" y="1219200"/>
            <a:ext cx="1451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"données"</a:t>
            </a:r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2667000" y="1230313"/>
            <a:ext cx="5444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nécessaires au fonctionnement du sous-programme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1371600" y="1839913"/>
            <a:ext cx="6526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i="1" dirty="0" err="1">
                <a:latin typeface="Courier New" charset="0"/>
              </a:rPr>
              <a:t>afficherNFoisBonjour</a:t>
            </a:r>
            <a:r>
              <a:rPr lang="fr-FR" i="1" dirty="0"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(n : </a:t>
            </a:r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in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entier_naturel</a:t>
            </a:r>
            <a:r>
              <a:rPr lang="fr-FR" dirty="0">
                <a:latin typeface="Courier New" charset="0"/>
              </a:rPr>
              <a:t>);</a:t>
            </a:r>
          </a:p>
        </p:txBody>
      </p:sp>
      <p:sp>
        <p:nvSpPr>
          <p:cNvPr id="251924" name="Rectangle 20"/>
          <p:cNvSpPr>
            <a:spLocks noChangeArrowheads="1"/>
          </p:cNvSpPr>
          <p:nvPr/>
        </p:nvSpPr>
        <p:spPr bwMode="auto">
          <a:xfrm>
            <a:off x="3683000" y="705344"/>
            <a:ext cx="4499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Ils servent à communiquer avec l'extérieur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60A77D-98D1-EA48-98F9-C2F1F68B92A6}"/>
              </a:ext>
            </a:extLst>
          </p:cNvPr>
          <p:cNvSpPr txBox="1"/>
          <p:nvPr/>
        </p:nvSpPr>
        <p:spPr>
          <a:xfrm>
            <a:off x="1055914" y="2394857"/>
            <a:ext cx="68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Marqueur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Pas de modification du paramètre dans le sous programme</a:t>
            </a:r>
          </a:p>
        </p:txBody>
      </p:sp>
    </p:spTree>
    <p:extLst>
      <p:ext uri="{BB962C8B-B14F-4D97-AF65-F5344CB8AC3E}">
        <p14:creationId xmlns:p14="http://schemas.microsoft.com/office/powerpoint/2010/main" val="39412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8" grpId="0" autoUpdateAnimBg="0"/>
      <p:bldP spid="251919" grpId="0" autoUpdateAnimBg="0"/>
      <p:bldP spid="251920" grpId="0" autoUpdateAnimBg="0"/>
      <p:bldP spid="2519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685800" y="1600200"/>
            <a:ext cx="1451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"données"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2438400" y="1611313"/>
            <a:ext cx="5444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nécessaires au fonctionnement du sous-programme</a:t>
            </a:r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85800" y="2073275"/>
            <a:ext cx="146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"résultats"</a:t>
            </a:r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2438400" y="2057400"/>
            <a:ext cx="35041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produits par le sous-programme</a:t>
            </a:r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1219200" y="3755572"/>
            <a:ext cx="72350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reçoit une chaîne de caractères,</a:t>
            </a:r>
          </a:p>
          <a:p>
            <a:r>
              <a:rPr lang="fr-FR" dirty="0"/>
              <a:t>crée une nouvelle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string</a:t>
            </a:r>
            <a:r>
              <a:rPr lang="fr-FR" dirty="0">
                <a:solidFill>
                  <a:srgbClr val="297FD5"/>
                </a:solidFill>
              </a:rPr>
              <a:t> </a:t>
            </a:r>
            <a:r>
              <a:rPr lang="fr-FR" dirty="0"/>
              <a:t>dans laquelle il supprime tous les espaces,</a:t>
            </a:r>
          </a:p>
          <a:p>
            <a:r>
              <a:rPr lang="fr-FR" dirty="0"/>
              <a:t>fournit le nombre de suppressions effectuées</a:t>
            </a:r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685800" y="3282497"/>
            <a:ext cx="1160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exemple : </a:t>
            </a: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2057400" y="3282497"/>
            <a:ext cx="2656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un sous-programme qui 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533400" y="5263697"/>
            <a:ext cx="64317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procedure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supprSpaces</a:t>
            </a:r>
            <a:r>
              <a:rPr lang="fr-FR" i="1" dirty="0">
                <a:latin typeface="Courier New" charset="0"/>
              </a:rPr>
              <a:t> </a:t>
            </a:r>
          </a:p>
          <a:p>
            <a:r>
              <a:rPr lang="fr-FR" i="1" dirty="0">
                <a:latin typeface="Courier New" charset="0"/>
              </a:rPr>
              <a:t>          </a:t>
            </a:r>
            <a:r>
              <a:rPr lang="fr-FR" dirty="0">
                <a:latin typeface="Courier New" charset="0"/>
              </a:rPr>
              <a:t>(</a:t>
            </a:r>
            <a:r>
              <a:rPr lang="fr-FR" dirty="0" err="1">
                <a:latin typeface="Courier New" charset="0"/>
              </a:rPr>
              <a:t>strInitiale</a:t>
            </a:r>
            <a:r>
              <a:rPr lang="fr-FR" dirty="0">
                <a:latin typeface="Courier New" charset="0"/>
              </a:rPr>
              <a:t> : </a:t>
            </a:r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in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string</a:t>
            </a:r>
            <a:r>
              <a:rPr lang="fr-FR" dirty="0"/>
              <a:t>,</a:t>
            </a:r>
          </a:p>
          <a:p>
            <a:r>
              <a:rPr lang="fr-FR" dirty="0">
                <a:latin typeface="Courier New" charset="0"/>
              </a:rPr>
              <a:t>           </a:t>
            </a:r>
            <a:r>
              <a:rPr lang="fr-FR" dirty="0" err="1">
                <a:latin typeface="Courier New" charset="0"/>
              </a:rPr>
              <a:t>strFinale</a:t>
            </a:r>
            <a:r>
              <a:rPr lang="fr-FR" dirty="0">
                <a:latin typeface="Courier New" charset="0"/>
              </a:rPr>
              <a:t>   : </a:t>
            </a:r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out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string</a:t>
            </a:r>
            <a:r>
              <a:rPr lang="fr-FR" dirty="0"/>
              <a:t>,</a:t>
            </a:r>
          </a:p>
          <a:p>
            <a:r>
              <a:rPr lang="fr-FR" dirty="0">
                <a:latin typeface="Courier New" charset="0"/>
              </a:rPr>
              <a:t>           </a:t>
            </a:r>
            <a:r>
              <a:rPr lang="fr-FR" dirty="0" err="1">
                <a:latin typeface="Courier New" charset="0"/>
              </a:rPr>
              <a:t>nbSuppr</a:t>
            </a:r>
            <a:r>
              <a:rPr lang="fr-FR" dirty="0">
                <a:latin typeface="Courier New" charset="0"/>
              </a:rPr>
              <a:t>     : </a:t>
            </a:r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out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b="1" dirty="0">
                <a:latin typeface="Courier New" charset="0"/>
              </a:rPr>
              <a:t>);</a:t>
            </a:r>
            <a:endParaRPr lang="fr-FR" dirty="0">
              <a:latin typeface="Courier New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3683000" y="705344"/>
            <a:ext cx="4499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Ils servent à communiquer avec l'extérieur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662D6BD-09FA-B942-9DD0-8079FD3F3A32}"/>
              </a:ext>
            </a:extLst>
          </p:cNvPr>
          <p:cNvSpPr txBox="1"/>
          <p:nvPr/>
        </p:nvSpPr>
        <p:spPr>
          <a:xfrm>
            <a:off x="559136" y="2546350"/>
            <a:ext cx="68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Marqueur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modification obligatoire du paramètre dans le sous programme</a:t>
            </a:r>
          </a:p>
        </p:txBody>
      </p:sp>
    </p:spTree>
    <p:extLst>
      <p:ext uri="{BB962C8B-B14F-4D97-AF65-F5344CB8AC3E}">
        <p14:creationId xmlns:p14="http://schemas.microsoft.com/office/powerpoint/2010/main" val="10185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5" grpId="0" autoUpdateAnimBg="0"/>
      <p:bldP spid="324616" grpId="0" autoUpdateAnimBg="0"/>
      <p:bldP spid="324617" grpId="0" autoUpdateAnimBg="0"/>
      <p:bldP spid="324618" grpId="0" autoUpdateAnimBg="0"/>
      <p:bldP spid="324619" grpId="0" autoUpdateAnimBg="0"/>
      <p:bldP spid="3246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549275" y="438377"/>
            <a:ext cx="64317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 err="1">
                <a:latin typeface="Courier New" charset="0"/>
              </a:rPr>
              <a:t>procedure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supprSpaces</a:t>
            </a:r>
            <a:endParaRPr lang="fr-FR" i="1" dirty="0">
              <a:latin typeface="Courier New" charset="0"/>
            </a:endParaRPr>
          </a:p>
          <a:p>
            <a:r>
              <a:rPr lang="fr-FR" i="1" dirty="0">
                <a:latin typeface="Courier New" charset="0"/>
              </a:rPr>
              <a:t>          </a:t>
            </a:r>
            <a:r>
              <a:rPr lang="fr-FR" dirty="0">
                <a:latin typeface="Courier New" charset="0"/>
              </a:rPr>
              <a:t>(</a:t>
            </a:r>
            <a:r>
              <a:rPr lang="fr-FR" dirty="0" err="1">
                <a:latin typeface="Courier New" charset="0"/>
              </a:rPr>
              <a:t>strInitiale</a:t>
            </a:r>
            <a:r>
              <a:rPr lang="fr-FR" dirty="0">
                <a:latin typeface="Courier New" charset="0"/>
              </a:rPr>
              <a:t> : </a:t>
            </a:r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in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string</a:t>
            </a:r>
            <a:r>
              <a:rPr lang="fr-FR" dirty="0"/>
              <a:t>,</a:t>
            </a: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       </a:t>
            </a:r>
            <a:r>
              <a:rPr lang="fr-FR" dirty="0" err="1">
                <a:latin typeface="Courier New" charset="0"/>
              </a:rPr>
              <a:t>strFinale</a:t>
            </a:r>
            <a:r>
              <a:rPr lang="fr-FR" dirty="0">
                <a:latin typeface="Courier New" charset="0"/>
              </a:rPr>
              <a:t>   : </a:t>
            </a:r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out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string</a:t>
            </a:r>
            <a:r>
              <a:rPr lang="fr-FR" dirty="0"/>
              <a:t>,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latin typeface="Courier New" charset="0"/>
              </a:rPr>
              <a:t>           </a:t>
            </a:r>
            <a:r>
              <a:rPr lang="fr-FR" dirty="0" err="1">
                <a:latin typeface="Courier New" charset="0"/>
              </a:rPr>
              <a:t>sbSuppr</a:t>
            </a:r>
            <a:r>
              <a:rPr lang="fr-FR" dirty="0">
                <a:latin typeface="Courier New" charset="0"/>
              </a:rPr>
              <a:t>     : </a:t>
            </a:r>
            <a:r>
              <a:rPr lang="fr-FR" b="1" dirty="0">
                <a:solidFill>
                  <a:srgbClr val="FF0000"/>
                </a:solidFill>
                <a:latin typeface="Courier New" charset="0"/>
              </a:rPr>
              <a:t>out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b="1" dirty="0">
                <a:latin typeface="Courier New" charset="0"/>
              </a:rPr>
              <a:t>);</a:t>
            </a:r>
          </a:p>
        </p:txBody>
      </p:sp>
      <p:sp>
        <p:nvSpPr>
          <p:cNvPr id="351244" name="AutoShape 12"/>
          <p:cNvSpPr>
            <a:spLocks/>
          </p:cNvSpPr>
          <p:nvPr/>
        </p:nvSpPr>
        <p:spPr bwMode="auto">
          <a:xfrm>
            <a:off x="348912" y="1313613"/>
            <a:ext cx="4283075" cy="730250"/>
          </a:xfrm>
          <a:prstGeom prst="callout2">
            <a:avLst>
              <a:gd name="adj1" fmla="val 15653"/>
              <a:gd name="adj2" fmla="val 101778"/>
              <a:gd name="adj3" fmla="val 15653"/>
              <a:gd name="adj4" fmla="val 105301"/>
              <a:gd name="adj5" fmla="val -45218"/>
              <a:gd name="adj6" fmla="val 109565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r>
              <a:rPr lang="fr-FR"/>
              <a:t>on ne sait pas quelle sera la taille de la </a:t>
            </a:r>
          </a:p>
          <a:p>
            <a:r>
              <a:rPr lang="fr-FR"/>
              <a:t>chaîne à transformer</a:t>
            </a:r>
          </a:p>
        </p:txBody>
      </p:sp>
      <p:sp>
        <p:nvSpPr>
          <p:cNvPr id="351245" name="AutoShape 13"/>
          <p:cNvSpPr>
            <a:spLocks/>
          </p:cNvSpPr>
          <p:nvPr/>
        </p:nvSpPr>
        <p:spPr bwMode="auto">
          <a:xfrm>
            <a:off x="348912" y="2916042"/>
            <a:ext cx="4167187" cy="1035050"/>
          </a:xfrm>
          <a:prstGeom prst="callout2">
            <a:avLst>
              <a:gd name="adj1" fmla="val 11042"/>
              <a:gd name="adj2" fmla="val 101829"/>
              <a:gd name="adj3" fmla="val 11042"/>
              <a:gd name="adj4" fmla="val 109370"/>
              <a:gd name="adj5" fmla="val -25306"/>
              <a:gd name="adj6" fmla="val 112116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r>
              <a:rPr lang="fr-FR" dirty="0"/>
              <a:t>on ne sait pas quelle sera la taille de la </a:t>
            </a:r>
          </a:p>
          <a:p>
            <a:r>
              <a:rPr lang="fr-FR" dirty="0"/>
              <a:t>chaîne transformée </a:t>
            </a:r>
          </a:p>
          <a:p>
            <a:r>
              <a:rPr lang="fr-FR" dirty="0">
                <a:latin typeface="Courier New" charset="0"/>
              </a:rPr>
              <a:t>=&gt;</a:t>
            </a:r>
            <a:r>
              <a:rPr lang="fr-FR" dirty="0"/>
              <a:t> supposée chaîne vide (taille nulle)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364787" y="2043863"/>
            <a:ext cx="4267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fr-FR">
                <a:latin typeface="Courier New" charset="0"/>
              </a:rPr>
              <a:t>=&gt;</a:t>
            </a:r>
            <a:r>
              <a:rPr lang="fr-FR"/>
              <a:t> sera de la taille du paramètre effectif</a:t>
            </a:r>
          </a:p>
        </p:txBody>
      </p:sp>
    </p:spTree>
    <p:extLst>
      <p:ext uri="{BB962C8B-B14F-4D97-AF65-F5344CB8AC3E}">
        <p14:creationId xmlns:p14="http://schemas.microsoft.com/office/powerpoint/2010/main" val="11072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3" grpId="0" autoUpdateAnimBg="0"/>
      <p:bldP spid="351244" grpId="0" animBg="1" autoUpdateAnimBg="0"/>
      <p:bldP spid="351245" grpId="0" animBg="1" autoUpdateAnimBg="0"/>
      <p:bldP spid="35124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681F3-76BB-574A-B89F-257930C6EBD7}"/>
              </a:ext>
            </a:extLst>
          </p:cNvPr>
          <p:cNvSpPr/>
          <p:nvPr/>
        </p:nvSpPr>
        <p:spPr>
          <a:xfrm>
            <a:off x="805541" y="2184070"/>
            <a:ext cx="7728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supprSpaces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strInitiale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string,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strFinale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nbSuppr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: 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entier_naturel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debut</a:t>
            </a:r>
            <a:endParaRPr lang="fr-FR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nbSuppr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&lt;- 0;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strFinale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""; // au cas où il y ait déjà quelque chose dedans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(i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variant_de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0 a taille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strInitiale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- 1)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faire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strInitiale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[i] vaut ' ') continue;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strFinale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strFinale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strInitiale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[i];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nbSuppr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nbSuppr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ffaire</a:t>
            </a:r>
            <a:endParaRPr lang="fr-FR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16" descr="D:\Archives\Images\PanneauxRoutiers\SecuriteRoutiere\SmallAutreDanger.gif">
            <a:extLst>
              <a:ext uri="{FF2B5EF4-FFF2-40B4-BE49-F238E27FC236}">
                <a16:creationId xmlns:a16="http://schemas.microsoft.com/office/drawing/2014/main" id="{480E7B80-71EA-3C4E-840C-30C18506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1" y="754796"/>
            <a:ext cx="95223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983DA84-9DD5-6944-9D32-AFAF74EF1A26}"/>
              </a:ext>
            </a:extLst>
          </p:cNvPr>
          <p:cNvSpPr txBox="1"/>
          <p:nvPr/>
        </p:nvSpPr>
        <p:spPr>
          <a:xfrm>
            <a:off x="1916163" y="662214"/>
            <a:ext cx="429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Tout paramètre ayant un marqueur out doit être initialisé dès que possible dans un sous programme afin d’éviter les effets de bord</a:t>
            </a:r>
            <a:endParaRPr lang="fr-FR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 descr="Résoudre les écran bleu 0x0000007b apres un changement de ...">
            <a:extLst>
              <a:ext uri="{FF2B5EF4-FFF2-40B4-BE49-F238E27FC236}">
                <a16:creationId xmlns:a16="http://schemas.microsoft.com/office/drawing/2014/main" id="{6DED9303-7E66-EC4B-8196-C899491CC5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620287" y="389437"/>
            <a:ext cx="2116624" cy="156891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228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914400" y="1219200"/>
            <a:ext cx="1487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"données"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2667000" y="1230313"/>
            <a:ext cx="536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nécessaires au fonctionnement du sous-programme</a:t>
            </a: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914400" y="1692275"/>
            <a:ext cx="149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"résultats"</a:t>
            </a:r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2667000" y="1676400"/>
            <a:ext cx="341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produits par le sous-programme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762000" y="2209800"/>
            <a:ext cx="64317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800" dirty="0" err="1">
                <a:latin typeface="Courier New" charset="0"/>
              </a:rPr>
              <a:t>procedure</a:t>
            </a:r>
            <a:r>
              <a:rPr lang="fr-FR" sz="1800" dirty="0">
                <a:latin typeface="Courier New" charset="0"/>
              </a:rPr>
              <a:t> </a:t>
            </a:r>
            <a:r>
              <a:rPr lang="fr-FR" sz="1800" i="1" dirty="0" err="1">
                <a:latin typeface="Courier New" charset="0"/>
              </a:rPr>
              <a:t>supprSpaces</a:t>
            </a:r>
            <a:r>
              <a:rPr lang="fr-FR" i="1" dirty="0">
                <a:latin typeface="Courier New" charset="0"/>
              </a:rPr>
              <a:t> </a:t>
            </a:r>
            <a:endParaRPr lang="fr-FR" sz="1800" i="1" dirty="0">
              <a:latin typeface="Courier New" charset="0"/>
            </a:endParaRPr>
          </a:p>
          <a:p>
            <a:r>
              <a:rPr lang="fr-FR" sz="1800" i="1" dirty="0">
                <a:latin typeface="Courier New" charset="0"/>
              </a:rPr>
              <a:t>          </a:t>
            </a:r>
            <a:r>
              <a:rPr lang="fr-FR" sz="1800" dirty="0">
                <a:latin typeface="Courier New" charset="0"/>
              </a:rPr>
              <a:t>(</a:t>
            </a:r>
            <a:r>
              <a:rPr lang="fr-FR" sz="1800" dirty="0" err="1">
                <a:latin typeface="Courier New" charset="0"/>
              </a:rPr>
              <a:t>strInitiale</a:t>
            </a:r>
            <a:r>
              <a:rPr lang="fr-FR" sz="1800" dirty="0">
                <a:latin typeface="Courier New" charset="0"/>
              </a:rPr>
              <a:t> : </a:t>
            </a:r>
            <a:r>
              <a:rPr lang="fr-FR" sz="1800" b="1" dirty="0">
                <a:solidFill>
                  <a:srgbClr val="FF0000"/>
                </a:solidFill>
                <a:latin typeface="Courier New" charset="0"/>
              </a:rPr>
              <a:t>in</a:t>
            </a:r>
            <a:r>
              <a:rPr lang="fr-FR" sz="1800" b="1" dirty="0">
                <a:solidFill>
                  <a:srgbClr val="0000FF"/>
                </a:solidFill>
                <a:latin typeface="Courier New" charset="0"/>
              </a:rPr>
              <a:t>  </a:t>
            </a:r>
            <a:r>
              <a:rPr lang="fr-FR" sz="1800" b="1" dirty="0">
                <a:solidFill>
                  <a:schemeClr val="accent2"/>
                </a:solidFill>
                <a:latin typeface="Courier New" charset="0"/>
              </a:rPr>
              <a:t>string</a:t>
            </a:r>
            <a:r>
              <a:rPr lang="fr-FR" sz="1800" dirty="0"/>
              <a:t>,</a:t>
            </a:r>
          </a:p>
          <a:p>
            <a:r>
              <a:rPr lang="fr-FR" sz="1800" dirty="0">
                <a:latin typeface="Courier New" charset="0"/>
              </a:rPr>
              <a:t>           </a:t>
            </a:r>
            <a:r>
              <a:rPr lang="fr-FR" sz="1800" dirty="0" err="1">
                <a:latin typeface="Courier New" charset="0"/>
              </a:rPr>
              <a:t>strFinale</a:t>
            </a:r>
            <a:r>
              <a:rPr lang="fr-FR" sz="1800" dirty="0">
                <a:latin typeface="Courier New" charset="0"/>
              </a:rPr>
              <a:t>   : </a:t>
            </a:r>
            <a:r>
              <a:rPr lang="fr-FR" sz="1800" b="1" dirty="0">
                <a:solidFill>
                  <a:srgbClr val="FF0000"/>
                </a:solidFill>
                <a:latin typeface="Courier New" charset="0"/>
              </a:rPr>
              <a:t>out</a:t>
            </a:r>
            <a:r>
              <a:rPr lang="fr-FR" sz="18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1800" b="1" dirty="0">
                <a:solidFill>
                  <a:srgbClr val="297FD5"/>
                </a:solidFill>
                <a:latin typeface="Courier New" charset="0"/>
              </a:rPr>
              <a:t>string</a:t>
            </a:r>
            <a:r>
              <a:rPr lang="fr-FR" sz="1800" dirty="0"/>
              <a:t>,</a:t>
            </a:r>
          </a:p>
          <a:p>
            <a:r>
              <a:rPr lang="fr-FR" sz="1800" dirty="0">
                <a:latin typeface="Courier New" charset="0"/>
              </a:rPr>
              <a:t>           </a:t>
            </a:r>
            <a:r>
              <a:rPr lang="fr-FR" sz="1800" dirty="0" err="1">
                <a:latin typeface="Courier New" charset="0"/>
              </a:rPr>
              <a:t>nbSuppr</a:t>
            </a:r>
            <a:r>
              <a:rPr lang="fr-FR" sz="1800" dirty="0">
                <a:latin typeface="Courier New" charset="0"/>
              </a:rPr>
              <a:t>     : </a:t>
            </a:r>
            <a:r>
              <a:rPr lang="fr-FR" sz="1800" b="1" dirty="0">
                <a:solidFill>
                  <a:srgbClr val="FF0000"/>
                </a:solidFill>
                <a:latin typeface="Courier New" charset="0"/>
              </a:rPr>
              <a:t>out</a:t>
            </a:r>
            <a:r>
              <a:rPr lang="fr-FR" sz="18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1800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sz="1800" b="1" dirty="0">
                <a:latin typeface="Courier New" charset="0"/>
              </a:rPr>
              <a:t>);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762000" y="5968945"/>
            <a:ext cx="6801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 err="1">
                <a:latin typeface="Courier New" charset="0"/>
              </a:rPr>
              <a:t>supprSpaces</a:t>
            </a:r>
            <a:r>
              <a:rPr lang="fr-FR" i="1" dirty="0"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(</a:t>
            </a:r>
            <a:r>
              <a:rPr lang="fr-FR" dirty="0" err="1">
                <a:latin typeface="Courier New" charset="0"/>
              </a:rPr>
              <a:t>ligneLue</a:t>
            </a:r>
            <a:r>
              <a:rPr lang="fr-FR" dirty="0">
                <a:latin typeface="Courier New" charset="0"/>
              </a:rPr>
              <a:t>, </a:t>
            </a:r>
            <a:r>
              <a:rPr lang="fr-FR" dirty="0" err="1">
                <a:latin typeface="Courier New" charset="0"/>
              </a:rPr>
              <a:t>nouvelleLigne</a:t>
            </a:r>
            <a:r>
              <a:rPr lang="fr-FR" dirty="0">
                <a:latin typeface="Courier New" charset="0"/>
              </a:rPr>
              <a:t>, </a:t>
            </a:r>
            <a:r>
              <a:rPr lang="fr-FR" dirty="0" err="1">
                <a:latin typeface="Courier New" charset="0"/>
              </a:rPr>
              <a:t>nbSuppr</a:t>
            </a:r>
            <a:r>
              <a:rPr lang="fr-FR" dirty="0">
                <a:latin typeface="Courier New" charset="0"/>
              </a:rPr>
              <a:t>);</a:t>
            </a:r>
            <a:r>
              <a:rPr lang="fr-FR" b="1" dirty="0">
                <a:solidFill>
                  <a:srgbClr val="FFFFFF"/>
                </a:solidFill>
                <a:latin typeface="Courier New" charset="0"/>
              </a:rPr>
              <a:t>;</a:t>
            </a:r>
          </a:p>
        </p:txBody>
      </p: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762000" y="3505200"/>
            <a:ext cx="3924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ligneLue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latin typeface="Courier New" charset="0"/>
              </a:rPr>
              <a:t>: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string</a:t>
            </a:r>
            <a:r>
              <a:rPr lang="fr-FR" b="1" dirty="0">
                <a:solidFill>
                  <a:srgbClr val="FFFFFF"/>
                </a:solidFill>
                <a:latin typeface="Courier New" charset="0"/>
              </a:rPr>
              <a:t>;</a:t>
            </a:r>
            <a:endParaRPr lang="fr-FR" dirty="0">
              <a:solidFill>
                <a:srgbClr val="FFFFFF"/>
              </a:solidFill>
              <a:latin typeface="Courier New" charset="0"/>
            </a:endParaRPr>
          </a:p>
        </p:txBody>
      </p:sp>
      <p:sp>
        <p:nvSpPr>
          <p:cNvPr id="326670" name="Rectangle 14"/>
          <p:cNvSpPr>
            <a:spLocks noChangeArrowheads="1"/>
          </p:cNvSpPr>
          <p:nvPr/>
        </p:nvSpPr>
        <p:spPr bwMode="auto">
          <a:xfrm>
            <a:off x="762000" y="3946525"/>
            <a:ext cx="45961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nouvelleLigne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latin typeface="Courier New" charset="0"/>
              </a:rPr>
              <a:t>: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string</a:t>
            </a:r>
            <a:r>
              <a:rPr lang="fr-FR" b="1" dirty="0">
                <a:solidFill>
                  <a:srgbClr val="FFFFFF"/>
                </a:solidFill>
                <a:latin typeface="Courier New" charset="0"/>
              </a:rPr>
              <a:t>;</a:t>
            </a:r>
            <a:endParaRPr lang="fr-FR" dirty="0">
              <a:solidFill>
                <a:srgbClr val="FFFFFF"/>
              </a:solidFill>
              <a:latin typeface="Courier New" charset="0"/>
            </a:endParaRPr>
          </a:p>
        </p:txBody>
      </p:sp>
      <p:sp>
        <p:nvSpPr>
          <p:cNvPr id="326671" name="Rectangle 15"/>
          <p:cNvSpPr>
            <a:spLocks noChangeArrowheads="1"/>
          </p:cNvSpPr>
          <p:nvPr/>
        </p:nvSpPr>
        <p:spPr bwMode="auto">
          <a:xfrm>
            <a:off x="762000" y="4327525"/>
            <a:ext cx="5032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nbSuppr</a:t>
            </a:r>
            <a:r>
              <a:rPr lang="fr-FR" dirty="0">
                <a:latin typeface="Courier New" charset="0"/>
              </a:rPr>
              <a:t>  </a:t>
            </a:r>
            <a:r>
              <a:rPr lang="fr-FR" b="1" dirty="0">
                <a:latin typeface="Courier New" charset="0"/>
              </a:rPr>
              <a:t>: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b="1" dirty="0">
                <a:solidFill>
                  <a:srgbClr val="FFFFFF"/>
                </a:solidFill>
                <a:latin typeface="Courier New" charset="0"/>
              </a:rPr>
              <a:t>;</a:t>
            </a:r>
          </a:p>
        </p:txBody>
      </p:sp>
      <p:sp>
        <p:nvSpPr>
          <p:cNvPr id="326672" name="Rectangle 16"/>
          <p:cNvSpPr>
            <a:spLocks noChangeArrowheads="1"/>
          </p:cNvSpPr>
          <p:nvPr/>
        </p:nvSpPr>
        <p:spPr bwMode="auto">
          <a:xfrm>
            <a:off x="762000" y="4724400"/>
            <a:ext cx="2666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saisir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lLigneLue</a:t>
            </a:r>
            <a:r>
              <a:rPr lang="fr-FR" dirty="0">
                <a:latin typeface="Courier New" charset="0"/>
              </a:rPr>
              <a:t>)</a:t>
            </a:r>
            <a:r>
              <a:rPr lang="fr-FR" b="1" dirty="0">
                <a:latin typeface="Courier New" charset="0"/>
              </a:rPr>
              <a:t>;</a:t>
            </a:r>
            <a:endParaRPr lang="fr-FR" dirty="0">
              <a:latin typeface="Courier New" charset="0"/>
            </a:endParaRPr>
          </a:p>
        </p:txBody>
      </p:sp>
      <p:sp>
        <p:nvSpPr>
          <p:cNvPr id="326673" name="Rectangle 17"/>
          <p:cNvSpPr>
            <a:spLocks noChangeArrowheads="1"/>
          </p:cNvSpPr>
          <p:nvPr/>
        </p:nvSpPr>
        <p:spPr bwMode="auto">
          <a:xfrm>
            <a:off x="6324600" y="3505200"/>
            <a:ext cx="2633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// par défaut chaîne vide</a:t>
            </a:r>
          </a:p>
        </p:txBody>
      </p:sp>
      <p:sp>
        <p:nvSpPr>
          <p:cNvPr id="326674" name="Rectangle 18"/>
          <p:cNvSpPr>
            <a:spLocks noChangeArrowheads="1"/>
          </p:cNvSpPr>
          <p:nvPr/>
        </p:nvSpPr>
        <p:spPr bwMode="auto">
          <a:xfrm>
            <a:off x="6324600" y="3946525"/>
            <a:ext cx="2633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// par défaut chaîne vide</a:t>
            </a:r>
          </a:p>
        </p:txBody>
      </p:sp>
      <p:sp>
        <p:nvSpPr>
          <p:cNvPr id="326675" name="Rectangle 19"/>
          <p:cNvSpPr>
            <a:spLocks noChangeArrowheads="1"/>
          </p:cNvSpPr>
          <p:nvPr/>
        </p:nvSpPr>
        <p:spPr bwMode="auto">
          <a:xfrm>
            <a:off x="6324600" y="4327525"/>
            <a:ext cx="170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// non initialisé</a:t>
            </a:r>
          </a:p>
        </p:txBody>
      </p:sp>
      <p:sp>
        <p:nvSpPr>
          <p:cNvPr id="326676" name="Rectangle 20"/>
          <p:cNvSpPr>
            <a:spLocks noChangeArrowheads="1"/>
          </p:cNvSpPr>
          <p:nvPr/>
        </p:nvSpPr>
        <p:spPr bwMode="auto">
          <a:xfrm>
            <a:off x="762000" y="5257800"/>
            <a:ext cx="2114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 err="1">
                <a:latin typeface="Courier New" charset="0"/>
              </a:rPr>
              <a:t>nbSuppr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10</a:t>
            </a:r>
            <a:r>
              <a:rPr lang="fr-FR" b="1" dirty="0">
                <a:latin typeface="Courier New" charset="0"/>
              </a:rPr>
              <a:t>;</a:t>
            </a:r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6292850" y="5272280"/>
            <a:ext cx="216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// totalement inutile</a:t>
            </a:r>
          </a:p>
        </p:txBody>
      </p:sp>
      <p:sp>
        <p:nvSpPr>
          <p:cNvPr id="326679" name="Rectangle 23"/>
          <p:cNvSpPr>
            <a:spLocks noChangeArrowheads="1"/>
          </p:cNvSpPr>
          <p:nvPr/>
        </p:nvSpPr>
        <p:spPr bwMode="auto">
          <a:xfrm>
            <a:off x="6324600" y="4700588"/>
            <a:ext cx="176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// indispensable</a:t>
            </a:r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762000" y="6221413"/>
            <a:ext cx="6743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 err="1">
                <a:latin typeface="Courier New" charset="0"/>
              </a:rPr>
              <a:t>nouvelleLigne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/>
              <a:t>et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nbSuppr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/>
              <a:t>utilisables en sortie du sous-</a:t>
            </a:r>
            <a:r>
              <a:rPr lang="fr-FR" dirty="0" err="1"/>
              <a:t>progr</a:t>
            </a:r>
            <a:r>
              <a:rPr lang="fr-FR" dirty="0"/>
              <a:t>.</a:t>
            </a:r>
          </a:p>
        </p:txBody>
      </p:sp>
      <p:sp>
        <p:nvSpPr>
          <p:cNvPr id="326688" name="AutoShape 32"/>
          <p:cNvSpPr>
            <a:spLocks/>
          </p:cNvSpPr>
          <p:nvPr/>
        </p:nvSpPr>
        <p:spPr bwMode="auto">
          <a:xfrm>
            <a:off x="4864100" y="5041900"/>
            <a:ext cx="4056063" cy="425450"/>
          </a:xfrm>
          <a:prstGeom prst="callout2">
            <a:avLst>
              <a:gd name="adj1" fmla="val 26866"/>
              <a:gd name="adj2" fmla="val -1880"/>
              <a:gd name="adj3" fmla="val 26866"/>
              <a:gd name="adj4" fmla="val -19139"/>
              <a:gd name="adj5" fmla="val -27986"/>
              <a:gd name="adj6" fmla="val -31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r>
              <a:rPr lang="fr-FR"/>
              <a:t>donne la véritable taille à </a:t>
            </a:r>
            <a:r>
              <a:rPr lang="fr-FR">
                <a:latin typeface="Courier New" charset="0"/>
              </a:rPr>
              <a:t>LigneLue</a:t>
            </a:r>
            <a:endParaRPr lang="fr-FR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3683000" y="705344"/>
            <a:ext cx="4499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Ils servent à communiquer avec l'extérieur 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F4AF3F16-04E6-954B-8D75-92FA274DE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90" y="5617283"/>
            <a:ext cx="81804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 err="1">
                <a:latin typeface="Courier New" charset="0"/>
              </a:rPr>
              <a:t>supprSpaces</a:t>
            </a:r>
            <a:r>
              <a:rPr lang="fr-FR" i="1" dirty="0"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("coucou c’est moi", </a:t>
            </a:r>
            <a:r>
              <a:rPr lang="fr-FR" dirty="0" err="1">
                <a:latin typeface="Courier New" charset="0"/>
              </a:rPr>
              <a:t>nouvelleLigne</a:t>
            </a:r>
            <a:r>
              <a:rPr lang="fr-FR" dirty="0">
                <a:latin typeface="Courier New" charset="0"/>
              </a:rPr>
              <a:t>, </a:t>
            </a:r>
            <a:r>
              <a:rPr lang="fr-FR" dirty="0" err="1">
                <a:latin typeface="Courier New" charset="0"/>
              </a:rPr>
              <a:t>nbSuppr</a:t>
            </a:r>
            <a:r>
              <a:rPr lang="fr-FR" dirty="0">
                <a:latin typeface="Courier New" charset="0"/>
              </a:rPr>
              <a:t>);</a:t>
            </a:r>
            <a:r>
              <a:rPr lang="fr-FR" b="1" dirty="0">
                <a:solidFill>
                  <a:srgbClr val="FFFFFF"/>
                </a:solidFill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48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6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7" grpId="0" autoUpdateAnimBg="0"/>
      <p:bldP spid="326668" grpId="0" autoUpdateAnimBg="0"/>
      <p:bldP spid="326669" grpId="0" autoUpdateAnimBg="0"/>
      <p:bldP spid="326670" grpId="0" autoUpdateAnimBg="0"/>
      <p:bldP spid="326671" grpId="0" autoUpdateAnimBg="0"/>
      <p:bldP spid="326672" grpId="0" autoUpdateAnimBg="0"/>
      <p:bldP spid="326673" grpId="0" autoUpdateAnimBg="0"/>
      <p:bldP spid="326674" grpId="0" autoUpdateAnimBg="0"/>
      <p:bldP spid="326675" grpId="0" autoUpdateAnimBg="0"/>
      <p:bldP spid="326676" grpId="0" autoUpdateAnimBg="0"/>
      <p:bldP spid="326678" grpId="0" autoUpdateAnimBg="0"/>
      <p:bldP spid="326679" grpId="0" autoUpdateAnimBg="0"/>
      <p:bldP spid="326680" grpId="0" autoUpdateAnimBg="0"/>
      <p:bldP spid="326688" grpId="0" animBg="1" autoUpdateAnimBg="0"/>
      <p:bldP spid="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914400" y="1219200"/>
            <a:ext cx="1487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"données"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2667000" y="1230313"/>
            <a:ext cx="536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nécessaires au fonctionnement du sous-programme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914400" y="1692275"/>
            <a:ext cx="149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"résultats"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2667000" y="1676400"/>
            <a:ext cx="341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produits par le sous-programme</a:t>
            </a:r>
          </a:p>
        </p:txBody>
      </p:sp>
      <p:sp>
        <p:nvSpPr>
          <p:cNvPr id="329749" name="Rectangle 21"/>
          <p:cNvSpPr>
            <a:spLocks noChangeArrowheads="1"/>
          </p:cNvSpPr>
          <p:nvPr/>
        </p:nvSpPr>
        <p:spPr bwMode="auto">
          <a:xfrm>
            <a:off x="914400" y="2193925"/>
            <a:ext cx="2414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Wingdings" charset="0"/>
              </a:rPr>
              <a:t></a:t>
            </a:r>
            <a:r>
              <a:rPr lang="fr-FR">
                <a:sym typeface="Wingdings" charset="0"/>
              </a:rPr>
              <a:t> </a:t>
            </a:r>
            <a:r>
              <a:rPr lang="fr-FR"/>
              <a:t>"données-résultats"</a:t>
            </a:r>
          </a:p>
        </p:txBody>
      </p:sp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3824288" y="2193925"/>
            <a:ext cx="1022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les deux</a:t>
            </a:r>
          </a:p>
        </p:txBody>
      </p:sp>
      <p:sp>
        <p:nvSpPr>
          <p:cNvPr id="329751" name="Rectangle 23"/>
          <p:cNvSpPr>
            <a:spLocks noChangeArrowheads="1"/>
          </p:cNvSpPr>
          <p:nvPr/>
        </p:nvSpPr>
        <p:spPr bwMode="auto">
          <a:xfrm>
            <a:off x="1447800" y="4098018"/>
            <a:ext cx="6735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reçoit une chaîne de caractères,</a:t>
            </a:r>
          </a:p>
          <a:p>
            <a:r>
              <a:rPr lang="fr-FR" b="1" dirty="0"/>
              <a:t>dans laquelle</a:t>
            </a:r>
            <a:r>
              <a:rPr lang="fr-FR" dirty="0"/>
              <a:t> il transforme toutes les minuscules en majuscules,</a:t>
            </a:r>
          </a:p>
          <a:p>
            <a:r>
              <a:rPr lang="fr-FR" dirty="0"/>
              <a:t>fournit le nombre de transformations effectuées</a:t>
            </a:r>
          </a:p>
        </p:txBody>
      </p:sp>
      <p:sp>
        <p:nvSpPr>
          <p:cNvPr id="329752" name="Rectangle 24"/>
          <p:cNvSpPr>
            <a:spLocks noChangeArrowheads="1"/>
          </p:cNvSpPr>
          <p:nvPr/>
        </p:nvSpPr>
        <p:spPr bwMode="auto">
          <a:xfrm>
            <a:off x="914400" y="3624943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exemple : </a:t>
            </a:r>
          </a:p>
        </p:txBody>
      </p:sp>
      <p:sp>
        <p:nvSpPr>
          <p:cNvPr id="329753" name="Rectangle 25"/>
          <p:cNvSpPr>
            <a:spLocks noChangeArrowheads="1"/>
          </p:cNvSpPr>
          <p:nvPr/>
        </p:nvSpPr>
        <p:spPr bwMode="auto">
          <a:xfrm>
            <a:off x="2286000" y="3624943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un sous-programme qui </a:t>
            </a:r>
          </a:p>
        </p:txBody>
      </p:sp>
      <p:sp>
        <p:nvSpPr>
          <p:cNvPr id="329754" name="Text Box 26"/>
          <p:cNvSpPr txBox="1">
            <a:spLocks noChangeArrowheads="1"/>
          </p:cNvSpPr>
          <p:nvPr/>
        </p:nvSpPr>
        <p:spPr bwMode="auto">
          <a:xfrm>
            <a:off x="990600" y="5377543"/>
            <a:ext cx="64317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800" dirty="0" err="1">
                <a:latin typeface="Courier New" charset="0"/>
              </a:rPr>
              <a:t>procedure</a:t>
            </a:r>
            <a:r>
              <a:rPr lang="fr-FR" sz="1800" dirty="0">
                <a:latin typeface="Courier New" charset="0"/>
              </a:rPr>
              <a:t> </a:t>
            </a:r>
            <a:r>
              <a:rPr lang="fr-FR" sz="1800" i="1" dirty="0" err="1">
                <a:latin typeface="Courier New" charset="0"/>
              </a:rPr>
              <a:t>minToMaj</a:t>
            </a:r>
            <a:r>
              <a:rPr lang="fr-FR" sz="1800" i="1" dirty="0">
                <a:latin typeface="Courier New" charset="0"/>
              </a:rPr>
              <a:t> </a:t>
            </a:r>
          </a:p>
          <a:p>
            <a:r>
              <a:rPr lang="fr-FR" sz="1800" i="1" dirty="0">
                <a:latin typeface="Courier New" charset="0"/>
              </a:rPr>
              <a:t>          </a:t>
            </a:r>
            <a:r>
              <a:rPr lang="fr-FR" sz="1800" dirty="0">
                <a:latin typeface="Courier New" charset="0"/>
              </a:rPr>
              <a:t>(</a:t>
            </a:r>
            <a:r>
              <a:rPr lang="fr-FR" sz="1800" dirty="0" err="1">
                <a:latin typeface="Courier New" charset="0"/>
              </a:rPr>
              <a:t>str</a:t>
            </a:r>
            <a:r>
              <a:rPr lang="fr-FR" sz="1800" dirty="0">
                <a:latin typeface="Courier New" charset="0"/>
              </a:rPr>
              <a:t>      : </a:t>
            </a:r>
            <a:r>
              <a:rPr lang="fr-FR" sz="1800" b="1" dirty="0" err="1">
                <a:solidFill>
                  <a:srgbClr val="FF0000"/>
                </a:solidFill>
                <a:latin typeface="Courier New" charset="0"/>
              </a:rPr>
              <a:t>in_out</a:t>
            </a:r>
            <a:r>
              <a:rPr lang="fr-FR" sz="18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Courier New" charset="0"/>
              </a:rPr>
              <a:t>string</a:t>
            </a:r>
            <a:r>
              <a:rPr lang="fr-FR" sz="1800" dirty="0"/>
              <a:t>,</a:t>
            </a:r>
          </a:p>
          <a:p>
            <a:r>
              <a:rPr lang="fr-FR" sz="1800" dirty="0">
                <a:latin typeface="Courier New" charset="0"/>
              </a:rPr>
              <a:t>           </a:t>
            </a:r>
            <a:r>
              <a:rPr lang="fr-FR" sz="1800" dirty="0" err="1">
                <a:latin typeface="Courier New" charset="0"/>
              </a:rPr>
              <a:t>nbTransf</a:t>
            </a:r>
            <a:r>
              <a:rPr lang="fr-FR" sz="1800" dirty="0">
                <a:latin typeface="Courier New" charset="0"/>
              </a:rPr>
              <a:t> : </a:t>
            </a:r>
            <a:r>
              <a:rPr lang="fr-FR" sz="1800" b="1" dirty="0">
                <a:solidFill>
                  <a:srgbClr val="FF0000"/>
                </a:solidFill>
                <a:latin typeface="Courier New" charset="0"/>
              </a:rPr>
              <a:t>out</a:t>
            </a:r>
            <a:r>
              <a:rPr lang="fr-FR" sz="1800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sz="1800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sz="1800" b="1" dirty="0">
                <a:latin typeface="Courier New" charset="0"/>
              </a:rPr>
              <a:t>);</a:t>
            </a:r>
            <a:endParaRPr lang="fr-FR" sz="1800" dirty="0">
              <a:latin typeface="Courier New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683000" y="705344"/>
            <a:ext cx="4499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Ils servent à communiquer avec l'extérieur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7B4B7C0-F800-414A-8F75-6E6EA85BE6AD}"/>
              </a:ext>
            </a:extLst>
          </p:cNvPr>
          <p:cNvSpPr txBox="1"/>
          <p:nvPr/>
        </p:nvSpPr>
        <p:spPr>
          <a:xfrm>
            <a:off x="990600" y="2759982"/>
            <a:ext cx="68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Marqueur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in_out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Modification possible du paramètre dans le sous programme</a:t>
            </a:r>
          </a:p>
        </p:txBody>
      </p:sp>
    </p:spTree>
    <p:extLst>
      <p:ext uri="{BB962C8B-B14F-4D97-AF65-F5344CB8AC3E}">
        <p14:creationId xmlns:p14="http://schemas.microsoft.com/office/powerpoint/2010/main" val="14968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9" grpId="0" autoUpdateAnimBg="0"/>
      <p:bldP spid="329750" grpId="0" autoUpdateAnimBg="0"/>
      <p:bldP spid="329751" grpId="0" autoUpdateAnimBg="0"/>
      <p:bldP spid="329752" grpId="0" autoUpdateAnimBg="0"/>
      <p:bldP spid="329753" grpId="0" autoUpdateAnimBg="0"/>
      <p:bldP spid="32975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194FF-5384-F343-B29C-A882FC4E7EFF}"/>
              </a:ext>
            </a:extLst>
          </p:cNvPr>
          <p:cNvSpPr/>
          <p:nvPr/>
        </p:nvSpPr>
        <p:spPr>
          <a:xfrm>
            <a:off x="881742" y="698757"/>
            <a:ext cx="80227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minToMaj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: </a:t>
            </a:r>
            <a:r>
              <a:rPr lang="fr-F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nbTransf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entier_naturel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debut</a:t>
            </a:r>
            <a:endParaRPr lang="fr-FR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nbTransf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&lt;- 0;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(i </a:t>
            </a:r>
            <a:r>
              <a:rPr lang="fr-F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variant_de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0 a taille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- 1)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faire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//si on n'a pas une minuscule, on ne fait rien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is_lower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strInitiale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[i])) 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//on sait qu'on a une minuscule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to_upper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[i]);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nbTransf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nbTransf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ffaire</a:t>
            </a:r>
            <a:endParaRPr lang="fr-FR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97064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838200" y="484188"/>
            <a:ext cx="1535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C.6 Fonction</a:t>
            </a:r>
          </a:p>
        </p:txBody>
      </p:sp>
      <p:sp>
        <p:nvSpPr>
          <p:cNvPr id="252943" name="Rectangle 15"/>
          <p:cNvSpPr>
            <a:spLocks noChangeArrowheads="1"/>
          </p:cNvSpPr>
          <p:nvPr/>
        </p:nvSpPr>
        <p:spPr bwMode="auto">
          <a:xfrm>
            <a:off x="2514600" y="914400"/>
            <a:ext cx="575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Soit une procédure qui a au moins un paramètre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out</a:t>
            </a:r>
            <a:r>
              <a:rPr lang="fr-FR" b="1">
                <a:solidFill>
                  <a:schemeClr val="accent2"/>
                </a:solidFill>
              </a:rPr>
              <a:t>,</a:t>
            </a:r>
            <a:r>
              <a:rPr lang="fr-FR"/>
              <a:t>  </a:t>
            </a:r>
          </a:p>
        </p:txBody>
      </p:sp>
      <p:sp>
        <p:nvSpPr>
          <p:cNvPr id="252944" name="Rectangle 16"/>
          <p:cNvSpPr>
            <a:spLocks noChangeArrowheads="1"/>
          </p:cNvSpPr>
          <p:nvPr/>
        </p:nvSpPr>
        <p:spPr bwMode="auto">
          <a:xfrm>
            <a:off x="2514600" y="1235075"/>
            <a:ext cx="628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la fonction correspondante renvoie alors ce paramètre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out</a:t>
            </a:r>
            <a:r>
              <a:rPr lang="fr-FR" dirty="0"/>
              <a:t>  </a:t>
            </a:r>
          </a:p>
        </p:txBody>
      </p:sp>
      <p:sp>
        <p:nvSpPr>
          <p:cNvPr id="252945" name="Rectangle 17"/>
          <p:cNvSpPr>
            <a:spLocks noChangeArrowheads="1"/>
          </p:cNvSpPr>
          <p:nvPr/>
        </p:nvSpPr>
        <p:spPr bwMode="auto">
          <a:xfrm>
            <a:off x="1524000" y="2193925"/>
            <a:ext cx="2541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reçoit un nombre réel,</a:t>
            </a:r>
          </a:p>
          <a:p>
            <a:r>
              <a:rPr lang="fr-FR" dirty="0"/>
              <a:t>calcule sa racine carrée</a:t>
            </a:r>
          </a:p>
        </p:txBody>
      </p:sp>
      <p:sp>
        <p:nvSpPr>
          <p:cNvPr id="252946" name="Rectangle 18"/>
          <p:cNvSpPr>
            <a:spLocks noChangeArrowheads="1"/>
          </p:cNvSpPr>
          <p:nvPr/>
        </p:nvSpPr>
        <p:spPr bwMode="auto">
          <a:xfrm>
            <a:off x="914400" y="1660525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exemple : </a:t>
            </a:r>
          </a:p>
        </p:txBody>
      </p:sp>
      <p:sp>
        <p:nvSpPr>
          <p:cNvPr id="252947" name="Rectangle 19"/>
          <p:cNvSpPr>
            <a:spLocks noChangeArrowheads="1"/>
          </p:cNvSpPr>
          <p:nvPr/>
        </p:nvSpPr>
        <p:spPr bwMode="auto">
          <a:xfrm>
            <a:off x="2286000" y="1660525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un sous-programme qui </a:t>
            </a:r>
          </a:p>
        </p:txBody>
      </p:sp>
      <p:sp>
        <p:nvSpPr>
          <p:cNvPr id="252948" name="Rectangle 20"/>
          <p:cNvSpPr>
            <a:spLocks noChangeArrowheads="1"/>
          </p:cNvSpPr>
          <p:nvPr/>
        </p:nvSpPr>
        <p:spPr bwMode="auto">
          <a:xfrm>
            <a:off x="990600" y="3016250"/>
            <a:ext cx="163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en procédure :</a:t>
            </a:r>
          </a:p>
        </p:txBody>
      </p:sp>
      <p:sp>
        <p:nvSpPr>
          <p:cNvPr id="252949" name="Text Box 21"/>
          <p:cNvSpPr txBox="1">
            <a:spLocks noChangeArrowheads="1"/>
          </p:cNvSpPr>
          <p:nvPr/>
        </p:nvSpPr>
        <p:spPr bwMode="auto">
          <a:xfrm>
            <a:off x="1203325" y="3524250"/>
            <a:ext cx="6250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procedure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sqrt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fr-FR" dirty="0" err="1">
                <a:latin typeface="Courier New" charset="0"/>
              </a:rPr>
              <a:t>valInit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: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in</a:t>
            </a:r>
            <a:r>
              <a:rPr lang="fr-FR" dirty="0">
                <a:latin typeface="Courier New" charset="0"/>
              </a:rPr>
              <a:t> 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reel</a:t>
            </a:r>
            <a:r>
              <a:rPr lang="fr-FR" dirty="0">
                <a:latin typeface="Courier New" charset="0"/>
              </a:rPr>
              <a:t>, </a:t>
            </a:r>
          </a:p>
          <a:p>
            <a:r>
              <a:rPr lang="fr-FR" dirty="0">
                <a:latin typeface="Courier New" charset="0"/>
              </a:rPr>
              <a:t>                        </a:t>
            </a:r>
            <a:r>
              <a:rPr lang="fr-FR" dirty="0" err="1">
                <a:latin typeface="Courier New" charset="0"/>
              </a:rPr>
              <a:t>result</a:t>
            </a:r>
            <a:r>
              <a:rPr lang="fr-FR" dirty="0">
                <a:latin typeface="Courier New" charset="0"/>
              </a:rPr>
              <a:t>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: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out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reel</a:t>
            </a:r>
            <a:r>
              <a:rPr lang="fr-FR" dirty="0">
                <a:latin typeface="Courier New" charset="0"/>
              </a:rPr>
              <a:t>);</a:t>
            </a:r>
          </a:p>
        </p:txBody>
      </p:sp>
      <p:sp>
        <p:nvSpPr>
          <p:cNvPr id="252950" name="Rectangle 22"/>
          <p:cNvSpPr>
            <a:spLocks noChangeArrowheads="1"/>
          </p:cNvSpPr>
          <p:nvPr/>
        </p:nvSpPr>
        <p:spPr bwMode="auto">
          <a:xfrm>
            <a:off x="990600" y="4032250"/>
            <a:ext cx="1465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en fonction :</a:t>
            </a:r>
          </a:p>
        </p:txBody>
      </p:sp>
      <p:sp>
        <p:nvSpPr>
          <p:cNvPr id="252951" name="Text Box 23"/>
          <p:cNvSpPr txBox="1">
            <a:spLocks noChangeArrowheads="1"/>
          </p:cNvSpPr>
          <p:nvPr/>
        </p:nvSpPr>
        <p:spPr bwMode="auto">
          <a:xfrm>
            <a:off x="1203325" y="4540250"/>
            <a:ext cx="47339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fonction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sqrt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fr-FR" dirty="0" err="1">
                <a:latin typeface="Courier New" charset="0"/>
              </a:rPr>
              <a:t>valInit</a:t>
            </a:r>
            <a:r>
              <a:rPr lang="fr-FR" dirty="0">
                <a:latin typeface="Courier New" charset="0"/>
              </a:rPr>
              <a:t> :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in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reel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</a:t>
            </a:r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            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renvoie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reel</a:t>
            </a:r>
            <a:r>
              <a:rPr lang="fr-FR" dirty="0">
                <a:latin typeface="Courier New" charset="0"/>
              </a:rPr>
              <a:t>;</a:t>
            </a:r>
          </a:p>
        </p:txBody>
      </p:sp>
      <p:sp>
        <p:nvSpPr>
          <p:cNvPr id="252952" name="Rectangle 24"/>
          <p:cNvSpPr>
            <a:spLocks noChangeArrowheads="1"/>
          </p:cNvSpPr>
          <p:nvPr/>
        </p:nvSpPr>
        <p:spPr bwMode="auto">
          <a:xfrm>
            <a:off x="990600" y="5149850"/>
            <a:ext cx="2333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Exemple d'utilisation</a:t>
            </a:r>
          </a:p>
        </p:txBody>
      </p:sp>
      <p:sp>
        <p:nvSpPr>
          <p:cNvPr id="252953" name="Text Box 25"/>
          <p:cNvSpPr txBox="1">
            <a:spLocks noChangeArrowheads="1"/>
          </p:cNvSpPr>
          <p:nvPr/>
        </p:nvSpPr>
        <p:spPr bwMode="auto">
          <a:xfrm>
            <a:off x="1143000" y="5775325"/>
            <a:ext cx="3355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Rac_12 :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reel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Rac_12 &lt;-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sqrt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fr-FR" dirty="0">
                <a:latin typeface="Courier New" charset="0"/>
              </a:rPr>
              <a:t>12.0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</a:t>
            </a:r>
            <a:r>
              <a:rPr lang="fr-FR" dirty="0">
                <a:latin typeface="Courier New" charset="0"/>
              </a:rPr>
              <a:t>;</a:t>
            </a:r>
          </a:p>
        </p:txBody>
      </p:sp>
      <p:sp>
        <p:nvSpPr>
          <p:cNvPr id="252954" name="Rectangle 26"/>
          <p:cNvSpPr>
            <a:spLocks noChangeArrowheads="1"/>
          </p:cNvSpPr>
          <p:nvPr/>
        </p:nvSpPr>
        <p:spPr bwMode="auto">
          <a:xfrm>
            <a:off x="2514600" y="533400"/>
            <a:ext cx="65936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C</a:t>
            </a:r>
            <a:r>
              <a:rPr lang="fr-FR" dirty="0">
                <a:latin typeface="Arial"/>
              </a:rPr>
              <a:t>’</a:t>
            </a:r>
            <a:r>
              <a:rPr lang="fr-FR" dirty="0"/>
              <a:t>est un sous-programme qui renvoie une instance d</a:t>
            </a:r>
            <a:r>
              <a:rPr lang="fr-FR" dirty="0">
                <a:latin typeface="Arial"/>
              </a:rPr>
              <a:t>’</a:t>
            </a:r>
            <a:r>
              <a:rPr lang="fr-FR" dirty="0"/>
              <a:t>un type.  </a:t>
            </a:r>
          </a:p>
        </p:txBody>
      </p:sp>
    </p:spTree>
    <p:extLst>
      <p:ext uri="{BB962C8B-B14F-4D97-AF65-F5344CB8AC3E}">
        <p14:creationId xmlns:p14="http://schemas.microsoft.com/office/powerpoint/2010/main" val="38457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2" grpId="0"/>
      <p:bldP spid="252943" grpId="0" autoUpdateAnimBg="0"/>
      <p:bldP spid="252944" grpId="0" autoUpdateAnimBg="0"/>
      <p:bldP spid="252945" grpId="0" autoUpdateAnimBg="0"/>
      <p:bldP spid="252946" grpId="0" autoUpdateAnimBg="0"/>
      <p:bldP spid="252947" grpId="0" autoUpdateAnimBg="0"/>
      <p:bldP spid="252948" grpId="0" autoUpdateAnimBg="0"/>
      <p:bldP spid="252949" grpId="0" autoUpdateAnimBg="0"/>
      <p:bldP spid="252950" grpId="0" autoUpdateAnimBg="0"/>
      <p:bldP spid="252951" grpId="0" autoUpdateAnimBg="0"/>
      <p:bldP spid="252952" grpId="0" autoUpdateAnimBg="0"/>
      <p:bldP spid="252953" grpId="0" autoUpdateAnimBg="0"/>
      <p:bldP spid="25295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84BFD-E4BC-2040-BC84-4B6A2D09BC8D}"/>
              </a:ext>
            </a:extLst>
          </p:cNvPr>
          <p:cNvSpPr/>
          <p:nvPr/>
        </p:nvSpPr>
        <p:spPr>
          <a:xfrm>
            <a:off x="402772" y="123494"/>
            <a:ext cx="96338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	fonction qui renvoie la racine carré d'un nombre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	Approximation de √a à l'aide de suites adjacentes :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fr.wikipedia.org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/wiki/Racine_carr%C3%A9e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: in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renvoie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endParaRPr lang="fr-F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//la précision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&lt;- 0.01;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 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 &lt;- 1;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v: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 &lt;- X;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//sert à mémoriser l'ancienne valeur de u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tant_que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(abs(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u-v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u &lt;- 2 / ((1/u) + (1/v));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 &lt;-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v) / 2;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ffaire</a:t>
            </a:r>
            <a:endParaRPr lang="fr-F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renvoie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u;</a:t>
            </a:r>
          </a:p>
          <a:p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54D949-B4AD-FA42-AE81-3F4C2B71E74D}"/>
              </a:ext>
            </a:extLst>
          </p:cNvPr>
          <p:cNvSpPr txBox="1"/>
          <p:nvPr/>
        </p:nvSpPr>
        <p:spPr>
          <a:xfrm>
            <a:off x="5312229" y="2122714"/>
            <a:ext cx="2928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censée être déjà connue auparavant 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32CA206-970D-3C46-9A99-B9A590F499FF}"/>
              </a:ext>
            </a:extLst>
          </p:cNvPr>
          <p:cNvCxnSpPr/>
          <p:nvPr/>
        </p:nvCxnSpPr>
        <p:spPr>
          <a:xfrm flipH="1">
            <a:off x="2405743" y="2873829"/>
            <a:ext cx="3178628" cy="17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25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62000" y="1690914"/>
            <a:ext cx="64330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pour les valeurs successives d</a:t>
            </a:r>
            <a:r>
              <a:rPr lang="fr-FR" dirty="0">
                <a:latin typeface="Arial"/>
              </a:rPr>
              <a:t>’</a:t>
            </a:r>
            <a:r>
              <a:rPr lang="fr-FR" dirty="0"/>
              <a:t>un compteur variant de 1 à 100</a:t>
            </a:r>
          </a:p>
          <a:p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faire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afficher</a:t>
            </a:r>
            <a:r>
              <a:rPr lang="fr-FR" dirty="0">
                <a:latin typeface="Courier New" charset="0"/>
              </a:rPr>
              <a:t> ("Bonjour")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ffaire</a:t>
            </a:r>
            <a:endParaRPr lang="fr-FR" dirty="0">
              <a:solidFill>
                <a:srgbClr val="0000FF"/>
              </a:solidFill>
              <a:latin typeface="Courier New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26572" y="1204686"/>
            <a:ext cx="3346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A.1 afficher 100 fois "Bonjour"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62000" y="4799239"/>
            <a:ext cx="3924760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pour (</a:t>
            </a:r>
            <a:r>
              <a:rPr lang="fr-FR" dirty="0">
                <a:latin typeface="Courier New" charset="0"/>
              </a:rPr>
              <a:t>i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variant_de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1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100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</a:t>
            </a:r>
            <a:endParaRPr lang="fr-FR" dirty="0">
              <a:solidFill>
                <a:srgbClr val="297FD5"/>
              </a:solidFill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faire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afficher</a:t>
            </a:r>
            <a:r>
              <a:rPr lang="fr-FR" dirty="0">
                <a:latin typeface="Courier New" charset="0"/>
              </a:rPr>
              <a:t> ("Bonjour")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ffaire</a:t>
            </a:r>
            <a:endParaRPr lang="fr-FR" dirty="0">
              <a:solidFill>
                <a:srgbClr val="0000FF"/>
              </a:solidFill>
              <a:latin typeface="Courier New" charset="0"/>
            </a:endParaRP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6802459" y="3030536"/>
            <a:ext cx="12015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avantages 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6040459" y="3563936"/>
            <a:ext cx="20496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pas de déclaration 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6040459" y="4021136"/>
            <a:ext cx="20604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pas d'initialisation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6040459" y="4538661"/>
            <a:ext cx="2331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pas d'incrémentation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6040459" y="5011736"/>
            <a:ext cx="1993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pas de test d'arrêt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634184" y="5559424"/>
            <a:ext cx="1072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visibles !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>
          <a:xfrm>
            <a:off x="234387" y="226509"/>
            <a:ext cx="9054462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A. Boucle à compteur</a:t>
            </a:r>
          </a:p>
        </p:txBody>
      </p:sp>
    </p:spTree>
    <p:extLst>
      <p:ext uri="{BB962C8B-B14F-4D97-AF65-F5344CB8AC3E}">
        <p14:creationId xmlns:p14="http://schemas.microsoft.com/office/powerpoint/2010/main" val="42715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/>
      <p:bldP spid="50188" grpId="0" autoUpdateAnimBg="0"/>
      <p:bldP spid="50193" grpId="0" autoUpdateAnimBg="0"/>
      <p:bldP spid="50194" grpId="0" autoUpdateAnimBg="0"/>
      <p:bldP spid="50195" grpId="0" autoUpdateAnimBg="0"/>
      <p:bldP spid="50196" grpId="0" autoUpdateAnimBg="0"/>
      <p:bldP spid="50197" grpId="0" autoUpdateAnimBg="0"/>
      <p:bldP spid="501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84BFD-E4BC-2040-BC84-4B6A2D09BC8D}"/>
              </a:ext>
            </a:extLst>
          </p:cNvPr>
          <p:cNvSpPr/>
          <p:nvPr/>
        </p:nvSpPr>
        <p:spPr>
          <a:xfrm>
            <a:off x="402772" y="123494"/>
            <a:ext cx="96338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	fonction qui renvoie la racine carré d'un nombre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	Approximation de √a à l'aide de suites adjacentes :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fr.wikipedia.org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/wiki/Racine_carr%C3%A9e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: in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renvoie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endParaRPr lang="fr-F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//la précision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&lt;- 0.01;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 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 &lt;- 1;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v: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 &lt;- X;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//sert à mémoriser l'ancienne valeur de u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tant_que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(abs(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u-v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faire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u &lt;- 2 / ((1/u) + (1/v));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 &lt;-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v) / 2;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ffaire</a:t>
            </a:r>
            <a:endParaRPr lang="fr-F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renvoie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u;</a:t>
            </a:r>
          </a:p>
          <a:p>
            <a:r>
              <a:rPr lang="fr-F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</a:p>
        </p:txBody>
      </p:sp>
      <p:pic>
        <p:nvPicPr>
          <p:cNvPr id="6" name="Picture 16" descr="D:\Archives\Images\PanneauxRoutiers\SecuriteRoutiere\SmallAutreDanger.gif">
            <a:extLst>
              <a:ext uri="{FF2B5EF4-FFF2-40B4-BE49-F238E27FC236}">
                <a16:creationId xmlns:a16="http://schemas.microsoft.com/office/drawing/2014/main" id="{8D4EAC79-2246-AC44-8A5A-057F228D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92" y="2354996"/>
            <a:ext cx="95223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F11476-BE4A-9949-9045-92119021E958}"/>
              </a:ext>
            </a:extLst>
          </p:cNvPr>
          <p:cNvSpPr txBox="1"/>
          <p:nvPr/>
        </p:nvSpPr>
        <p:spPr>
          <a:xfrm>
            <a:off x="4853214" y="2262414"/>
            <a:ext cx="429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cs typeface="Courier New"/>
              </a:rPr>
              <a:t>On a le droit d’appeler un sous-programme dans un sous-programme, à condition que ce dernier soit définit auparavant </a:t>
            </a:r>
          </a:p>
        </p:txBody>
      </p:sp>
    </p:spTree>
    <p:extLst>
      <p:ext uri="{BB962C8B-B14F-4D97-AF65-F5344CB8AC3E}">
        <p14:creationId xmlns:p14="http://schemas.microsoft.com/office/powerpoint/2010/main" val="18590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838200" y="484188"/>
            <a:ext cx="1473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C.7 prédicat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2514600" y="549275"/>
            <a:ext cx="462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c'est une fonction qui renvoie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  <a:endParaRPr lang="fr-FR"/>
          </a:p>
        </p:txBody>
      </p: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990600" y="3016250"/>
            <a:ext cx="74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profil</a:t>
            </a:r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1203325" y="3524250"/>
            <a:ext cx="61125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fonction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isMultiple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fr-FR" dirty="0">
                <a:latin typeface="Courier New" charset="0"/>
              </a:rPr>
              <a:t>entier1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: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in</a:t>
            </a:r>
            <a:r>
              <a:rPr lang="fr-FR" dirty="0">
                <a:latin typeface="Courier New" charset="0"/>
              </a:rPr>
              <a:t>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entier</a:t>
            </a:r>
            <a:r>
              <a:rPr lang="fr-FR" dirty="0">
                <a:latin typeface="Courier New" charset="0"/>
              </a:rPr>
              <a:t>, </a:t>
            </a:r>
          </a:p>
          <a:p>
            <a:r>
              <a:rPr lang="fr-FR" dirty="0">
                <a:latin typeface="Courier New" charset="0"/>
              </a:rPr>
              <a:t>                     entier2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: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in</a:t>
            </a:r>
            <a:r>
              <a:rPr lang="fr-FR" dirty="0">
                <a:latin typeface="Courier New" charset="0"/>
              </a:rPr>
              <a:t>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entier</a:t>
            </a:r>
            <a:r>
              <a:rPr lang="fr-FR" dirty="0">
                <a:latin typeface="Courier New" charset="0"/>
              </a:rPr>
              <a:t>)</a:t>
            </a:r>
          </a:p>
          <a:p>
            <a:r>
              <a:rPr lang="fr-FR" dirty="0">
                <a:latin typeface="Courier New" charset="0"/>
              </a:rPr>
              <a:t>                   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renvoie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booleen</a:t>
            </a:r>
            <a:r>
              <a:rPr lang="fr-FR" dirty="0">
                <a:latin typeface="Courier New" charset="0"/>
              </a:rPr>
              <a:t>;</a:t>
            </a:r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2184400" y="3032125"/>
            <a:ext cx="168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(= déclaration)</a:t>
            </a: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2514600" y="1143000"/>
            <a:ext cx="45961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Choisir un identificateur qui commence par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is</a:t>
            </a:r>
            <a:endParaRPr lang="fr-FR" dirty="0"/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1524000" y="1965325"/>
            <a:ext cx="725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renvoie vrai si un entier est un multiple d'un autre entier, </a:t>
            </a:r>
          </a:p>
          <a:p>
            <a:r>
              <a:rPr lang="fr-FR"/>
              <a:t>                                                             tous deux passés en paramètre  </a:t>
            </a:r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914400" y="1568450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exemple : </a:t>
            </a:r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2286000" y="1568450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un sous-programme qui </a:t>
            </a:r>
          </a:p>
        </p:txBody>
      </p:sp>
    </p:spTree>
    <p:extLst>
      <p:ext uri="{BB962C8B-B14F-4D97-AF65-F5344CB8AC3E}">
        <p14:creationId xmlns:p14="http://schemas.microsoft.com/office/powerpoint/2010/main" val="14085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  <p:bldP spid="343043" grpId="0" autoUpdateAnimBg="0"/>
      <p:bldP spid="343048" grpId="0" autoUpdateAnimBg="0"/>
      <p:bldP spid="343049" grpId="0" autoUpdateAnimBg="0"/>
      <p:bldP spid="343051" grpId="0" autoUpdateAnimBg="0"/>
      <p:bldP spid="343054" grpId="0" autoUpdateAnimBg="0"/>
      <p:bldP spid="343055" grpId="0" autoUpdateAnimBg="0"/>
      <p:bldP spid="343056" grpId="0" autoUpdateAnimBg="0"/>
      <p:bldP spid="34305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2514600" y="549275"/>
            <a:ext cx="462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c'est une fonction qui renvoie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  <a:endParaRPr lang="fr-FR"/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2514600" y="1143000"/>
            <a:ext cx="496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Choisir un identificateur qui commence par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Is</a:t>
            </a:r>
            <a:endParaRPr lang="fr-FR"/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1524000" y="1965325"/>
            <a:ext cx="725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renvoie vrai si un entier est un multiple d'un autre entier, </a:t>
            </a:r>
          </a:p>
          <a:p>
            <a:r>
              <a:rPr lang="fr-FR"/>
              <a:t>                                                             tous deux passés en paramètre  </a:t>
            </a: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914400" y="1568450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exemple : </a:t>
            </a: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2286000" y="1568450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un sous-programme qui </a:t>
            </a: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1203325" y="3143250"/>
            <a:ext cx="61125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fonction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isMultiple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fr-FR" dirty="0">
                <a:latin typeface="Courier New" charset="0"/>
              </a:rPr>
              <a:t>entier1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: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in</a:t>
            </a:r>
            <a:r>
              <a:rPr lang="fr-FR" dirty="0">
                <a:latin typeface="Courier New" charset="0"/>
              </a:rPr>
              <a:t>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entier</a:t>
            </a:r>
            <a:r>
              <a:rPr lang="fr-FR" dirty="0">
                <a:latin typeface="Courier New" charset="0"/>
              </a:rPr>
              <a:t>, </a:t>
            </a:r>
          </a:p>
          <a:p>
            <a:r>
              <a:rPr lang="fr-FR" dirty="0">
                <a:latin typeface="Courier New" charset="0"/>
              </a:rPr>
              <a:t>                     entier2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: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in</a:t>
            </a:r>
            <a:r>
              <a:rPr lang="fr-FR" dirty="0">
                <a:latin typeface="Courier New" charset="0"/>
              </a:rPr>
              <a:t>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entier</a:t>
            </a:r>
            <a:r>
              <a:rPr lang="fr-FR" dirty="0">
                <a:latin typeface="Courier New" charset="0"/>
              </a:rPr>
              <a:t>)</a:t>
            </a:r>
          </a:p>
          <a:p>
            <a:r>
              <a:rPr lang="fr-FR" dirty="0">
                <a:latin typeface="Courier New" charset="0"/>
              </a:rPr>
              <a:t>                   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renvoie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booleen</a:t>
            </a:r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debut</a:t>
            </a:r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fin</a:t>
            </a:r>
            <a:endParaRPr lang="fr-FR" dirty="0">
              <a:latin typeface="Courier New" charset="0"/>
            </a:endParaRPr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auto">
          <a:xfrm>
            <a:off x="990600" y="2667000"/>
            <a:ext cx="73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corps</a:t>
            </a:r>
          </a:p>
        </p:txBody>
      </p: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2209800" y="266700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(= définition)</a:t>
            </a:r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2101850" y="4479925"/>
            <a:ext cx="2774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si</a:t>
            </a:r>
            <a:r>
              <a:rPr lang="fr-FR">
                <a:latin typeface="Courier New" charset="0"/>
              </a:rPr>
              <a:t> </a:t>
            </a:r>
          </a:p>
          <a:p>
            <a:r>
              <a:rPr lang="fr-FR">
                <a:latin typeface="Courier New" charset="0"/>
              </a:rPr>
              <a:t>   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renvoie</a:t>
            </a:r>
            <a:r>
              <a:rPr lang="fr-FR">
                <a:latin typeface="Courier New" charset="0"/>
              </a:rPr>
              <a:t> vrai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>
              <a:latin typeface="Courier New" charset="0"/>
            </a:endParaRPr>
          </a:p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sinon</a:t>
            </a:r>
            <a:endParaRPr lang="fr-FR">
              <a:latin typeface="Courier New" charset="0"/>
            </a:endParaRPr>
          </a:p>
          <a:p>
            <a:r>
              <a:rPr lang="fr-FR">
                <a:latin typeface="Courier New" charset="0"/>
              </a:rPr>
              <a:t>   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renvoie</a:t>
            </a:r>
            <a:r>
              <a:rPr lang="fr-FR">
                <a:latin typeface="Courier New" charset="0"/>
              </a:rPr>
              <a:t> faux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>
              <a:latin typeface="Courier New" charset="0"/>
            </a:endParaRPr>
          </a:p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fsi</a:t>
            </a:r>
            <a:r>
              <a:rPr lang="fr-FR">
                <a:latin typeface="Courier New" charset="0"/>
              </a:rPr>
              <a:t> </a:t>
            </a:r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2590800" y="4479925"/>
            <a:ext cx="48718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(modulo (</a:t>
            </a:r>
            <a:r>
              <a:rPr lang="fr-FR" dirty="0">
                <a:latin typeface="Courier New" charset="0"/>
              </a:rPr>
              <a:t>entier1, entier2)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vaut</a:t>
            </a:r>
            <a:r>
              <a:rPr lang="fr-FR" dirty="0">
                <a:latin typeface="Courier New" charset="0"/>
              </a:rPr>
              <a:t> 0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1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1" grpId="0" autoUpdateAnimBg="0"/>
      <p:bldP spid="341004" grpId="0" autoUpdateAnimBg="0"/>
      <p:bldP spid="341007" grpId="0" autoUpdateAnimBg="0"/>
      <p:bldP spid="341009" grpId="0" autoUpdateAnimBg="0"/>
      <p:bldP spid="34101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2514600" y="549275"/>
            <a:ext cx="462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c'est une fonction qui renvoie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  <a:endParaRPr lang="fr-FR"/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2514600" y="1143000"/>
            <a:ext cx="496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Choisir un identificateur qui commence par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Is</a:t>
            </a:r>
            <a:endParaRPr lang="fr-FR"/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1524000" y="1965325"/>
            <a:ext cx="725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renvoie vrai si un entier est un multiple d'un autre entier, </a:t>
            </a:r>
          </a:p>
          <a:p>
            <a:r>
              <a:rPr lang="fr-FR"/>
              <a:t>                                                             tous deux passés en paramètre  </a:t>
            </a: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914400" y="1568450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exemple : </a:t>
            </a: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2286000" y="1568450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un sous-programme qui </a:t>
            </a: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1203325" y="3143250"/>
            <a:ext cx="61125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fonction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isMultiple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fr-FR" dirty="0">
                <a:latin typeface="Courier New" charset="0"/>
              </a:rPr>
              <a:t>entier1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: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in</a:t>
            </a:r>
            <a:r>
              <a:rPr lang="fr-FR" dirty="0">
                <a:latin typeface="Courier New" charset="0"/>
              </a:rPr>
              <a:t>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entier</a:t>
            </a:r>
            <a:r>
              <a:rPr lang="fr-FR" dirty="0">
                <a:latin typeface="Courier New" charset="0"/>
              </a:rPr>
              <a:t>, </a:t>
            </a:r>
          </a:p>
          <a:p>
            <a:r>
              <a:rPr lang="fr-FR" dirty="0">
                <a:latin typeface="Courier New" charset="0"/>
              </a:rPr>
              <a:t>                     entier2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: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in</a:t>
            </a:r>
            <a:r>
              <a:rPr lang="fr-FR" dirty="0">
                <a:latin typeface="Courier New" charset="0"/>
              </a:rPr>
              <a:t>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entier</a:t>
            </a:r>
            <a:r>
              <a:rPr lang="fr-FR" dirty="0">
                <a:latin typeface="Courier New" charset="0"/>
              </a:rPr>
              <a:t>)</a:t>
            </a:r>
          </a:p>
          <a:p>
            <a:r>
              <a:rPr lang="fr-FR" dirty="0">
                <a:latin typeface="Courier New" charset="0"/>
              </a:rPr>
              <a:t>                    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renvoie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booleen</a:t>
            </a:r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debut</a:t>
            </a:r>
            <a:endParaRPr lang="fr-FR" dirty="0">
              <a:latin typeface="Courier New" charset="0"/>
            </a:endParaRPr>
          </a:p>
          <a:p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fin</a:t>
            </a:r>
            <a:endParaRPr lang="fr-FR" dirty="0">
              <a:latin typeface="Courier New" charset="0"/>
            </a:endParaRPr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auto">
          <a:xfrm>
            <a:off x="990600" y="2667000"/>
            <a:ext cx="73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corps</a:t>
            </a:r>
          </a:p>
        </p:txBody>
      </p: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2209800" y="266700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(= définition)</a:t>
            </a:r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1534319" y="4447267"/>
            <a:ext cx="6112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renvoie (modulo (</a:t>
            </a:r>
            <a:r>
              <a:rPr lang="fr-FR" dirty="0">
                <a:latin typeface="Courier New" charset="0"/>
              </a:rPr>
              <a:t>entier1, entier2)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vaut</a:t>
            </a:r>
            <a:r>
              <a:rPr lang="fr-FR" dirty="0">
                <a:latin typeface="Courier New" charset="0"/>
              </a:rPr>
              <a:t> 0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056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1" grpId="0" autoUpdateAnimBg="0"/>
      <p:bldP spid="341004" grpId="0" autoUpdateAnimBg="0"/>
      <p:bldP spid="341007" grpId="0" autoUpdateAnimBg="0"/>
      <p:bldP spid="34101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2514600" y="549275"/>
            <a:ext cx="462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c'est une fonction qui renvoie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  <a:endParaRPr lang="fr-FR"/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514600" y="1143000"/>
            <a:ext cx="631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Choisir un identificateur qui commence par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Is</a:t>
            </a:r>
            <a:r>
              <a:rPr lang="fr-FR">
                <a:solidFill>
                  <a:schemeClr val="accent2"/>
                </a:solidFill>
              </a:rPr>
              <a:t>,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Has</a:t>
            </a:r>
            <a:r>
              <a:rPr lang="fr-FR">
                <a:solidFill>
                  <a:schemeClr val="accent2"/>
                </a:solidFill>
              </a:rPr>
              <a:t>,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Are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1524000" y="1965325"/>
            <a:ext cx="725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renvoie vrai si un entier est un multiple d'un autre entier, </a:t>
            </a:r>
          </a:p>
          <a:p>
            <a:r>
              <a:rPr lang="fr-FR"/>
              <a:t>                                                             tous deux passés en paramètre  </a:t>
            </a: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914400" y="1568450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exemple : </a:t>
            </a: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2286000" y="1568450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un sous-programme qui 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1203325" y="3641725"/>
            <a:ext cx="40446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si (</a:t>
            </a:r>
            <a:r>
              <a:rPr lang="fr-FR" b="1" dirty="0" err="1">
                <a:solidFill>
                  <a:srgbClr val="FF0000"/>
                </a:solidFill>
                <a:latin typeface="Courier New" charset="0"/>
              </a:rPr>
              <a:t>is</a:t>
            </a:r>
            <a:r>
              <a:rPr lang="fr-FR" dirty="0" err="1">
                <a:latin typeface="Courier New" charset="0"/>
              </a:rPr>
              <a:t>Multiple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fr-FR" dirty="0">
                <a:latin typeface="Courier New" charset="0"/>
              </a:rPr>
              <a:t>Nombre, 10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))</a:t>
            </a:r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...</a:t>
            </a:r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990600" y="2936875"/>
            <a:ext cx="1195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utilisation</a:t>
            </a:r>
          </a:p>
        </p:txBody>
      </p:sp>
      <p:sp>
        <p:nvSpPr>
          <p:cNvPr id="345098" name="Rectangle 10"/>
          <p:cNvSpPr>
            <a:spLocks noChangeArrowheads="1"/>
          </p:cNvSpPr>
          <p:nvPr/>
        </p:nvSpPr>
        <p:spPr bwMode="auto">
          <a:xfrm>
            <a:off x="2209800" y="2936875"/>
            <a:ext cx="110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(= appel)</a:t>
            </a:r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1295400" y="4876800"/>
            <a:ext cx="6296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Parfois un identificateur qui commence par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has </a:t>
            </a:r>
            <a:r>
              <a:rPr lang="fr-FR" dirty="0"/>
              <a:t>est plus parlant </a:t>
            </a:r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1219200" y="5638800"/>
            <a:ext cx="3079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si (</a:t>
            </a:r>
            <a:r>
              <a:rPr lang="fr-FR" b="1" dirty="0" err="1">
                <a:solidFill>
                  <a:srgbClr val="FF0000"/>
                </a:solidFill>
                <a:latin typeface="Courier New" charset="0"/>
              </a:rPr>
              <a:t>has</a:t>
            </a:r>
            <a:r>
              <a:rPr lang="fr-FR" dirty="0" err="1">
                <a:latin typeface="Courier New" charset="0"/>
              </a:rPr>
              <a:t>Value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fr-FR" dirty="0">
                <a:latin typeface="Courier New" charset="0"/>
              </a:rPr>
              <a:t>Objet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))</a:t>
            </a:r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1226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6" grpId="0" autoUpdateAnimBg="0"/>
      <p:bldP spid="345097" grpId="0" autoUpdateAnimBg="0"/>
      <p:bldP spid="345098" grpId="0" autoUpdateAnimBg="0"/>
      <p:bldP spid="345101" grpId="0" autoUpdateAnimBg="0"/>
      <p:bldP spid="34510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861" y="3248388"/>
            <a:ext cx="4253310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450025"/>
            <a:ext cx="7923695" cy="22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 à compteur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Portée des variables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Sous-programme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Tracer la courbe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ax</a:t>
            </a:r>
            <a:r>
              <a:rPr lang="fr-FR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4041097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2"/>
          <p:cNvSpPr txBox="1">
            <a:spLocks/>
          </p:cNvSpPr>
          <p:nvPr/>
        </p:nvSpPr>
        <p:spPr>
          <a:xfrm>
            <a:off x="234387" y="226509"/>
            <a:ext cx="9054462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D. Tracer la courbe </a:t>
            </a: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y = ax</a:t>
            </a:r>
            <a:r>
              <a:rPr lang="fr-FR" sz="4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+ 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20EADF-4B62-A246-A027-AECA7E2BE0F7}"/>
              </a:ext>
            </a:extLst>
          </p:cNvPr>
          <p:cNvSpPr txBox="1"/>
          <p:nvPr/>
        </p:nvSpPr>
        <p:spPr>
          <a:xfrm>
            <a:off x="990600" y="1458686"/>
            <a:ext cx="702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Supposition : on dispose de la procédure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traceLigne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fr-FR" dirty="0"/>
              <a:t> dont les spécifications sont ?? </a:t>
            </a:r>
          </a:p>
        </p:txBody>
      </p:sp>
    </p:spTree>
    <p:extLst>
      <p:ext uri="{BB962C8B-B14F-4D97-AF65-F5344CB8AC3E}">
        <p14:creationId xmlns:p14="http://schemas.microsoft.com/office/powerpoint/2010/main" val="368418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4907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A.2 Afficher le contenu d’un tableau de entier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95517" y="1179275"/>
            <a:ext cx="65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tableau_de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 entier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//génération de 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5517" y="2012824"/>
            <a:ext cx="6600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pour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variant_de</a:t>
            </a:r>
            <a:r>
              <a:rPr lang="fr-FR" dirty="0">
                <a:latin typeface="Courier New"/>
                <a:cs typeface="Courier New"/>
              </a:rPr>
              <a:t> 0 a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) - 1)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[i]);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16" descr="D:\Archives\Images\PanneauxRoutiers\SecuriteRoutiere\SmallAutreDang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92" y="3421796"/>
            <a:ext cx="95223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837214" y="3329214"/>
            <a:ext cx="429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On ne doit jamais atteindre la case ayant pour indice </a:t>
            </a:r>
            <a:r>
              <a:rPr lang="fr-FR" dirty="0">
                <a:solidFill>
                  <a:srgbClr val="FF0000"/>
                </a:solidFill>
                <a:latin typeface="Courier New"/>
                <a:cs typeface="Courier New"/>
              </a:rPr>
              <a:t>taille (</a:t>
            </a:r>
            <a:r>
              <a:rPr lang="fr-FR" dirty="0" err="1">
                <a:solidFill>
                  <a:srgbClr val="FF0000"/>
                </a:solidFill>
                <a:latin typeface="Courier New"/>
                <a:cs typeface="Courier New"/>
              </a:rPr>
              <a:t>tabInt</a:t>
            </a:r>
            <a:r>
              <a:rPr lang="fr-FR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00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5948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A.3 Afficher le contenu d’un tableau de entier à l’envers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411219"/>
            <a:ext cx="71338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pour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variant_de</a:t>
            </a:r>
            <a:r>
              <a:rPr lang="fr-FR" dirty="0">
                <a:latin typeface="Courier New"/>
                <a:cs typeface="Courier New"/>
              </a:rPr>
              <a:t> 0 a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) - 1)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[taille(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) – 1 – i]);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62000" y="1092200"/>
            <a:ext cx="283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Solution 1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399" y="3105653"/>
            <a:ext cx="7687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pour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variant_de</a:t>
            </a:r>
            <a:r>
              <a:rPr lang="fr-FR" dirty="0">
                <a:latin typeface="Courier New"/>
                <a:cs typeface="Courier New"/>
              </a:rPr>
              <a:t>                     a             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[i]);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14400" y="2786634"/>
            <a:ext cx="283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Solution 2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05197" y="3114120"/>
            <a:ext cx="28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) – 1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536263" y="313056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0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764868" y="312419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/>
                <a:cs typeface="Courier New"/>
              </a:rPr>
              <a:t>descendant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2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49741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A.4 Rupture de séquence et instruction </a:t>
            </a:r>
            <a:r>
              <a:rPr lang="fr-FR" sz="2000" b="1" dirty="0">
                <a:solidFill>
                  <a:srgbClr val="297FD5"/>
                </a:solidFill>
                <a:latin typeface="Courier New"/>
                <a:cs typeface="Courier New"/>
              </a:rPr>
              <a:t>pour</a:t>
            </a:r>
          </a:p>
        </p:txBody>
      </p:sp>
      <p:pic>
        <p:nvPicPr>
          <p:cNvPr id="5" name="Picture 16" descr="D:\Archives\Images\PanneauxRoutiers\SecuriteRoutiere\SmallAutreDang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1" y="1296662"/>
            <a:ext cx="95223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760992" y="1204080"/>
            <a:ext cx="695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Règles :</a:t>
            </a:r>
            <a:r>
              <a:rPr lang="fr-FR" dirty="0">
                <a:solidFill>
                  <a:srgbClr val="FF0000"/>
                </a:solidFill>
              </a:rPr>
              <a:t> Dans une boucle </a:t>
            </a:r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pour</a:t>
            </a:r>
            <a:r>
              <a:rPr lang="fr-FR" dirty="0">
                <a:solidFill>
                  <a:srgbClr val="FF0000"/>
                </a:solidFill>
              </a:rPr>
              <a:t>, la variable de parcours doit prendre toutes les valeurs entre les bornes minimale et maximale (incluses).</a:t>
            </a:r>
          </a:p>
          <a:p>
            <a:endParaRPr lang="fr-FR" dirty="0">
              <a:solidFill>
                <a:srgbClr val="FF0000"/>
              </a:solidFill>
              <a:cs typeface="Courier New"/>
            </a:endParaRPr>
          </a:p>
        </p:txBody>
      </p:sp>
      <p:sp>
        <p:nvSpPr>
          <p:cNvPr id="7" name="Flèche vers la droite 6"/>
          <p:cNvSpPr/>
          <p:nvPr/>
        </p:nvSpPr>
        <p:spPr>
          <a:xfrm>
            <a:off x="762000" y="2404409"/>
            <a:ext cx="660400" cy="2371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84867" y="2294467"/>
            <a:ext cx="71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Aucune rupture de séquence utilisant une instruction sortie n’est permise.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Il faut changer de schéma de boucle.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0371" y="3539067"/>
            <a:ext cx="769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attaquer (au plus) 10 fois un monstre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62000" y="4123267"/>
            <a:ext cx="688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pour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variant_de</a:t>
            </a:r>
            <a:r>
              <a:rPr lang="fr-FR" dirty="0">
                <a:latin typeface="Courier New"/>
                <a:cs typeface="Courier New"/>
              </a:rPr>
              <a:t> 1 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a</a:t>
            </a:r>
            <a:r>
              <a:rPr lang="fr-FR" dirty="0">
                <a:latin typeface="Courier New"/>
                <a:cs typeface="Courier New"/>
              </a:rPr>
              <a:t> 10)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endParaRPr lang="fr-FR" dirty="0">
              <a:latin typeface="Courier New"/>
              <a:cs typeface="Courier New"/>
            </a:endParaRPr>
          </a:p>
          <a:p>
            <a:r>
              <a:rPr lang="fr-FR" dirty="0">
                <a:latin typeface="Courier New"/>
                <a:cs typeface="Courier New"/>
              </a:rPr>
              <a:t>	Attaquer;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36132" y="4715934"/>
            <a:ext cx="38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latin typeface="Courier New"/>
                <a:cs typeface="Courier New"/>
              </a:rPr>
              <a:t> (Victoire)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sortie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35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0934" y="302737"/>
            <a:ext cx="688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pour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variant_de</a:t>
            </a:r>
            <a:r>
              <a:rPr lang="fr-FR" dirty="0">
                <a:latin typeface="Courier New"/>
                <a:cs typeface="Courier New"/>
              </a:rPr>
              <a:t> 1 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a</a:t>
            </a:r>
            <a:r>
              <a:rPr lang="fr-FR" dirty="0">
                <a:latin typeface="Courier New"/>
                <a:cs typeface="Courier New"/>
              </a:rPr>
              <a:t> 10)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endParaRPr lang="fr-FR" dirty="0">
              <a:latin typeface="Courier New"/>
              <a:cs typeface="Courier New"/>
            </a:endParaRPr>
          </a:p>
          <a:p>
            <a:r>
              <a:rPr lang="fr-FR" dirty="0">
                <a:latin typeface="Courier New"/>
                <a:cs typeface="Courier New"/>
              </a:rPr>
              <a:t>	attaquer;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45066" y="895404"/>
            <a:ext cx="38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latin typeface="Courier New"/>
                <a:cs typeface="Courier New"/>
              </a:rPr>
              <a:t> (victoire)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sortie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70934" y="1947723"/>
            <a:ext cx="620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traduit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70934" y="2369549"/>
            <a:ext cx="688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i : </a:t>
            </a:r>
            <a:r>
              <a:rPr lang="fr-FR" b="1" dirty="0" err="1">
                <a:solidFill>
                  <a:schemeClr val="accent2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 &lt;- 1;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(i &lt; 11)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	si</a:t>
            </a:r>
            <a:r>
              <a:rPr lang="fr-FR" dirty="0">
                <a:latin typeface="Courier New"/>
                <a:cs typeface="Courier New"/>
              </a:rPr>
              <a:t> (victoire)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sortie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	attaquer;</a:t>
            </a:r>
          </a:p>
          <a:p>
            <a:r>
              <a:rPr lang="fr-FR" dirty="0">
                <a:latin typeface="Courier New"/>
                <a:cs typeface="Courier New"/>
              </a:rPr>
              <a:t>	i &lt;- i + 1;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41212" y="4899756"/>
            <a:ext cx="613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 mieux :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25134" y="4531711"/>
            <a:ext cx="688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i : </a:t>
            </a:r>
            <a:r>
              <a:rPr lang="fr-FR" b="1" dirty="0" err="1">
                <a:solidFill>
                  <a:schemeClr val="accent2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 &lt;- 1;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(i &lt; 11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ET_ALORS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/>
                <a:cs typeface="Courier New"/>
              </a:rPr>
              <a:t>NON</a:t>
            </a:r>
            <a:r>
              <a:rPr lang="fr-FR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victoire)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	</a:t>
            </a:r>
            <a:r>
              <a:rPr lang="fr-FR" dirty="0">
                <a:latin typeface="Courier New"/>
                <a:cs typeface="Courier New"/>
              </a:rPr>
              <a:t>attaquer;</a:t>
            </a:r>
          </a:p>
          <a:p>
            <a:r>
              <a:rPr lang="fr-FR" dirty="0">
                <a:latin typeface="Courier New"/>
                <a:cs typeface="Courier New"/>
              </a:rPr>
              <a:t>	i &lt;- i + 1;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3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2034" y="511638"/>
            <a:ext cx="667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afficher une lettre sur deux d’un mot saisi au clavier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9955" y="1315640"/>
            <a:ext cx="8040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chaine : string;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saisir</a:t>
            </a:r>
            <a:r>
              <a:rPr lang="fr-FR" dirty="0">
                <a:latin typeface="Courier New"/>
                <a:cs typeface="Courier New"/>
              </a:rPr>
              <a:t> (chaine);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pour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variant_de</a:t>
            </a:r>
            <a:r>
              <a:rPr lang="fr-FR" dirty="0">
                <a:latin typeface="Courier New"/>
                <a:cs typeface="Courier New"/>
              </a:rPr>
              <a:t> 0 a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(chaine) - 1)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(0 vaut modulo (i,2))</a:t>
            </a:r>
          </a:p>
          <a:p>
            <a:r>
              <a:rPr lang="fr-FR" dirty="0">
                <a:latin typeface="Courier New"/>
                <a:cs typeface="Courier New"/>
              </a:rPr>
              <a:t>    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(chaine[i]);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 err="1">
                <a:solidFill>
                  <a:schemeClr val="accent2"/>
                </a:solidFill>
                <a:latin typeface="Courier New"/>
                <a:cs typeface="Courier New"/>
              </a:rPr>
              <a:t>fsi</a:t>
            </a:r>
            <a:endParaRPr lang="fr-FR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29955" y="4303923"/>
            <a:ext cx="8040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chaine : string;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saisir</a:t>
            </a:r>
            <a:r>
              <a:rPr lang="fr-FR" dirty="0">
                <a:latin typeface="Courier New"/>
                <a:cs typeface="Courier New"/>
              </a:rPr>
              <a:t> (chaine);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pour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variant_de</a:t>
            </a:r>
            <a:r>
              <a:rPr lang="fr-FR" dirty="0">
                <a:latin typeface="Courier New"/>
                <a:cs typeface="Courier New"/>
              </a:rPr>
              <a:t> 0 a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(Chaine) - 1)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(0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ne_vaut_pas</a:t>
            </a:r>
            <a:r>
              <a:rPr lang="fr-FR" dirty="0">
                <a:latin typeface="Courier New"/>
                <a:cs typeface="Courier New"/>
              </a:rPr>
              <a:t> modulo (i,2))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continue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(chaine[i]);</a:t>
            </a:r>
            <a:endParaRPr lang="fr-FR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29955" y="959321"/>
            <a:ext cx="43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instruction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continue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9955" y="3900963"/>
            <a:ext cx="43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instruction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continue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550299" y="2558188"/>
            <a:ext cx="330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blocs =&gt; 2 indentations =&gt; 2 fois moins lisible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52639" y="5887940"/>
            <a:ext cx="330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bloc =&gt; 1 indentation =&gt; plus lisible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25696" y="199023"/>
            <a:ext cx="869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revanche, l’utilisation de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continue</a:t>
            </a:r>
            <a:r>
              <a:rPr lang="fr-FR" dirty="0">
                <a:solidFill>
                  <a:srgbClr val="297FD5"/>
                </a:solidFill>
              </a:rPr>
              <a:t> </a:t>
            </a:r>
            <a:r>
              <a:rPr lang="fr-FR" dirty="0"/>
              <a:t>dans une boucle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pour</a:t>
            </a:r>
            <a:r>
              <a:rPr lang="fr-FR" dirty="0"/>
              <a:t> est « </a:t>
            </a:r>
            <a:r>
              <a:rPr lang="fr-FR" i="1" dirty="0"/>
              <a:t>légal</a:t>
            </a:r>
            <a:r>
              <a:rPr lang="fr-FR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9180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861" y="2135968"/>
            <a:ext cx="2391853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450025"/>
            <a:ext cx="7923695" cy="22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 à compteur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Portée des variables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Sous-programme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Tracer la courbe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ax</a:t>
            </a:r>
            <a:r>
              <a:rPr lang="fr-FR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1988973800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{214BADB2-7D7D-7049-9D86-20E5AABE1259}tf10001120</Template>
  <TotalTime>11194</TotalTime>
  <Words>2659</Words>
  <Application>Microsoft Macintosh PowerPoint</Application>
  <PresentationFormat>Affichage à l'écran (4:3)</PresentationFormat>
  <Paragraphs>536</Paragraphs>
  <Slides>36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Gill Sans MT</vt:lpstr>
      <vt:lpstr>Palatino Linotype</vt:lpstr>
      <vt:lpstr>Colis</vt:lpstr>
      <vt:lpstr>Cours d’algorithmique (4)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</vt:lpstr>
      <vt:lpstr>Présentation PowerPoint</vt:lpstr>
    </vt:vector>
  </TitlesOfParts>
  <Company>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d’algorithmique (3)</dc:title>
  <dc:creator>Alain Casali</dc:creator>
  <cp:lastModifiedBy>CASALI Alain</cp:lastModifiedBy>
  <cp:revision>62</cp:revision>
  <dcterms:created xsi:type="dcterms:W3CDTF">2013-09-04T09:59:39Z</dcterms:created>
  <dcterms:modified xsi:type="dcterms:W3CDTF">2021-09-16T07:55:04Z</dcterms:modified>
</cp:coreProperties>
</file>