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2"/>
  </p:notesMasterIdLst>
  <p:sldIdLst>
    <p:sldId id="276" r:id="rId2"/>
    <p:sldId id="31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11" r:id="rId18"/>
    <p:sldId id="257" r:id="rId19"/>
    <p:sldId id="258" r:id="rId20"/>
    <p:sldId id="259" r:id="rId21"/>
    <p:sldId id="260" r:id="rId22"/>
    <p:sldId id="261" r:id="rId23"/>
    <p:sldId id="322" r:id="rId24"/>
    <p:sldId id="312" r:id="rId25"/>
    <p:sldId id="282" r:id="rId26"/>
    <p:sldId id="283" r:id="rId27"/>
    <p:sldId id="284" r:id="rId28"/>
    <p:sldId id="313" r:id="rId29"/>
    <p:sldId id="286" r:id="rId30"/>
    <p:sldId id="288" r:id="rId31"/>
    <p:sldId id="321" r:id="rId32"/>
    <p:sldId id="314" r:id="rId33"/>
    <p:sldId id="290" r:id="rId34"/>
    <p:sldId id="292" r:id="rId35"/>
    <p:sldId id="293" r:id="rId36"/>
    <p:sldId id="315" r:id="rId37"/>
    <p:sldId id="295" r:id="rId38"/>
    <p:sldId id="316" r:id="rId39"/>
    <p:sldId id="297" r:id="rId40"/>
    <p:sldId id="298" r:id="rId41"/>
    <p:sldId id="317" r:id="rId42"/>
    <p:sldId id="300" r:id="rId43"/>
    <p:sldId id="287" r:id="rId44"/>
    <p:sldId id="291" r:id="rId45"/>
    <p:sldId id="301" r:id="rId46"/>
    <p:sldId id="302" r:id="rId47"/>
    <p:sldId id="320" r:id="rId48"/>
    <p:sldId id="303" r:id="rId49"/>
    <p:sldId id="319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/>
    <p:restoredTop sz="94718"/>
  </p:normalViewPr>
  <p:slideViewPr>
    <p:cSldViewPr snapToGrid="0" snapToObjects="1">
      <p:cViewPr>
        <p:scale>
          <a:sx n="120" d="100"/>
          <a:sy n="120" d="100"/>
        </p:scale>
        <p:origin x="-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FF118-55E1-A244-9D2E-693C99424351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130A-7581-7243-A53E-9F90661F0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6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8158D0-AFAD-2340-8F46-DF3EED714E8D}" type="slidenum">
              <a:rPr lang="fr-FR"/>
              <a:pPr>
                <a:defRPr/>
              </a:pPr>
              <a:t>3</a:t>
            </a:fld>
            <a:endParaRPr lang="fr-FR"/>
          </a:p>
        </p:txBody>
      </p:sp>
      <p:sp>
        <p:nvSpPr>
          <p:cNvPr id="367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7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noProof="1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3130A-7581-7243-A53E-9F90661F064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756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9D625-DE67-6846-8861-17B91875BC4C}" type="slidenum">
              <a:rPr lang="fr-FR"/>
              <a:pPr/>
              <a:t>30</a:t>
            </a:fld>
            <a:endParaRPr lang="fr-FR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3130A-7581-7243-A53E-9F90661F064B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756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2FBBC-9184-174F-B005-99B0E80851F8}" type="slidenum">
              <a:rPr lang="fr-FR"/>
              <a:pPr/>
              <a:t>34</a:t>
            </a:fld>
            <a:endParaRPr lang="fr-FR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7532B-8418-1847-AB32-66E2DF63F2B3}" type="slidenum">
              <a:rPr lang="fr-FR"/>
              <a:pPr/>
              <a:t>37</a:t>
            </a:fld>
            <a:endParaRPr lang="fr-FR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EE4A3-A55D-1A49-8CF9-EF99BF921DFB}" type="slidenum">
              <a:rPr lang="fr-FR"/>
              <a:pPr/>
              <a:t>39</a:t>
            </a:fld>
            <a:endParaRPr lang="fr-FR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F767B-D57E-5A49-9253-6DC2F3A4B0BA}" type="slidenum">
              <a:rPr lang="fr-FR"/>
              <a:pPr/>
              <a:t>40</a:t>
            </a:fld>
            <a:endParaRPr lang="fr-FR"/>
          </a:p>
        </p:txBody>
      </p:sp>
      <p:sp>
        <p:nvSpPr>
          <p:cNvPr id="305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5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4A782-59DC-954B-ADB0-D5ACE83FBD0F}" type="slidenum">
              <a:rPr lang="fr-FR"/>
              <a:pPr/>
              <a:t>42</a:t>
            </a:fld>
            <a:endParaRPr lang="fr-FR"/>
          </a:p>
        </p:txBody>
      </p:sp>
      <p:sp>
        <p:nvSpPr>
          <p:cNvPr id="306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43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44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BA34CF-A49A-4846-B7CF-EFF26B91D23F}" type="slidenum">
              <a:rPr lang="fr-FR"/>
              <a:pPr>
                <a:defRPr/>
              </a:pPr>
              <a:t>4</a:t>
            </a:fld>
            <a:endParaRPr lang="fr-FR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noProof="1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45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46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48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AD824-4218-9F4A-9555-4EE380362B15}" type="slidenum">
              <a:rPr lang="fr-FR"/>
              <a:pPr/>
              <a:t>50</a:t>
            </a:fld>
            <a:endParaRPr lang="fr-FR"/>
          </a:p>
        </p:txBody>
      </p:sp>
      <p:sp>
        <p:nvSpPr>
          <p:cNvPr id="271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F328A9-DE4F-9245-8A57-F41F3382FF8F}" type="slidenum">
              <a:rPr lang="fr-FR"/>
              <a:pPr>
                <a:defRPr/>
              </a:pPr>
              <a:t>5</a:t>
            </a:fld>
            <a:endParaRPr lang="fr-FR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noProof="1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E8EC20-5B70-084A-8C46-B652429CC16F}" type="slidenum">
              <a:rPr lang="fr-FR"/>
              <a:pPr>
                <a:defRPr/>
              </a:pPr>
              <a:t>6</a:t>
            </a:fld>
            <a:endParaRPr lang="fr-FR"/>
          </a:p>
        </p:txBody>
      </p:sp>
      <p:sp>
        <p:nvSpPr>
          <p:cNvPr id="4444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4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noProof="1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3B1B3-E3DE-C34A-9DD8-D13E9C94A7EA}" type="slidenum">
              <a:rPr lang="fr-FR"/>
              <a:pPr>
                <a:defRPr/>
              </a:pPr>
              <a:t>7</a:t>
            </a:fld>
            <a:endParaRPr lang="fr-FR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noProof="1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F7EA8-677B-FF45-B9DC-276740AD452B}" type="slidenum">
              <a:rPr lang="fr-FR"/>
              <a:pPr>
                <a:defRPr/>
              </a:pPr>
              <a:t>8</a:t>
            </a:fld>
            <a:endParaRPr lang="fr-FR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noProof="1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3214BE-52C3-CA44-B0D9-9833042D7C43}" type="slidenum">
              <a:rPr lang="fr-FR"/>
              <a:pPr>
                <a:defRPr/>
              </a:pPr>
              <a:t>9</a:t>
            </a:fld>
            <a:endParaRPr lang="fr-FR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noProof="1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8AA4F6-A1A6-4F43-BE05-12EA4AC0DD4B}" type="slidenum">
              <a:rPr lang="fr-FR"/>
              <a:pPr>
                <a:defRPr/>
              </a:pPr>
              <a:t>10</a:t>
            </a:fld>
            <a:endParaRPr lang="fr-FR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noProof="1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3130A-7581-7243-A53E-9F90661F064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75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838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Thursday, September 9, 2021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73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Thursday, September 9, 2021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820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0347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B385921-A91A-409C-921C-0E0EC1E750EC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22195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B385921-A91A-409C-921C-0E0EC1E750EC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85700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0B385921-A91A-409C-921C-0E0EC1E750EC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202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24612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993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321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92EB412-E790-42EA-81FE-2925D3A43D91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614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914400"/>
            <a:fld id="{0B385921-A91A-409C-921C-0E0EC1E750EC}" type="datetime2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Thursday, September 9, 2021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defTabSz="914400"/>
            <a:fld id="{1789C0F2-17E0-497A-9BBE-0C73201AAFE3}" type="slidenum">
              <a:rPr lang="en-US" smtClean="0">
                <a:solidFill>
                  <a:prstClr val="white">
                    <a:alpha val="60000"/>
                  </a:prstClr>
                </a:solidFill>
                <a:latin typeface="Palatino Linotype"/>
              </a:rPr>
              <a:pPr defTabSz="914400"/>
              <a:t>‹N°›</a:t>
            </a:fld>
            <a:endParaRPr lang="en-US" dirty="0">
              <a:solidFill>
                <a:prstClr val="white">
                  <a:alpha val="60000"/>
                </a:prst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3075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d’algorithmique (2)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A. Casali</a:t>
            </a:r>
          </a:p>
        </p:txBody>
      </p:sp>
    </p:spTree>
    <p:extLst>
      <p:ext uri="{BB962C8B-B14F-4D97-AF65-F5344CB8AC3E}">
        <p14:creationId xmlns:p14="http://schemas.microsoft.com/office/powerpoint/2010/main" val="24515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r 1"/>
          <p:cNvGrpSpPr>
            <a:grpSpLocks/>
          </p:cNvGrpSpPr>
          <p:nvPr/>
        </p:nvGrpSpPr>
        <p:grpSpPr bwMode="auto">
          <a:xfrm>
            <a:off x="533400" y="630663"/>
            <a:ext cx="4254500" cy="3200400"/>
            <a:chOff x="533400" y="1600200"/>
            <a:chExt cx="4254624" cy="3200400"/>
          </a:xfrm>
        </p:grpSpPr>
        <p:sp>
          <p:nvSpPr>
            <p:cNvPr id="26" name="Text Box 1034"/>
            <p:cNvSpPr txBox="1">
              <a:spLocks noChangeArrowheads="1"/>
            </p:cNvSpPr>
            <p:nvPr/>
          </p:nvSpPr>
          <p:spPr bwMode="auto">
            <a:xfrm>
              <a:off x="990613" y="2819400"/>
              <a:ext cx="3416400" cy="1277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 dirty="0" err="1">
                  <a:latin typeface="Courier New" charset="0"/>
                  <a:cs typeface="+mn-cs"/>
                </a:rPr>
                <a:t>JeSuisUnGuerrier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lnSpc>
                  <a:spcPct val="130000"/>
                </a:lnSpc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 dirty="0">
                  <a:latin typeface="Courier New" charset="0"/>
                  <a:cs typeface="+mn-cs"/>
                </a:rPr>
                <a:t>Attaquer;</a:t>
              </a: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r>
                <a:rPr lang="fr-FR" b="1" dirty="0" err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 dirty="0">
                <a:latin typeface="Courier New" charset="0"/>
                <a:cs typeface="+mn-cs"/>
              </a:endParaRPr>
            </a:p>
          </p:txBody>
        </p:sp>
        <p:sp>
          <p:nvSpPr>
            <p:cNvPr id="27" name="Text Box 1033"/>
            <p:cNvSpPr txBox="1">
              <a:spLocks noChangeArrowheads="1"/>
            </p:cNvSpPr>
            <p:nvPr/>
          </p:nvSpPr>
          <p:spPr bwMode="auto">
            <a:xfrm>
              <a:off x="684217" y="1773237"/>
              <a:ext cx="2954423" cy="287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 dirty="0" err="1">
                  <a:latin typeface="Courier New" charset="0"/>
                  <a:cs typeface="+mn-cs"/>
                </a:rPr>
                <a:t>BeaucoupDeVie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lnSpc>
                  <a:spcPct val="130000"/>
                </a:lnSpc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 dirty="0">
                  <a:latin typeface="Courier New" charset="0"/>
                  <a:cs typeface="+mn-cs"/>
                </a:rPr>
                <a:t>Attaquer;</a:t>
              </a:r>
            </a:p>
            <a:p>
              <a:pPr algn="l">
                <a:lnSpc>
                  <a:spcPct val="130000"/>
                </a:lnSpc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sinon</a:t>
              </a:r>
            </a:p>
            <a:p>
              <a:pPr algn="l">
                <a:lnSpc>
                  <a:spcPct val="130000"/>
                </a:lnSpc>
                <a:defRPr/>
              </a:pP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r>
                <a:rPr lang="fr-FR" b="1" dirty="0" err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</p:txBody>
        </p:sp>
        <p:sp>
          <p:nvSpPr>
            <p:cNvPr id="28" name="Rectangle 1035"/>
            <p:cNvSpPr>
              <a:spLocks noChangeArrowheads="1"/>
            </p:cNvSpPr>
            <p:nvPr/>
          </p:nvSpPr>
          <p:spPr bwMode="auto">
            <a:xfrm>
              <a:off x="533400" y="1600200"/>
              <a:ext cx="4254624" cy="3200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grpSp>
        <p:nvGrpSpPr>
          <p:cNvPr id="29" name="Group 1064"/>
          <p:cNvGrpSpPr>
            <a:grpSpLocks/>
          </p:cNvGrpSpPr>
          <p:nvPr/>
        </p:nvGrpSpPr>
        <p:grpSpPr bwMode="auto">
          <a:xfrm>
            <a:off x="601258" y="4031290"/>
            <a:ext cx="6624637" cy="1905000"/>
            <a:chOff x="2496" y="1008"/>
            <a:chExt cx="3024" cy="1200"/>
          </a:xfrm>
        </p:grpSpPr>
        <p:sp>
          <p:nvSpPr>
            <p:cNvPr id="30" name="Text Box 1049"/>
            <p:cNvSpPr txBox="1">
              <a:spLocks noChangeArrowheads="1"/>
            </p:cNvSpPr>
            <p:nvPr/>
          </p:nvSpPr>
          <p:spPr bwMode="auto">
            <a:xfrm>
              <a:off x="2592" y="1094"/>
              <a:ext cx="2867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 dirty="0" err="1">
                  <a:latin typeface="Courier New" charset="0"/>
                </a:rPr>
                <a:t>BeaucoupDeVie</a:t>
              </a:r>
              <a:r>
                <a:rPr lang="fr-FR" dirty="0">
                  <a:latin typeface="Courier New" charset="0"/>
                  <a:cs typeface="+mn-cs"/>
                </a:rPr>
                <a:t> 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OU_SINON</a:t>
              </a:r>
              <a:r>
                <a:rPr lang="fr-FR" dirty="0">
                  <a:latin typeface="Courier New" charset="0"/>
                  <a:cs typeface="+mn-cs"/>
                </a:rPr>
                <a:t> </a:t>
              </a:r>
              <a:r>
                <a:rPr lang="fr-FR" dirty="0" err="1">
                  <a:latin typeface="Courier New" charset="0"/>
                </a:rPr>
                <a:t>JeSuisUnGuerrier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defRPr/>
              </a:pP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 dirty="0">
                  <a:latin typeface="Courier New" charset="0"/>
                </a:rPr>
                <a:t>Attaquer</a:t>
              </a:r>
              <a:r>
                <a:rPr lang="fr-FR" dirty="0">
                  <a:latin typeface="Courier New" charset="0"/>
                  <a:cs typeface="+mn-cs"/>
                </a:rPr>
                <a:t>;</a:t>
              </a: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 dirty="0" err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 dirty="0">
                <a:latin typeface="Courier New" charset="0"/>
                <a:cs typeface="+mn-cs"/>
              </a:endParaRPr>
            </a:p>
          </p:txBody>
        </p:sp>
        <p:sp>
          <p:nvSpPr>
            <p:cNvPr id="31" name="Rectangle 1050"/>
            <p:cNvSpPr>
              <a:spLocks noChangeArrowheads="1"/>
            </p:cNvSpPr>
            <p:nvPr/>
          </p:nvSpPr>
          <p:spPr bwMode="auto">
            <a:xfrm>
              <a:off x="2496" y="1008"/>
              <a:ext cx="3024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44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3987" y="512650"/>
            <a:ext cx="4690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A.3 Propagation de l’opérateur </a:t>
            </a:r>
            <a:r>
              <a:rPr lang="fr-FR" sz="2000" b="1" dirty="0">
                <a:solidFill>
                  <a:srgbClr val="297FD5"/>
                </a:solidFill>
                <a:latin typeface="Courier New"/>
                <a:cs typeface="Courier New"/>
              </a:rPr>
              <a:t>NON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78164" y="1232047"/>
            <a:ext cx="6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/>
                <a:cs typeface="Courier New"/>
              </a:rPr>
              <a:t>si (NON (</a:t>
            </a:r>
            <a:r>
              <a:rPr lang="fr-FR" dirty="0">
                <a:latin typeface="Courier New" charset="0"/>
              </a:rPr>
              <a:t>Expr_log_1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ET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Expr_log_2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))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221607" y="1719718"/>
            <a:ext cx="228600" cy="152400"/>
            <a:chOff x="2304" y="2400"/>
            <a:chExt cx="144" cy="96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2304" y="2400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6" name="Line 27"/>
            <p:cNvSpPr>
              <a:spLocks noChangeShapeType="1"/>
            </p:cNvSpPr>
            <p:nvPr/>
          </p:nvSpPr>
          <p:spPr bwMode="auto">
            <a:xfrm>
              <a:off x="2304" y="2448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>
              <a:off x="2304" y="2496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578164" y="1929744"/>
            <a:ext cx="6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 ((NON </a:t>
            </a:r>
            <a:r>
              <a:rPr lang="fr-FR" dirty="0">
                <a:latin typeface="Courier New" charset="0"/>
              </a:rPr>
              <a:t>Expr_log_1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 OU (NON</a:t>
            </a:r>
            <a:r>
              <a:rPr lang="fr-FR" dirty="0">
                <a:latin typeface="Courier New" charset="0"/>
              </a:rPr>
              <a:t> Expr_log_2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))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8164" y="3172632"/>
            <a:ext cx="62151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(NON (</a:t>
            </a:r>
            <a:r>
              <a:rPr lang="fr-FR" dirty="0" err="1">
                <a:latin typeface="Courier New" charset="0"/>
                <a:cs typeface="+mn-cs"/>
              </a:rPr>
              <a:t>JeSuisUnGuerrier</a:t>
            </a:r>
            <a:r>
              <a:rPr lang="fr-FR" dirty="0"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ET</a:t>
            </a:r>
            <a:r>
              <a:rPr lang="fr-FR" dirty="0">
                <a:solidFill>
                  <a:srgbClr val="297FD5"/>
                </a:solidFill>
                <a:latin typeface="Courier New" charset="0"/>
                <a:cs typeface="+mn-cs"/>
              </a:rPr>
              <a:t> </a:t>
            </a:r>
            <a:r>
              <a:rPr lang="fr-FR" dirty="0" err="1">
                <a:latin typeface="Courier New" charset="0"/>
                <a:cs typeface="+mn-cs"/>
              </a:rPr>
              <a:t>BeaucoupDeVie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))</a:t>
            </a:r>
          </a:p>
          <a:p>
            <a:pPr algn="l">
              <a:defRPr/>
            </a:pPr>
            <a:r>
              <a:rPr lang="fr-FR" b="1" dirty="0">
                <a:latin typeface="Courier New" charset="0"/>
              </a:rPr>
              <a:t>    </a:t>
            </a:r>
            <a:r>
              <a:rPr lang="fr-FR" dirty="0">
                <a:latin typeface="Courier New" charset="0"/>
                <a:cs typeface="+mn-cs"/>
              </a:rPr>
              <a:t>Avancer;</a:t>
            </a:r>
            <a:endParaRPr lang="fr-FR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Attaquer; 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78164" y="2620328"/>
            <a:ext cx="26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78164" y="4577528"/>
            <a:ext cx="46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traduit par 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78164" y="5068852"/>
            <a:ext cx="78857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((NON </a:t>
            </a:r>
            <a:r>
              <a:rPr lang="fr-FR" dirty="0" err="1">
                <a:latin typeface="Courier New" charset="0"/>
                <a:cs typeface="+mn-cs"/>
              </a:rPr>
              <a:t>JeSuisUnGuerrier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 OU (NON </a:t>
            </a:r>
            <a:r>
              <a:rPr lang="fr-FR" dirty="0" err="1">
                <a:latin typeface="Courier New" charset="0"/>
                <a:cs typeface="+mn-cs"/>
              </a:rPr>
              <a:t>BeaucoupDeVie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))</a:t>
            </a:r>
          </a:p>
          <a:p>
            <a:pPr algn="l">
              <a:defRPr/>
            </a:pPr>
            <a:r>
              <a:rPr lang="fr-FR" b="1" dirty="0">
                <a:latin typeface="Courier New" charset="0"/>
              </a:rPr>
              <a:t>    </a:t>
            </a:r>
            <a:r>
              <a:rPr lang="fr-FR" dirty="0">
                <a:latin typeface="Courier New" charset="0"/>
                <a:cs typeface="+mn-cs"/>
              </a:rPr>
              <a:t>Avancer;</a:t>
            </a:r>
            <a:endParaRPr lang="fr-FR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Attaquer;  </a:t>
            </a:r>
          </a:p>
        </p:txBody>
      </p:sp>
    </p:spTree>
    <p:extLst>
      <p:ext uri="{BB962C8B-B14F-4D97-AF65-F5344CB8AC3E}">
        <p14:creationId xmlns:p14="http://schemas.microsoft.com/office/powerpoint/2010/main" val="2980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8164" y="1232047"/>
            <a:ext cx="6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/>
                <a:cs typeface="Courier New"/>
              </a:rPr>
              <a:t>si (NON (</a:t>
            </a:r>
            <a:r>
              <a:rPr lang="fr-FR" dirty="0">
                <a:latin typeface="Courier New" charset="0"/>
              </a:rPr>
              <a:t>Expr_log_1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ET_ALORS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Expr_log_2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))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221607" y="1719718"/>
            <a:ext cx="228600" cy="152400"/>
            <a:chOff x="2304" y="2400"/>
            <a:chExt cx="144" cy="96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2304" y="2400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5" name="Line 27"/>
            <p:cNvSpPr>
              <a:spLocks noChangeShapeType="1"/>
            </p:cNvSpPr>
            <p:nvPr/>
          </p:nvSpPr>
          <p:spPr bwMode="auto">
            <a:xfrm>
              <a:off x="2304" y="2448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2304" y="2496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578164" y="1929744"/>
            <a:ext cx="77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 ((NON </a:t>
            </a:r>
            <a:r>
              <a:rPr lang="fr-FR" dirty="0">
                <a:latin typeface="Courier New" charset="0"/>
              </a:rPr>
              <a:t>Expr_log_1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 OU_SINON (NON</a:t>
            </a:r>
            <a:r>
              <a:rPr lang="fr-FR" dirty="0">
                <a:latin typeface="Courier New" charset="0"/>
              </a:rPr>
              <a:t> Expr_log_2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))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8164" y="3172632"/>
            <a:ext cx="78857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(NON (</a:t>
            </a:r>
            <a:r>
              <a:rPr lang="fr-FR" dirty="0" err="1">
                <a:latin typeface="Courier New" charset="0"/>
                <a:cs typeface="+mn-cs"/>
              </a:rPr>
              <a:t>JeSuisUnGuerrier</a:t>
            </a:r>
            <a:r>
              <a:rPr lang="fr-FR" dirty="0"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ET_ALORS</a:t>
            </a:r>
            <a:r>
              <a:rPr lang="fr-FR" dirty="0">
                <a:solidFill>
                  <a:srgbClr val="297FD5"/>
                </a:solidFill>
                <a:latin typeface="Courier New" charset="0"/>
                <a:cs typeface="+mn-cs"/>
              </a:rPr>
              <a:t> </a:t>
            </a:r>
            <a:r>
              <a:rPr lang="fr-FR" dirty="0" err="1">
                <a:latin typeface="Courier New" charset="0"/>
                <a:cs typeface="+mn-cs"/>
              </a:rPr>
              <a:t>BeaucoupDeVie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))</a:t>
            </a:r>
          </a:p>
          <a:p>
            <a:pPr algn="l">
              <a:defRPr/>
            </a:pPr>
            <a:r>
              <a:rPr lang="fr-FR" b="1" dirty="0">
                <a:latin typeface="Courier New" charset="0"/>
              </a:rPr>
              <a:t>    </a:t>
            </a:r>
            <a:r>
              <a:rPr lang="fr-FR" dirty="0">
                <a:latin typeface="Courier New" charset="0"/>
                <a:cs typeface="+mn-cs"/>
              </a:rPr>
              <a:t>Avancer;</a:t>
            </a:r>
            <a:endParaRPr lang="fr-FR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Attaquer; 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8164" y="2620328"/>
            <a:ext cx="26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8164" y="4577528"/>
            <a:ext cx="46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traduit par :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8164" y="5068852"/>
            <a:ext cx="78857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((NON </a:t>
            </a:r>
            <a:r>
              <a:rPr lang="fr-FR" dirty="0" err="1">
                <a:latin typeface="Courier New" charset="0"/>
                <a:cs typeface="+mn-cs"/>
              </a:rPr>
              <a:t>JeSuisUnGuerrier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 OU_SINON (NON </a:t>
            </a:r>
            <a:r>
              <a:rPr lang="fr-FR" dirty="0" err="1">
                <a:latin typeface="Courier New" charset="0"/>
                <a:cs typeface="+mn-cs"/>
              </a:rPr>
              <a:t>BeaucoupDeVie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))</a:t>
            </a:r>
          </a:p>
          <a:p>
            <a:pPr algn="l">
              <a:defRPr/>
            </a:pPr>
            <a:r>
              <a:rPr lang="fr-FR" b="1" dirty="0">
                <a:latin typeface="Courier New" charset="0"/>
              </a:rPr>
              <a:t>    </a:t>
            </a:r>
            <a:r>
              <a:rPr lang="fr-FR" dirty="0">
                <a:latin typeface="Courier New" charset="0"/>
                <a:cs typeface="+mn-cs"/>
              </a:rPr>
              <a:t>Avancer;</a:t>
            </a:r>
            <a:endParaRPr lang="fr-FR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Attaquer; 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78164" y="597069"/>
            <a:ext cx="46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la même manière</a:t>
            </a:r>
          </a:p>
        </p:txBody>
      </p:sp>
    </p:spTree>
    <p:extLst>
      <p:ext uri="{BB962C8B-B14F-4D97-AF65-F5344CB8AC3E}">
        <p14:creationId xmlns:p14="http://schemas.microsoft.com/office/powerpoint/2010/main" val="37731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8164" y="1232047"/>
            <a:ext cx="6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/>
                <a:cs typeface="Courier New"/>
              </a:rPr>
              <a:t>si (NON (</a:t>
            </a:r>
            <a:r>
              <a:rPr lang="fr-FR" dirty="0">
                <a:latin typeface="Courier New" charset="0"/>
              </a:rPr>
              <a:t>Expr_log_1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OU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Expr_log_2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))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221607" y="1719718"/>
            <a:ext cx="228600" cy="152400"/>
            <a:chOff x="2304" y="2400"/>
            <a:chExt cx="144" cy="96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2304" y="2400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5" name="Line 27"/>
            <p:cNvSpPr>
              <a:spLocks noChangeShapeType="1"/>
            </p:cNvSpPr>
            <p:nvPr/>
          </p:nvSpPr>
          <p:spPr bwMode="auto">
            <a:xfrm>
              <a:off x="2304" y="2448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2304" y="2496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578164" y="1929744"/>
            <a:ext cx="6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 ((NON </a:t>
            </a:r>
            <a:r>
              <a:rPr lang="fr-FR" dirty="0">
                <a:latin typeface="Courier New" charset="0"/>
              </a:rPr>
              <a:t>Expr_log_1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 ET (NON</a:t>
            </a:r>
            <a:r>
              <a:rPr lang="fr-FR" dirty="0">
                <a:latin typeface="Courier New" charset="0"/>
              </a:rPr>
              <a:t> Expr_log_2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))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8164" y="3030477"/>
            <a:ext cx="78857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(NON (</a:t>
            </a:r>
            <a:r>
              <a:rPr lang="fr-FR" dirty="0" err="1">
                <a:latin typeface="Courier New" charset="0"/>
              </a:rPr>
              <a:t>PeuDeVie</a:t>
            </a:r>
            <a:r>
              <a:rPr lang="fr-FR" dirty="0"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OU </a:t>
            </a:r>
            <a:r>
              <a:rPr lang="fr-FR" dirty="0" err="1">
                <a:latin typeface="Courier New" charset="0"/>
              </a:rPr>
              <a:t>JeSuisUnMage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))</a:t>
            </a:r>
          </a:p>
          <a:p>
            <a:pPr>
              <a:defRPr/>
            </a:pPr>
            <a:r>
              <a:rPr lang="fr-FR" dirty="0">
                <a:latin typeface="Courier New" charset="0"/>
              </a:rPr>
              <a:t>    Attaquer</a:t>
            </a:r>
            <a:r>
              <a:rPr lang="fr-FR" dirty="0">
                <a:latin typeface="Courier New" charset="0"/>
                <a:cs typeface="+mn-cs"/>
              </a:rPr>
              <a:t>;</a:t>
            </a:r>
            <a:endParaRPr lang="fr-FR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fr-FR" dirty="0">
                <a:latin typeface="Courier New" charset="0"/>
              </a:rPr>
              <a:t>Avancer</a:t>
            </a:r>
            <a:r>
              <a:rPr lang="fr-FR" dirty="0">
                <a:latin typeface="Courier New" charset="0"/>
                <a:cs typeface="+mn-cs"/>
              </a:rPr>
              <a:t>; 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8164" y="2478173"/>
            <a:ext cx="26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8164" y="4435373"/>
            <a:ext cx="46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traduit par :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8164" y="4926697"/>
            <a:ext cx="78857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((NON </a:t>
            </a:r>
            <a:r>
              <a:rPr lang="fr-FR" dirty="0" err="1">
                <a:latin typeface="Courier New" charset="0"/>
              </a:rPr>
              <a:t>PeuDeVie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 ET (NON </a:t>
            </a:r>
            <a:r>
              <a:rPr lang="fr-FR" dirty="0" err="1">
                <a:latin typeface="Courier New" charset="0"/>
              </a:rPr>
              <a:t>JeSuisUnMage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))</a:t>
            </a:r>
          </a:p>
          <a:p>
            <a:pPr>
              <a:defRPr/>
            </a:pPr>
            <a:r>
              <a:rPr lang="fr-FR" b="1" dirty="0">
                <a:latin typeface="Courier New" charset="0"/>
              </a:rPr>
              <a:t>    </a:t>
            </a:r>
            <a:r>
              <a:rPr lang="fr-FR" dirty="0">
                <a:latin typeface="Courier New" charset="0"/>
              </a:rPr>
              <a:t>Attaquer</a:t>
            </a:r>
            <a:r>
              <a:rPr lang="fr-FR" dirty="0">
                <a:latin typeface="Courier New" charset="0"/>
                <a:cs typeface="+mn-cs"/>
              </a:rPr>
              <a:t>;</a:t>
            </a:r>
            <a:endParaRPr lang="fr-FR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fr-FR" dirty="0">
                <a:latin typeface="Courier New" charset="0"/>
              </a:rPr>
              <a:t>Avancer</a:t>
            </a:r>
            <a:r>
              <a:rPr lang="fr-FR" dirty="0">
                <a:latin typeface="Courier New" charset="0"/>
                <a:cs typeface="+mn-cs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35674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8164" y="597069"/>
            <a:ext cx="46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la même manière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78164" y="1232047"/>
            <a:ext cx="6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/>
                <a:cs typeface="Courier New"/>
              </a:rPr>
              <a:t>si (NON (</a:t>
            </a:r>
            <a:r>
              <a:rPr lang="fr-FR" dirty="0">
                <a:latin typeface="Courier New" charset="0"/>
              </a:rPr>
              <a:t>Expr_log_1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OU_SINON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Expr_log_2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))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221607" y="1719718"/>
            <a:ext cx="228600" cy="152400"/>
            <a:chOff x="2304" y="2400"/>
            <a:chExt cx="144" cy="96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2304" y="2400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6" name="Line 27"/>
            <p:cNvSpPr>
              <a:spLocks noChangeShapeType="1"/>
            </p:cNvSpPr>
            <p:nvPr/>
          </p:nvSpPr>
          <p:spPr bwMode="auto">
            <a:xfrm>
              <a:off x="2304" y="2448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>
              <a:off x="2304" y="2496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578164" y="1929744"/>
            <a:ext cx="727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 ((NON </a:t>
            </a:r>
            <a:r>
              <a:rPr lang="fr-FR" dirty="0">
                <a:latin typeface="Courier New" charset="0"/>
              </a:rPr>
              <a:t>Expr_log_1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 ET_ALORS (NON</a:t>
            </a:r>
            <a:r>
              <a:rPr lang="fr-FR" dirty="0">
                <a:latin typeface="Courier New" charset="0"/>
              </a:rPr>
              <a:t> Expr_log_2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))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8164" y="3030477"/>
            <a:ext cx="78857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(NON (</a:t>
            </a:r>
            <a:r>
              <a:rPr lang="fr-FR" dirty="0" err="1">
                <a:latin typeface="Courier New" charset="0"/>
              </a:rPr>
              <a:t>PeuDeVie</a:t>
            </a:r>
            <a:r>
              <a:rPr lang="fr-FR" dirty="0">
                <a:latin typeface="Courier New" charset="0"/>
                <a:cs typeface="+mn-cs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OU_SINON </a:t>
            </a:r>
            <a:r>
              <a:rPr lang="fr-FR" dirty="0" err="1">
                <a:latin typeface="Courier New" charset="0"/>
              </a:rPr>
              <a:t>JeSuisUnMage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))</a:t>
            </a:r>
          </a:p>
          <a:p>
            <a:pPr>
              <a:defRPr/>
            </a:pPr>
            <a:r>
              <a:rPr lang="fr-FR" dirty="0">
                <a:latin typeface="Courier New" charset="0"/>
              </a:rPr>
              <a:t>    Attaquer</a:t>
            </a:r>
            <a:r>
              <a:rPr lang="fr-FR" dirty="0">
                <a:latin typeface="Courier New" charset="0"/>
                <a:cs typeface="+mn-cs"/>
              </a:rPr>
              <a:t>;</a:t>
            </a:r>
            <a:endParaRPr lang="fr-FR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fr-FR" dirty="0">
                <a:latin typeface="Courier New" charset="0"/>
              </a:rPr>
              <a:t>Avancer</a:t>
            </a:r>
            <a:r>
              <a:rPr lang="fr-FR" dirty="0">
                <a:latin typeface="Courier New" charset="0"/>
                <a:cs typeface="+mn-cs"/>
              </a:rPr>
              <a:t>; 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8164" y="2478173"/>
            <a:ext cx="26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78164" y="4435373"/>
            <a:ext cx="46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traduit par :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8164" y="4926697"/>
            <a:ext cx="78857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((NON </a:t>
            </a:r>
            <a:r>
              <a:rPr lang="fr-FR" dirty="0" err="1">
                <a:latin typeface="Courier New" charset="0"/>
              </a:rPr>
              <a:t>PeuDeVie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 ET_ALORS (NON </a:t>
            </a:r>
            <a:r>
              <a:rPr lang="fr-FR" dirty="0" err="1">
                <a:latin typeface="Courier New" charset="0"/>
              </a:rPr>
              <a:t>JeSuisUnMage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+mn-cs"/>
              </a:rPr>
              <a:t>))</a:t>
            </a:r>
          </a:p>
          <a:p>
            <a:pPr>
              <a:defRPr/>
            </a:pPr>
            <a:r>
              <a:rPr lang="fr-FR" b="1" dirty="0">
                <a:latin typeface="Courier New" charset="0"/>
              </a:rPr>
              <a:t>    </a:t>
            </a:r>
            <a:r>
              <a:rPr lang="fr-FR" dirty="0">
                <a:latin typeface="Courier New" charset="0"/>
              </a:rPr>
              <a:t>Attaquer</a:t>
            </a:r>
            <a:r>
              <a:rPr lang="fr-FR" dirty="0">
                <a:latin typeface="Courier New" charset="0"/>
                <a:cs typeface="+mn-cs"/>
              </a:rPr>
              <a:t>;</a:t>
            </a:r>
            <a:endParaRPr lang="fr-FR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fr-FR" dirty="0">
                <a:latin typeface="Courier New" charset="0"/>
              </a:rPr>
              <a:t>Avancer</a:t>
            </a:r>
            <a:r>
              <a:rPr lang="fr-FR" dirty="0">
                <a:latin typeface="Courier New" charset="0"/>
                <a:cs typeface="+mn-cs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29996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3987" y="512650"/>
            <a:ext cx="715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A.4 En résumé, tables de vérités des expressions logiques complexes</a:t>
            </a:r>
            <a:endParaRPr lang="fr-FR" sz="2000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93987" y="1573229"/>
            <a:ext cx="47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Opérateurs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ET</a:t>
            </a:r>
            <a:r>
              <a:rPr lang="fr-FR" dirty="0">
                <a:solidFill>
                  <a:srgbClr val="297FD5"/>
                </a:solidFill>
              </a:rPr>
              <a:t> </a:t>
            </a:r>
            <a:r>
              <a:rPr lang="fr-FR" dirty="0"/>
              <a:t>/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ET_ALORS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65807" y="2227162"/>
            <a:ext cx="610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cherche a évaluer la valeur l’expression logique :</a:t>
            </a:r>
          </a:p>
          <a:p>
            <a:r>
              <a:rPr lang="fr-FR" dirty="0">
                <a:latin typeface="Courier New" charset="0"/>
              </a:rPr>
              <a:t>Expr_log_3 = Expr_log_1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ET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Expr_log_2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67161"/>
              </p:ext>
            </p:extLst>
          </p:nvPr>
        </p:nvGraphicFramePr>
        <p:xfrm>
          <a:off x="1277570" y="3440253"/>
          <a:ext cx="6589257" cy="165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187">
                <a:tc>
                  <a:txBody>
                    <a:bodyPr/>
                    <a:lstStyle/>
                    <a:p>
                      <a:r>
                        <a:rPr lang="fr-FR" dirty="0"/>
                        <a:t>ET / ET_ALORS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charset="0"/>
                        </a:rPr>
                        <a:t>Expr_log_1 (V)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charset="0"/>
                        </a:rPr>
                        <a:t>Expr_log_1 (F)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187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charset="0"/>
                        </a:rPr>
                        <a:t>Expr_log_2 (V)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187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charset="0"/>
                        </a:rPr>
                        <a:t>Expr_log_2</a:t>
                      </a:r>
                      <a:r>
                        <a:rPr lang="fr-FR" baseline="0" dirty="0">
                          <a:latin typeface="Courier New" charset="0"/>
                        </a:rPr>
                        <a:t> (F)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55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987" y="1573229"/>
            <a:ext cx="47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Opérateurs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OU</a:t>
            </a:r>
            <a:r>
              <a:rPr lang="fr-FR" dirty="0">
                <a:solidFill>
                  <a:srgbClr val="297FD5"/>
                </a:solidFill>
              </a:rPr>
              <a:t> </a:t>
            </a:r>
            <a:r>
              <a:rPr lang="fr-FR" dirty="0"/>
              <a:t>/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OU_SINON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65807" y="2227162"/>
            <a:ext cx="610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cherche a évaluer la valeur l’expression logique :</a:t>
            </a:r>
          </a:p>
          <a:p>
            <a:r>
              <a:rPr lang="fr-FR" dirty="0">
                <a:latin typeface="Courier New" charset="0"/>
              </a:rPr>
              <a:t>Expr_log_3 = Expr_log_1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OU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Expr_log_2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11428"/>
              </p:ext>
            </p:extLst>
          </p:nvPr>
        </p:nvGraphicFramePr>
        <p:xfrm>
          <a:off x="1277570" y="3440253"/>
          <a:ext cx="6589257" cy="165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187">
                <a:tc>
                  <a:txBody>
                    <a:bodyPr/>
                    <a:lstStyle/>
                    <a:p>
                      <a:r>
                        <a:rPr lang="fr-FR" dirty="0"/>
                        <a:t>OU / OU_SINON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charset="0"/>
                        </a:rPr>
                        <a:t>Expr_log_1 (V)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charset="0"/>
                        </a:rPr>
                        <a:t>Expr_log_1 (F)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187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charset="0"/>
                        </a:rPr>
                        <a:t>Expr_log_2 (V)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187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charset="0"/>
                        </a:rPr>
                        <a:t>Expr_log_2</a:t>
                      </a:r>
                      <a:r>
                        <a:rPr lang="fr-FR" baseline="0" dirty="0">
                          <a:latin typeface="Courier New" charset="0"/>
                        </a:rPr>
                        <a:t> (F)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8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1" y="2022600"/>
            <a:ext cx="1838716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5800" y="422476"/>
            <a:ext cx="7543800" cy="914400"/>
          </a:xfrm>
        </p:spPr>
        <p:txBody>
          <a:bodyPr/>
          <a:lstStyle/>
          <a:p>
            <a:r>
              <a:rPr lang="fr-FR" dirty="0"/>
              <a:t>B. Variable(s)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96161" y="1573229"/>
            <a:ext cx="720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2000" dirty="0">
                <a:latin typeface="Palatino Linotype"/>
              </a:rPr>
              <a:t>B.1 Organisation de la mémoire</a:t>
            </a:r>
          </a:p>
        </p:txBody>
      </p:sp>
      <p:pic>
        <p:nvPicPr>
          <p:cNvPr id="5" name="Image 4" descr="Capture d’écran 2013-09-01 à 11.49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3" y="2050264"/>
            <a:ext cx="3127775" cy="28115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495227" y="2050263"/>
            <a:ext cx="389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1 case de la mémoire ne peut contenir qu’une </a:t>
            </a:r>
            <a:r>
              <a:rPr lang="fr-FR" dirty="0">
                <a:solidFill>
                  <a:srgbClr val="FF0000"/>
                </a:solidFill>
                <a:latin typeface="Palatino Linotype"/>
              </a:rPr>
              <a:t>unique</a:t>
            </a:r>
            <a:r>
              <a:rPr lang="fr-FR" dirty="0">
                <a:solidFill>
                  <a:prstClr val="white"/>
                </a:solidFill>
                <a:latin typeface="Palatino Linotype"/>
              </a:rPr>
              <a:t> </a:t>
            </a:r>
            <a:r>
              <a:rPr lang="fr-FR" dirty="0">
                <a:latin typeface="Palatino Linotype"/>
              </a:rPr>
              <a:t>variable (du même type)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96161" y="5109020"/>
            <a:ext cx="720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2000" dirty="0">
                <a:latin typeface="Palatino Linotype"/>
              </a:rPr>
              <a:t>B.2  Déclaration d’une variable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28853" y="5487423"/>
            <a:ext cx="730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Modèle général :</a:t>
            </a:r>
          </a:p>
          <a:p>
            <a:pPr defTabSz="914400"/>
            <a:r>
              <a:rPr lang="fr-FR" b="1" dirty="0" err="1">
                <a:solidFill>
                  <a:srgbClr val="0070C0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nomDeVariable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0070C0"/>
                </a:solidFill>
                <a:latin typeface="Courier New"/>
                <a:cs typeface="Courier New"/>
              </a:rPr>
              <a:t>: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Type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28853" y="6104615"/>
            <a:ext cx="730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 </a:t>
            </a:r>
          </a:p>
          <a:p>
            <a:pPr defTabSz="914400"/>
            <a:r>
              <a:rPr lang="fr-FR" b="1" dirty="0" err="1">
                <a:solidFill>
                  <a:srgbClr val="0070C0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jeu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0070C0"/>
                </a:solidFill>
                <a:latin typeface="Courier New"/>
                <a:cs typeface="Courier New"/>
              </a:rPr>
              <a:t>: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jeuDeSociete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grpSp>
        <p:nvGrpSpPr>
          <p:cNvPr id="10" name="Grouper 9"/>
          <p:cNvGrpSpPr/>
          <p:nvPr/>
        </p:nvGrpSpPr>
        <p:grpSpPr>
          <a:xfrm>
            <a:off x="2606478" y="3155936"/>
            <a:ext cx="5544690" cy="1465698"/>
            <a:chOff x="2606478" y="3155936"/>
            <a:chExt cx="5544690" cy="1465698"/>
          </a:xfrm>
        </p:grpSpPr>
        <p:cxnSp>
          <p:nvCxnSpPr>
            <p:cNvPr id="11" name="Connecteur droit avec flèche 10"/>
            <p:cNvCxnSpPr/>
            <p:nvPr/>
          </p:nvCxnSpPr>
          <p:spPr>
            <a:xfrm flipH="1" flipV="1">
              <a:off x="2606478" y="3155936"/>
              <a:ext cx="2217876" cy="9666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4843310" y="3421305"/>
              <a:ext cx="33078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fr-FR" dirty="0">
                  <a:latin typeface="Palatino Linotype"/>
                </a:rPr>
                <a:t>Dans cette case mémoire (qui s’appelle </a:t>
              </a:r>
              <a:r>
                <a:rPr lang="fr-FR" dirty="0">
                  <a:latin typeface="Courier New"/>
                  <a:cs typeface="Courier New"/>
                </a:rPr>
                <a:t>Jeu</a:t>
              </a:r>
              <a:r>
                <a:rPr lang="fr-FR" dirty="0">
                  <a:latin typeface="Palatino Linotype"/>
                </a:rPr>
                <a:t> pour notre algorithme), on peut ranger un unique jeu de société.</a:t>
              </a:r>
            </a:p>
          </p:txBody>
        </p:sp>
      </p:grpSp>
      <p:grpSp>
        <p:nvGrpSpPr>
          <p:cNvPr id="2" name="Grouper 1"/>
          <p:cNvGrpSpPr/>
          <p:nvPr/>
        </p:nvGrpSpPr>
        <p:grpSpPr>
          <a:xfrm>
            <a:off x="4634793" y="5326234"/>
            <a:ext cx="4125581" cy="810969"/>
            <a:chOff x="4634793" y="5326234"/>
            <a:chExt cx="4125581" cy="810969"/>
          </a:xfrm>
        </p:grpSpPr>
        <p:sp>
          <p:nvSpPr>
            <p:cNvPr id="13" name="Ellipse 12"/>
            <p:cNvSpPr/>
            <p:nvPr/>
          </p:nvSpPr>
          <p:spPr>
            <a:xfrm>
              <a:off x="4634793" y="5807927"/>
              <a:ext cx="322256" cy="32927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fr-FR">
                <a:solidFill>
                  <a:prstClr val="white"/>
                </a:solidFill>
                <a:latin typeface="Palatino Linotype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914337" y="5326234"/>
              <a:ext cx="2846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fr-FR" dirty="0">
                  <a:latin typeface="Palatino Linotype"/>
                </a:rPr>
                <a:t>Caractère de terminaison d’une instruction</a:t>
              </a:r>
            </a:p>
          </p:txBody>
        </p:sp>
        <p:cxnSp>
          <p:nvCxnSpPr>
            <p:cNvPr id="18" name="Connecteur droit avec flèche 17"/>
            <p:cNvCxnSpPr>
              <a:stCxn id="14" idx="1"/>
            </p:cNvCxnSpPr>
            <p:nvPr/>
          </p:nvCxnSpPr>
          <p:spPr>
            <a:xfrm flipH="1">
              <a:off x="4957049" y="5649400"/>
              <a:ext cx="957288" cy="3231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4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2861" y="588355"/>
            <a:ext cx="720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2000" dirty="0">
                <a:latin typeface="Palatino Linotype"/>
              </a:rPr>
              <a:t>B.3  Affectation du contenu d’une variable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2861" y="1014556"/>
            <a:ext cx="730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Modèle général :</a:t>
            </a:r>
          </a:p>
          <a:p>
            <a:pPr defTabSz="914400"/>
            <a:r>
              <a:rPr lang="fr-FR" dirty="0" err="1">
                <a:latin typeface="Courier New"/>
                <a:cs typeface="Courier New"/>
              </a:rPr>
              <a:t>nomDeVariable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&lt;-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Valeur;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92861" y="1716635"/>
            <a:ext cx="730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</a:t>
            </a:r>
            <a:r>
              <a:rPr lang="fr-FR" u="sng" dirty="0">
                <a:solidFill>
                  <a:prstClr val="white"/>
                </a:solidFill>
                <a:latin typeface="Palatino Linotype"/>
              </a:rPr>
              <a:t> </a:t>
            </a:r>
          </a:p>
          <a:p>
            <a:pPr defTabSz="914400"/>
            <a:r>
              <a:rPr lang="fr-FR" dirty="0">
                <a:latin typeface="Courier New"/>
                <a:cs typeface="Courier New"/>
              </a:rPr>
              <a:t>jeu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&lt;-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ColonDeCatane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492861" y="2470425"/>
            <a:ext cx="8255428" cy="2811584"/>
            <a:chOff x="492861" y="2470425"/>
            <a:chExt cx="8255428" cy="2811584"/>
          </a:xfrm>
        </p:grpSpPr>
        <p:pic>
          <p:nvPicPr>
            <p:cNvPr id="7" name="Image 6" descr="Capture d’écran 2013-09-01 à 11.49.4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61" y="2470425"/>
              <a:ext cx="3127775" cy="2811584"/>
            </a:xfrm>
            <a:prstGeom prst="rect">
              <a:avLst/>
            </a:prstGeom>
          </p:spPr>
        </p:pic>
        <p:cxnSp>
          <p:nvCxnSpPr>
            <p:cNvPr id="8" name="Connecteur droit avec flèche 7"/>
            <p:cNvCxnSpPr/>
            <p:nvPr/>
          </p:nvCxnSpPr>
          <p:spPr>
            <a:xfrm flipH="1" flipV="1">
              <a:off x="2170486" y="3576097"/>
              <a:ext cx="2217876" cy="9666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4388362" y="4219614"/>
              <a:ext cx="4359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fr-FR" dirty="0">
                  <a:latin typeface="Palatino Linotype"/>
                </a:rPr>
                <a:t>La case nommée </a:t>
              </a:r>
              <a:r>
                <a:rPr lang="fr-FR" dirty="0">
                  <a:solidFill>
                    <a:schemeClr val="accent1"/>
                  </a:solidFill>
                  <a:latin typeface="Courier New"/>
                  <a:cs typeface="Courier New"/>
                </a:rPr>
                <a:t>jeu</a:t>
              </a:r>
              <a:r>
                <a:rPr lang="fr-FR" dirty="0">
                  <a:latin typeface="Palatino Linotype"/>
                </a:rPr>
                <a:t> contient le jeu de société </a:t>
              </a:r>
              <a:r>
                <a:rPr lang="fr-FR" dirty="0" err="1">
                  <a:solidFill>
                    <a:schemeClr val="accent1"/>
                  </a:solidFill>
                  <a:latin typeface="Courier New"/>
                  <a:cs typeface="Courier New"/>
                </a:rPr>
                <a:t>ColonDeCatane</a:t>
              </a:r>
              <a:r>
                <a:rPr lang="fr-FR" dirty="0">
                  <a:latin typeface="Palatino Linotype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3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1" y="1473718"/>
            <a:ext cx="3752568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2861" y="352192"/>
            <a:ext cx="72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B.4  Réaffectation du contenu d’une variable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92861" y="1014556"/>
            <a:ext cx="730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Modèle général :</a:t>
            </a:r>
          </a:p>
          <a:p>
            <a:pPr defTabSz="914400"/>
            <a:r>
              <a:rPr lang="fr-FR" dirty="0" err="1">
                <a:latin typeface="Courier New"/>
                <a:cs typeface="Courier New"/>
              </a:rPr>
              <a:t>nomDeVariable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&lt;-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nouvelleValeur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92861" y="1716635"/>
            <a:ext cx="730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</a:t>
            </a:r>
            <a:r>
              <a:rPr lang="fr-FR" u="sng" dirty="0">
                <a:solidFill>
                  <a:prstClr val="white"/>
                </a:solidFill>
                <a:latin typeface="Palatino Linotype"/>
              </a:rPr>
              <a:t> </a:t>
            </a:r>
          </a:p>
          <a:p>
            <a:pPr defTabSz="914400"/>
            <a:r>
              <a:rPr lang="fr-FR" dirty="0">
                <a:latin typeface="Courier New"/>
                <a:cs typeface="Courier New"/>
              </a:rPr>
              <a:t>jeu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&lt;- </a:t>
            </a:r>
            <a:r>
              <a:rPr lang="fr-FR" dirty="0">
                <a:latin typeface="Courier New"/>
                <a:cs typeface="Courier New"/>
              </a:rPr>
              <a:t>Carcassonne;</a:t>
            </a:r>
          </a:p>
        </p:txBody>
      </p:sp>
      <p:grpSp>
        <p:nvGrpSpPr>
          <p:cNvPr id="8" name="Grouper 7"/>
          <p:cNvGrpSpPr/>
          <p:nvPr/>
        </p:nvGrpSpPr>
        <p:grpSpPr>
          <a:xfrm>
            <a:off x="492861" y="2470425"/>
            <a:ext cx="8255428" cy="2811584"/>
            <a:chOff x="492861" y="2470425"/>
            <a:chExt cx="8255428" cy="2811584"/>
          </a:xfrm>
        </p:grpSpPr>
        <p:pic>
          <p:nvPicPr>
            <p:cNvPr id="5" name="Image 4" descr="Capture d’écran 2013-09-01 à 11.49.4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61" y="2470425"/>
              <a:ext cx="3127775" cy="2811584"/>
            </a:xfrm>
            <a:prstGeom prst="rect">
              <a:avLst/>
            </a:prstGeom>
          </p:spPr>
        </p:pic>
        <p:cxnSp>
          <p:nvCxnSpPr>
            <p:cNvPr id="6" name="Connecteur droit avec flèche 5"/>
            <p:cNvCxnSpPr/>
            <p:nvPr/>
          </p:nvCxnSpPr>
          <p:spPr>
            <a:xfrm flipH="1" flipV="1">
              <a:off x="2170486" y="3576097"/>
              <a:ext cx="2217876" cy="9666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>
              <a:off x="4388362" y="4219614"/>
              <a:ext cx="43599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fr-FR" dirty="0">
                  <a:latin typeface="Palatino Linotype"/>
                </a:rPr>
                <a:t>La case nommée </a:t>
              </a:r>
              <a:r>
                <a:rPr lang="fr-FR" dirty="0">
                  <a:solidFill>
                    <a:schemeClr val="accent1"/>
                  </a:solidFill>
                  <a:latin typeface="Courier New"/>
                  <a:cs typeface="Courier New"/>
                </a:rPr>
                <a:t>jeu</a:t>
              </a:r>
              <a:r>
                <a:rPr lang="fr-FR" dirty="0">
                  <a:solidFill>
                    <a:prstClr val="white"/>
                  </a:solidFill>
                  <a:latin typeface="Palatino Linotype"/>
                </a:rPr>
                <a:t> </a:t>
              </a:r>
              <a:r>
                <a:rPr lang="fr-FR" dirty="0">
                  <a:latin typeface="Palatino Linotype"/>
                </a:rPr>
                <a:t>contient maintenant le jeu de société </a:t>
              </a:r>
              <a:r>
                <a:rPr lang="fr-FR" dirty="0">
                  <a:solidFill>
                    <a:schemeClr val="accent1"/>
                  </a:solidFill>
                  <a:latin typeface="Courier New"/>
                  <a:cs typeface="Courier New"/>
                </a:rPr>
                <a:t>Carcassonne</a:t>
              </a:r>
              <a:r>
                <a:rPr lang="fr-FR" dirty="0">
                  <a:solidFill>
                    <a:prstClr val="white"/>
                  </a:solidFill>
                  <a:latin typeface="Palatino Linotype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4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2861" y="352192"/>
            <a:ext cx="720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2000" dirty="0">
                <a:latin typeface="Palatino Linotype"/>
              </a:rPr>
              <a:t>B.5  Cas des variables constantes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5472" y="2341366"/>
            <a:ext cx="826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Modèle général :</a:t>
            </a:r>
          </a:p>
          <a:p>
            <a:pPr defTabSz="914400"/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KnomVariable</a:t>
            </a:r>
            <a:r>
              <a:rPr lang="fr-FR" dirty="0">
                <a:latin typeface="Courier New"/>
                <a:cs typeface="Courier New"/>
              </a:rPr>
              <a:t> :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constante Type &lt;- Valeur;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92861" y="909819"/>
            <a:ext cx="72033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Une constante est une variable qui : possède une unique valeur tout au long de son existence. En conséquence : 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fr-FR" dirty="0">
                <a:latin typeface="Palatino Linotype"/>
              </a:rPr>
              <a:t>On doit l’initialiser lors de sa création;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fr-FR" dirty="0">
                <a:latin typeface="Palatino Linotype"/>
              </a:rPr>
              <a:t>On ne peut modifier son contenu.</a:t>
            </a:r>
          </a:p>
          <a:p>
            <a:pPr defTabSz="914400"/>
            <a:endParaRPr lang="fr-FR" sz="2000" dirty="0">
              <a:latin typeface="Palatino Linotype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5472" y="3242475"/>
            <a:ext cx="800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 </a:t>
            </a:r>
          </a:p>
          <a:p>
            <a:pPr defTabSz="914400"/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Kjeu</a:t>
            </a:r>
            <a:r>
              <a:rPr lang="fr-FR" dirty="0">
                <a:latin typeface="Courier New"/>
                <a:cs typeface="Courier New"/>
              </a:rPr>
              <a:t> :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constante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jeuDeSociete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ourier New"/>
                <a:cs typeface="Courier New"/>
              </a:rPr>
              <a:t>&lt;-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ColonDeCatane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5472" y="3971264"/>
            <a:ext cx="5933293" cy="37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 err="1">
                <a:latin typeface="Courier New"/>
                <a:cs typeface="Courier New"/>
              </a:rPr>
              <a:t>Kjeu</a:t>
            </a:r>
            <a:r>
              <a:rPr lang="fr-FR" dirty="0">
                <a:latin typeface="Courier New"/>
                <a:cs typeface="Courier New"/>
              </a:rPr>
              <a:t> &lt;- Carcassonne;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226994" y="3519474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solidFill>
                  <a:srgbClr val="FF0000"/>
                </a:solidFill>
                <a:latin typeface="Palatino Linotype"/>
              </a:rPr>
              <a:t>Juste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6994" y="3971264"/>
            <a:ext cx="11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solidFill>
                  <a:srgbClr val="FF0000"/>
                </a:solidFill>
                <a:latin typeface="Palatino Linotype"/>
              </a:rPr>
              <a:t>Faux</a:t>
            </a:r>
          </a:p>
        </p:txBody>
      </p:sp>
      <p:grpSp>
        <p:nvGrpSpPr>
          <p:cNvPr id="9" name="Grouper 8"/>
          <p:cNvGrpSpPr/>
          <p:nvPr/>
        </p:nvGrpSpPr>
        <p:grpSpPr>
          <a:xfrm>
            <a:off x="471297" y="3971264"/>
            <a:ext cx="2890822" cy="379091"/>
            <a:chOff x="471297" y="3971264"/>
            <a:chExt cx="2890822" cy="379091"/>
          </a:xfrm>
        </p:grpSpPr>
        <p:cxnSp>
          <p:nvCxnSpPr>
            <p:cNvPr id="10" name="Connecteur droit 9"/>
            <p:cNvCxnSpPr>
              <a:endCxn id="6" idx="0"/>
            </p:cNvCxnSpPr>
            <p:nvPr/>
          </p:nvCxnSpPr>
          <p:spPr>
            <a:xfrm flipV="1">
              <a:off x="471297" y="3971264"/>
              <a:ext cx="2890822" cy="3790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endCxn id="6" idx="2"/>
            </p:cNvCxnSpPr>
            <p:nvPr/>
          </p:nvCxnSpPr>
          <p:spPr>
            <a:xfrm>
              <a:off x="471297" y="3981023"/>
              <a:ext cx="2890822" cy="3693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31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2861" y="352192"/>
            <a:ext cx="720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2000" dirty="0">
                <a:latin typeface="Palatino Linotype"/>
              </a:rPr>
              <a:t>B.6  Sémantique des nom de variables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35033" y="985638"/>
            <a:ext cx="706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Chaque nom de variable contient la sémantique liée à son type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77204" y="1592184"/>
            <a:ext cx="73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 </a:t>
            </a:r>
          </a:p>
          <a:p>
            <a:pPr defTabSz="914400"/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0070C0"/>
                </a:solidFill>
                <a:latin typeface="Courier New"/>
                <a:cs typeface="Courier New"/>
              </a:rPr>
              <a:t>: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delivreurDePrincesse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14336" y="2298105"/>
            <a:ext cx="10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Juste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14336" y="2773792"/>
            <a:ext cx="10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Juste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14336" y="3302559"/>
            <a:ext cx="10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Juste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914336" y="3671891"/>
            <a:ext cx="2701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Mais sémantiquement faux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846648" y="3534643"/>
            <a:ext cx="3203599" cy="9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77204" y="2298105"/>
            <a:ext cx="436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&lt;- Mario;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77204" y="2773792"/>
            <a:ext cx="436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&lt;- Luigi;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77204" y="3300661"/>
            <a:ext cx="5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&lt;- Link;</a:t>
            </a:r>
          </a:p>
        </p:txBody>
      </p:sp>
    </p:spTree>
    <p:extLst>
      <p:ext uri="{BB962C8B-B14F-4D97-AF65-F5344CB8AC3E}">
        <p14:creationId xmlns:p14="http://schemas.microsoft.com/office/powerpoint/2010/main" val="35897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2861" y="352192"/>
            <a:ext cx="720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2000" dirty="0">
                <a:latin typeface="Palatino Linotype"/>
              </a:rPr>
              <a:t>B.7  nomenclature des nom de variables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591" y="949373"/>
            <a:ext cx="7061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 typeface="+mj-lt"/>
              <a:buAutoNum type="arabicPeriod"/>
            </a:pPr>
            <a:r>
              <a:rPr lang="fr-FR" dirty="0">
                <a:latin typeface="Palatino Linotype"/>
              </a:rPr>
              <a:t>1</a:t>
            </a:r>
            <a:r>
              <a:rPr lang="fr-FR" baseline="30000" dirty="0">
                <a:latin typeface="Palatino Linotype"/>
              </a:rPr>
              <a:t>er</a:t>
            </a:r>
            <a:r>
              <a:rPr lang="fr-FR" dirty="0">
                <a:latin typeface="Palatino Linotype"/>
              </a:rPr>
              <a:t> mot : en minuscule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fr-FR" dirty="0">
                <a:latin typeface="Palatino Linotype"/>
              </a:rPr>
              <a:t>1ere lettre du mot suivant en majuscule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fr-FR" dirty="0">
                <a:latin typeface="Palatino Linotype"/>
              </a:rPr>
              <a:t>Reste du mot en minuscule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fr-FR" dirty="0">
                <a:latin typeface="Palatino Linotype"/>
              </a:rPr>
              <a:t>Revenir en 2 si présence d’un autre mot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fr-FR" dirty="0">
              <a:latin typeface="Palatino Linotype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B63ACE-35D7-A14D-9792-4373195D48C7}"/>
              </a:ext>
            </a:extLst>
          </p:cNvPr>
          <p:cNvSpPr txBox="1"/>
          <p:nvPr/>
        </p:nvSpPr>
        <p:spPr>
          <a:xfrm>
            <a:off x="472591" y="2426701"/>
            <a:ext cx="73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 </a:t>
            </a:r>
          </a:p>
          <a:p>
            <a:pPr defTabSz="914400"/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0070C0"/>
                </a:solidFill>
                <a:latin typeface="Courier New"/>
                <a:cs typeface="Courier New"/>
              </a:rPr>
              <a:t>: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delivreurDePrincesse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B4EF02-B9F2-4A47-862B-0B4CE0348F84}"/>
              </a:ext>
            </a:extLst>
          </p:cNvPr>
          <p:cNvSpPr txBox="1"/>
          <p:nvPr/>
        </p:nvSpPr>
        <p:spPr>
          <a:xfrm>
            <a:off x="492861" y="4640301"/>
            <a:ext cx="800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 </a:t>
            </a:r>
          </a:p>
          <a:p>
            <a:pPr defTabSz="914400"/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Kjeu</a:t>
            </a:r>
            <a:r>
              <a:rPr lang="fr-FR" dirty="0">
                <a:latin typeface="Courier New"/>
                <a:cs typeface="Courier New"/>
              </a:rPr>
              <a:t> :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constante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jeuDeSociete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ourier New"/>
                <a:cs typeface="Courier New"/>
              </a:rPr>
              <a:t>&lt;-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ColonDeCatane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FE4C455-FD6C-494B-B217-DC2FD6FC5F68}"/>
              </a:ext>
            </a:extLst>
          </p:cNvPr>
          <p:cNvSpPr txBox="1"/>
          <p:nvPr/>
        </p:nvSpPr>
        <p:spPr>
          <a:xfrm>
            <a:off x="492861" y="3838534"/>
            <a:ext cx="56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Exception : les constantes commence par la lettre ‘</a:t>
            </a:r>
            <a:r>
              <a:rPr lang="fr-FR" dirty="0">
                <a:solidFill>
                  <a:srgbClr val="FF0000"/>
                </a:solidFill>
              </a:rPr>
              <a:t>K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449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0" y="2548743"/>
            <a:ext cx="2237639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5800" y="422476"/>
            <a:ext cx="7543800" cy="914400"/>
          </a:xfrm>
        </p:spPr>
        <p:txBody>
          <a:bodyPr/>
          <a:lstStyle/>
          <a:p>
            <a:r>
              <a:rPr lang="fr-FR" dirty="0"/>
              <a:t>C. Entrées / Sorties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26915" y="1739512"/>
            <a:ext cx="715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C.1 But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0467" y="2358480"/>
            <a:ext cx="600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Favoriser les interactions avec l’utilisateur soit : 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En demandant une saisie clavier; 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En provoquant un affichage écran.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58935" y="3553727"/>
            <a:ext cx="635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C.2 Saisie clavier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85851" y="4162023"/>
            <a:ext cx="687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Prérequis :</a:t>
            </a:r>
            <a:r>
              <a:rPr lang="fr-FR" dirty="0"/>
              <a:t> on ne peut demander la saisie au clavier d’une variable à l’unique condition qu’elle ait été déclarée auparavant!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85851" y="4864956"/>
            <a:ext cx="578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Modèle général :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saisir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nomDeVariable</a:t>
            </a:r>
            <a:r>
              <a:rPr lang="fr-FR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444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3-09-01 à 11.49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1" y="1894145"/>
            <a:ext cx="3127775" cy="281158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>
            <a:off x="2170486" y="2081012"/>
            <a:ext cx="2217876" cy="97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388362" y="1757846"/>
            <a:ext cx="435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dirty="0">
                <a:latin typeface="Palatino Linotype"/>
              </a:rPr>
              <a:t>Allocation d’une case nommée 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latin typeface="Palatino Linotype"/>
              </a:rPr>
              <a:t>ne contenant rien.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92861" y="480548"/>
            <a:ext cx="730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 </a:t>
            </a:r>
          </a:p>
          <a:p>
            <a:pPr defTabSz="914400"/>
            <a:r>
              <a:rPr lang="fr-FR" dirty="0" err="1"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dirty="0" err="1">
                <a:latin typeface="Courier New"/>
                <a:cs typeface="Courier New"/>
              </a:rPr>
              <a:t>delivreurDePrincesse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92861" y="1227263"/>
            <a:ext cx="6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saisir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); //Mario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2110340" y="3053178"/>
            <a:ext cx="2217875" cy="436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388362" y="3166530"/>
            <a:ext cx="386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contenu de la case 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>
                <a:cs typeface="Courier New"/>
              </a:rPr>
              <a:t>contient</a:t>
            </a:r>
            <a:r>
              <a:rPr lang="fr-FR" dirty="0">
                <a:latin typeface="Courier New"/>
                <a:cs typeface="Courier New"/>
              </a:rPr>
              <a:t> Mario</a:t>
            </a:r>
            <a:r>
              <a:rPr lang="fr-FR" dirty="0"/>
              <a:t>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10448" y="5482245"/>
            <a:ext cx="516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Règle d’or de l’informatique #2 : NTUI (Never Trust User Input)</a:t>
            </a:r>
          </a:p>
        </p:txBody>
      </p:sp>
      <p:pic>
        <p:nvPicPr>
          <p:cNvPr id="11" name="Picture 38" descr="D:\Archives\Images\PanneauxRoutiers\SecuriteRoutiere\SmallAutreDang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1" y="5482245"/>
            <a:ext cx="732972" cy="64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1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8935" y="384186"/>
            <a:ext cx="635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C.3 Affichage écran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8935" y="928452"/>
            <a:ext cx="687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Prérequis :</a:t>
            </a:r>
            <a:r>
              <a:rPr lang="fr-FR" dirty="0"/>
              <a:t> on ne peut afficher à l’écran le contenu d’une variable uniquement si elle a été initialisée, saisie ou affectée.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8935" y="1640771"/>
            <a:ext cx="578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Modèle général :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nomDeVariable</a:t>
            </a:r>
            <a:r>
              <a:rPr lang="fr-FR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58935" y="2425836"/>
            <a:ext cx="730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 </a:t>
            </a:r>
          </a:p>
          <a:p>
            <a:pPr defTabSz="914400"/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);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58935" y="3258015"/>
            <a:ext cx="635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C.4 Passage à la ligne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5214" y="3746500"/>
            <a:ext cx="722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L’instruction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ligne_suivante</a:t>
            </a:r>
            <a:r>
              <a:rPr lang="fr-FR" dirty="0"/>
              <a:t> provoque le passage à la ligne lors d’un affichage écran.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35214" y="4412924"/>
            <a:ext cx="500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u="sng" dirty="0">
                <a:latin typeface="Palatino Linotype"/>
              </a:rPr>
              <a:t>Exemple : </a:t>
            </a:r>
          </a:p>
          <a:p>
            <a:pPr defTabSz="914400"/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); </a:t>
            </a:r>
          </a:p>
          <a:p>
            <a:pPr defTabSz="914400"/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 &lt;- Luigi;</a:t>
            </a:r>
          </a:p>
          <a:p>
            <a:pPr defTabSz="914400"/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ligne_suivante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;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; </a:t>
            </a:r>
          </a:p>
          <a:p>
            <a:pPr defTabSz="914400"/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prstClr val="white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superPlombier</a:t>
            </a:r>
            <a:r>
              <a:rPr lang="fr-FR" dirty="0">
                <a:latin typeface="Courier New"/>
                <a:cs typeface="Courier New"/>
              </a:rPr>
              <a:t>);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050749" y="2684692"/>
            <a:ext cx="23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Mario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203149" y="4642306"/>
            <a:ext cx="23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Mario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03149" y="51435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ucida Grande"/>
                <a:ea typeface="Lucida Grande"/>
                <a:cs typeface="Lucida Grande"/>
              </a:rPr>
              <a:t>↵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237824" y="5521904"/>
            <a:ext cx="25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Luigi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89060" y="4208165"/>
            <a:ext cx="23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</a:t>
            </a:r>
          </a:p>
        </p:txBody>
      </p:sp>
    </p:spTree>
    <p:extLst>
      <p:ext uri="{BB962C8B-B14F-4D97-AF65-F5344CB8AC3E}">
        <p14:creationId xmlns:p14="http://schemas.microsoft.com/office/powerpoint/2010/main" val="37674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  <p:bldP spid="11" grpId="0"/>
      <p:bldP spid="3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0" y="3174672"/>
            <a:ext cx="2899853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5800" y="422476"/>
            <a:ext cx="7543800" cy="914400"/>
          </a:xfrm>
        </p:spPr>
        <p:txBody>
          <a:bodyPr/>
          <a:lstStyle/>
          <a:p>
            <a:r>
              <a:rPr lang="fr-FR" dirty="0"/>
              <a:t>D. 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47800" y="1807008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914400" y="2221120"/>
            <a:ext cx="1468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D.2 valeurs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914400" y="3145051"/>
            <a:ext cx="18425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D.3 opérations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447800" y="2567201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vrai     faux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447799" y="3618126"/>
            <a:ext cx="47661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ET    OU   NON ET_ALORS OU_SINON   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447800" y="5158001"/>
            <a:ext cx="25282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...</a:t>
            </a:r>
          </a:p>
          <a:p>
            <a:r>
              <a:rPr lang="fr-FR" dirty="0" err="1">
                <a:latin typeface="Courier New" charset="0"/>
              </a:rPr>
              <a:t>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   &lt;- faux;</a:t>
            </a:r>
            <a:endParaRPr lang="fr-FR" dirty="0">
              <a:latin typeface="Courier New" charset="0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697827" y="3167730"/>
            <a:ext cx="237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(opérateurs booléens)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5311775" y="3192676"/>
            <a:ext cx="276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1447800" y="4167401"/>
            <a:ext cx="40446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   :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notToBe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: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question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: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47800" y="5827926"/>
            <a:ext cx="5147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 err="1">
                <a:latin typeface="Courier New" charset="0"/>
              </a:rPr>
              <a:t>notToBe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&lt;- NON </a:t>
            </a:r>
            <a:r>
              <a:rPr lang="fr-FR" dirty="0" err="1">
                <a:latin typeface="Courier New" charset="0"/>
              </a:rPr>
              <a:t>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        </a:t>
            </a:r>
            <a:r>
              <a:rPr lang="fr-FR" dirty="0">
                <a:latin typeface="Courier New" charset="0"/>
              </a:rPr>
              <a:t>// vrai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1447800" y="6132726"/>
            <a:ext cx="6526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Courier New" charset="0"/>
              </a:rPr>
              <a:t>question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&lt;- </a:t>
            </a:r>
            <a:r>
              <a:rPr lang="fr-FR" dirty="0" err="1">
                <a:latin typeface="Courier New" charset="0"/>
              </a:rPr>
              <a:t>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OU </a:t>
            </a:r>
            <a:r>
              <a:rPr lang="fr-FR" dirty="0" err="1">
                <a:latin typeface="Courier New" charset="0"/>
              </a:rPr>
              <a:t>notToBe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 </a:t>
            </a:r>
            <a:r>
              <a:rPr lang="fr-FR" dirty="0">
                <a:latin typeface="Courier New" charset="0"/>
              </a:rPr>
              <a:t>// toujours vrai!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905329" y="1440518"/>
            <a:ext cx="21611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D.1 identificateur</a:t>
            </a:r>
          </a:p>
        </p:txBody>
      </p:sp>
    </p:spTree>
    <p:extLst>
      <p:ext uri="{BB962C8B-B14F-4D97-AF65-F5344CB8AC3E}">
        <p14:creationId xmlns:p14="http://schemas.microsoft.com/office/powerpoint/2010/main" val="288491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21" grpId="0" autoUpdateAnimBg="0"/>
      <p:bldP spid="2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1026"/>
          <p:cNvSpPr txBox="1">
            <a:spLocks noChangeArrowheads="1"/>
          </p:cNvSpPr>
          <p:nvPr/>
        </p:nvSpPr>
        <p:spPr bwMode="auto">
          <a:xfrm>
            <a:off x="3216275" y="2243357"/>
            <a:ext cx="1289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Attention !</a:t>
            </a:r>
          </a:p>
        </p:txBody>
      </p:sp>
      <p:grpSp>
        <p:nvGrpSpPr>
          <p:cNvPr id="364565" name="Group 1045"/>
          <p:cNvGrpSpPr>
            <a:grpSpLocks/>
          </p:cNvGrpSpPr>
          <p:nvPr/>
        </p:nvGrpSpPr>
        <p:grpSpPr bwMode="auto">
          <a:xfrm>
            <a:off x="488950" y="2838669"/>
            <a:ext cx="3048000" cy="3352800"/>
            <a:chOff x="336" y="624"/>
            <a:chExt cx="1920" cy="2112"/>
          </a:xfrm>
        </p:grpSpPr>
        <p:sp>
          <p:nvSpPr>
            <p:cNvPr id="364548" name="Text Box 1028"/>
            <p:cNvSpPr txBox="1">
              <a:spLocks noChangeArrowheads="1"/>
            </p:cNvSpPr>
            <p:nvPr/>
          </p:nvSpPr>
          <p:spPr bwMode="auto">
            <a:xfrm>
              <a:off x="700" y="1008"/>
              <a:ext cx="1556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>
                  <a:latin typeface="Courier New" charset="0"/>
                  <a:cs typeface="+mn-cs"/>
                </a:rPr>
                <a:t>Expr_log_2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>
                  <a:latin typeface="Courier New" charset="0"/>
                  <a:cs typeface="+mn-cs"/>
                </a:rPr>
                <a:t>Sequ_1;</a:t>
              </a: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>
                <a:latin typeface="Courier New" charset="0"/>
                <a:cs typeface="+mn-cs"/>
              </a:endParaRPr>
            </a:p>
          </p:txBody>
        </p:sp>
        <p:sp>
          <p:nvSpPr>
            <p:cNvPr id="364547" name="Text Box 1027"/>
            <p:cNvSpPr txBox="1">
              <a:spLocks noChangeArrowheads="1"/>
            </p:cNvSpPr>
            <p:nvPr/>
          </p:nvSpPr>
          <p:spPr bwMode="auto">
            <a:xfrm>
              <a:off x="422" y="720"/>
              <a:ext cx="1556" cy="1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>
                  <a:latin typeface="Courier New" charset="0"/>
                  <a:cs typeface="+mn-cs"/>
                </a:rPr>
                <a:t>Expr_log_1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</a:p>
            <a:p>
              <a:pPr algn="l">
                <a:defRPr/>
              </a:pPr>
              <a:endParaRPr lang="fr-FR"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>
                  <a:latin typeface="Courier New" charset="0"/>
                  <a:cs typeface="+mn-cs"/>
                </a:rPr>
                <a:t>Sequ_</a:t>
              </a:r>
              <a:r>
                <a:rPr lang="fr-FR" b="1" i="1">
                  <a:latin typeface="Courier New" charset="0"/>
                  <a:cs typeface="+mn-cs"/>
                </a:rPr>
                <a:t>n</a:t>
              </a:r>
              <a:r>
                <a:rPr lang="fr-FR">
                  <a:latin typeface="Courier New" charset="0"/>
                  <a:cs typeface="+mn-cs"/>
                </a:rPr>
                <a:t>;  </a:t>
              </a:r>
            </a:p>
          </p:txBody>
        </p:sp>
        <p:sp>
          <p:nvSpPr>
            <p:cNvPr id="364550" name="Rectangle 1030"/>
            <p:cNvSpPr>
              <a:spLocks noChangeArrowheads="1"/>
            </p:cNvSpPr>
            <p:nvPr/>
          </p:nvSpPr>
          <p:spPr bwMode="auto">
            <a:xfrm>
              <a:off x="336" y="624"/>
              <a:ext cx="1920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grpSp>
        <p:nvGrpSpPr>
          <p:cNvPr id="364564" name="Group 1044"/>
          <p:cNvGrpSpPr>
            <a:grpSpLocks/>
          </p:cNvGrpSpPr>
          <p:nvPr/>
        </p:nvGrpSpPr>
        <p:grpSpPr bwMode="auto">
          <a:xfrm>
            <a:off x="3917950" y="2838669"/>
            <a:ext cx="4800600" cy="2514600"/>
            <a:chOff x="2496" y="624"/>
            <a:chExt cx="3024" cy="1584"/>
          </a:xfrm>
        </p:grpSpPr>
        <p:sp>
          <p:nvSpPr>
            <p:cNvPr id="364549" name="Text Box 1029"/>
            <p:cNvSpPr txBox="1">
              <a:spLocks noChangeArrowheads="1"/>
            </p:cNvSpPr>
            <p:nvPr/>
          </p:nvSpPr>
          <p:spPr bwMode="auto">
            <a:xfrm>
              <a:off x="2592" y="710"/>
              <a:ext cx="2900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>
                  <a:latin typeface="Courier New" charset="0"/>
                  <a:cs typeface="+mn-cs"/>
                </a:rPr>
                <a:t>Expr_log_1 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ET</a:t>
              </a:r>
              <a:r>
                <a:rPr lang="fr-FR">
                  <a:latin typeface="Courier New" charset="0"/>
                  <a:cs typeface="+mn-cs"/>
                </a:rPr>
                <a:t> Expr_log_2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>
                  <a:latin typeface="Courier New" charset="0"/>
                  <a:cs typeface="+mn-cs"/>
                </a:rPr>
                <a:t>Sequ_1;</a:t>
              </a: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</a:p>
            <a:p>
              <a:pPr algn="l">
                <a:defRPr/>
              </a:pPr>
              <a:endParaRPr lang="fr-FR"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>
                  <a:latin typeface="Courier New" charset="0"/>
                  <a:cs typeface="+mn-cs"/>
                </a:rPr>
                <a:t>Sequ_</a:t>
              </a:r>
              <a:r>
                <a:rPr lang="fr-FR" b="1" i="1">
                  <a:latin typeface="Courier New" charset="0"/>
                  <a:cs typeface="+mn-cs"/>
                </a:rPr>
                <a:t>n</a:t>
              </a:r>
              <a:r>
                <a:rPr lang="fr-FR">
                  <a:latin typeface="Courier New" charset="0"/>
                  <a:cs typeface="+mn-cs"/>
                </a:rPr>
                <a:t>;  </a:t>
              </a:r>
            </a:p>
          </p:txBody>
        </p:sp>
        <p:sp>
          <p:nvSpPr>
            <p:cNvPr id="364551" name="Rectangle 1031"/>
            <p:cNvSpPr>
              <a:spLocks noChangeArrowheads="1"/>
            </p:cNvSpPr>
            <p:nvPr/>
          </p:nvSpPr>
          <p:spPr bwMode="auto">
            <a:xfrm>
              <a:off x="2496" y="624"/>
              <a:ext cx="3024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364557" name="Text Box 1037"/>
          <p:cNvSpPr txBox="1">
            <a:spLocks noChangeArrowheads="1"/>
          </p:cNvSpPr>
          <p:nvPr/>
        </p:nvSpPr>
        <p:spPr bwMode="auto">
          <a:xfrm>
            <a:off x="4222750" y="5658069"/>
            <a:ext cx="394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schémas pas  </a:t>
            </a:r>
            <a:r>
              <a:rPr lang="fr-FR" b="1">
                <a:solidFill>
                  <a:srgbClr val="FF0000"/>
                </a:solidFill>
                <a:cs typeface="+mn-cs"/>
              </a:rPr>
              <a:t>tout-à-fait</a:t>
            </a:r>
            <a:r>
              <a:rPr lang="fr-FR">
                <a:cs typeface="+mn-cs"/>
              </a:rPr>
              <a:t>  équivalents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5980" y="1343342"/>
            <a:ext cx="346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A.1 Opérateur </a:t>
            </a:r>
            <a:r>
              <a:rPr lang="fr-FR" sz="2000" b="1" dirty="0">
                <a:solidFill>
                  <a:srgbClr val="297FD5"/>
                </a:solidFill>
                <a:latin typeface="Courier New"/>
                <a:cs typeface="Courier New"/>
              </a:rPr>
              <a:t>ET_ALORS</a:t>
            </a:r>
          </a:p>
        </p:txBody>
      </p:sp>
      <p:sp>
        <p:nvSpPr>
          <p:cNvPr id="12" name="Titre 2"/>
          <p:cNvSpPr txBox="1">
            <a:spLocks/>
          </p:cNvSpPr>
          <p:nvPr/>
        </p:nvSpPr>
        <p:spPr>
          <a:xfrm>
            <a:off x="123216" y="240296"/>
            <a:ext cx="8899938" cy="743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4400" dirty="0"/>
              <a:t>A. Expressions logiques complexes</a:t>
            </a:r>
          </a:p>
        </p:txBody>
      </p:sp>
    </p:spTree>
    <p:extLst>
      <p:ext uri="{BB962C8B-B14F-4D97-AF65-F5344CB8AC3E}">
        <p14:creationId xmlns:p14="http://schemas.microsoft.com/office/powerpoint/2010/main" val="990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utoUpdateAnimBg="0"/>
      <p:bldP spid="36455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914400" y="3810000"/>
            <a:ext cx="18425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D.4 opérations</a:t>
            </a:r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2768715" y="3841750"/>
            <a:ext cx="128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(d'identité)</a:t>
            </a: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5334000" y="3841750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1447800" y="4451350"/>
            <a:ext cx="323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vaut     ne_vaut_pas</a:t>
            </a:r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1447800" y="5165725"/>
            <a:ext cx="56989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si (</a:t>
            </a:r>
            <a:r>
              <a:rPr lang="fr-FR" dirty="0" err="1">
                <a:latin typeface="Courier New" charset="0"/>
              </a:rPr>
              <a:t>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vaut </a:t>
            </a:r>
            <a:r>
              <a:rPr lang="fr-FR" dirty="0" err="1">
                <a:latin typeface="Courier New" charset="0"/>
              </a:rPr>
              <a:t>notToBe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</a:t>
            </a: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  afficher (</a:t>
            </a:r>
            <a:r>
              <a:rPr lang="fr-FR" dirty="0">
                <a:latin typeface="Courier New" charset="0"/>
              </a:rPr>
              <a:t>"c'est n'importe quoi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!"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);</a:t>
            </a: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fsi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292896" name="Text Box 32"/>
          <p:cNvSpPr txBox="1">
            <a:spLocks noChangeArrowheads="1"/>
          </p:cNvSpPr>
          <p:nvPr/>
        </p:nvSpPr>
        <p:spPr bwMode="auto">
          <a:xfrm>
            <a:off x="1447800" y="13716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  <p:sp>
        <p:nvSpPr>
          <p:cNvPr id="292898" name="Text Box 34"/>
          <p:cNvSpPr txBox="1">
            <a:spLocks noChangeArrowheads="1"/>
          </p:cNvSpPr>
          <p:nvPr/>
        </p:nvSpPr>
        <p:spPr bwMode="auto">
          <a:xfrm>
            <a:off x="914400" y="914400"/>
            <a:ext cx="21611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D.1 identificateur</a:t>
            </a:r>
          </a:p>
        </p:txBody>
      </p:sp>
      <p:sp>
        <p:nvSpPr>
          <p:cNvPr id="292899" name="Text Box 35"/>
          <p:cNvSpPr txBox="1">
            <a:spLocks noChangeArrowheads="1"/>
          </p:cNvSpPr>
          <p:nvPr/>
        </p:nvSpPr>
        <p:spPr bwMode="auto">
          <a:xfrm>
            <a:off x="914400" y="1812925"/>
            <a:ext cx="1468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D.2 valeurs</a:t>
            </a:r>
          </a:p>
        </p:txBody>
      </p:sp>
      <p:sp>
        <p:nvSpPr>
          <p:cNvPr id="292900" name="Text Box 36"/>
          <p:cNvSpPr txBox="1">
            <a:spLocks noChangeArrowheads="1"/>
          </p:cNvSpPr>
          <p:nvPr/>
        </p:nvSpPr>
        <p:spPr bwMode="auto">
          <a:xfrm>
            <a:off x="914400" y="2863850"/>
            <a:ext cx="18425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D.3 opérations</a:t>
            </a:r>
          </a:p>
        </p:txBody>
      </p:sp>
      <p:sp>
        <p:nvSpPr>
          <p:cNvPr id="292901" name="Text Box 37"/>
          <p:cNvSpPr txBox="1">
            <a:spLocks noChangeArrowheads="1"/>
          </p:cNvSpPr>
          <p:nvPr/>
        </p:nvSpPr>
        <p:spPr bwMode="auto">
          <a:xfrm>
            <a:off x="1447800" y="2286000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vrai     faux</a:t>
            </a:r>
          </a:p>
        </p:txBody>
      </p:sp>
      <p:sp>
        <p:nvSpPr>
          <p:cNvPr id="292902" name="Text Box 38"/>
          <p:cNvSpPr txBox="1">
            <a:spLocks noChangeArrowheads="1"/>
          </p:cNvSpPr>
          <p:nvPr/>
        </p:nvSpPr>
        <p:spPr bwMode="auto">
          <a:xfrm>
            <a:off x="1447800" y="3336925"/>
            <a:ext cx="21239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ET    OU   NON   </a:t>
            </a:r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2688756" y="2877458"/>
            <a:ext cx="237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(opérateurs booléens)</a:t>
            </a:r>
          </a:p>
        </p:txBody>
      </p:sp>
      <p:sp>
        <p:nvSpPr>
          <p:cNvPr id="292904" name="Text Box 40"/>
          <p:cNvSpPr txBox="1">
            <a:spLocks noChangeArrowheads="1"/>
          </p:cNvSpPr>
          <p:nvPr/>
        </p:nvSpPr>
        <p:spPr bwMode="auto">
          <a:xfrm>
            <a:off x="5311775" y="2911475"/>
            <a:ext cx="276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</p:spTree>
    <p:extLst>
      <p:ext uri="{BB962C8B-B14F-4D97-AF65-F5344CB8AC3E}">
        <p14:creationId xmlns:p14="http://schemas.microsoft.com/office/powerpoint/2010/main" val="32782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6" grpId="0" autoUpdateAnimBg="0"/>
      <p:bldP spid="292877" grpId="0" autoUpdateAnimBg="0"/>
      <p:bldP spid="292878" grpId="0" autoUpdateAnimBg="0"/>
      <p:bldP spid="292879" grpId="0" autoUpdateAnimBg="0"/>
      <p:bldP spid="29288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62280" y="382751"/>
            <a:ext cx="51160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D.5 Simplification des opérations d’identité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10448" y="949322"/>
            <a:ext cx="551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 test de comparaison, on ne compare jamais un booléen avec les valeurs </a:t>
            </a:r>
            <a:r>
              <a:rPr lang="fr-FR" dirty="0">
                <a:latin typeface="Courier New"/>
                <a:cs typeface="Courier New"/>
              </a:rPr>
              <a:t>vrai</a:t>
            </a:r>
            <a:r>
              <a:rPr lang="fr-FR" dirty="0"/>
              <a:t> ou </a:t>
            </a:r>
            <a:r>
              <a:rPr lang="fr-FR" dirty="0">
                <a:latin typeface="Courier New"/>
                <a:cs typeface="Courier New"/>
              </a:rPr>
              <a:t>faux.</a:t>
            </a:r>
          </a:p>
        </p:txBody>
      </p:sp>
      <p:pic>
        <p:nvPicPr>
          <p:cNvPr id="4" name="Picture 38" descr="D:\Archives\Images\PanneauxRoutiers\SecuriteRoutiere\SmallAutreDang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1" y="949322"/>
            <a:ext cx="732972" cy="64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25501" y="2262868"/>
            <a:ext cx="4617370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jeSuisUnMage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: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r>
              <a:rPr lang="fr-FR" dirty="0" err="1">
                <a:latin typeface="Courier New" charset="0"/>
              </a:rPr>
              <a:t>jeSuisUnMage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&lt;- vrai;</a:t>
            </a:r>
            <a:endParaRPr lang="fr-FR" dirty="0">
              <a:latin typeface="Courier New" charset="0"/>
            </a:endParaRPr>
          </a:p>
          <a:p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si (</a:t>
            </a:r>
            <a:r>
              <a:rPr lang="fr-FR" dirty="0" err="1">
                <a:latin typeface="Courier New" charset="0"/>
              </a:rPr>
              <a:t>jeSuisUnMage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 vrai)</a:t>
            </a: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  … </a:t>
            </a: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fsi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34643" y="3075214"/>
            <a:ext cx="367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Sémantiquement juste mais non conforme aux normes de programmation</a:t>
            </a:r>
          </a:p>
        </p:txBody>
      </p:sp>
      <p:sp>
        <p:nvSpPr>
          <p:cNvPr id="12" name="Flèche courbée vers la droite 11"/>
          <p:cNvSpPr/>
          <p:nvPr/>
        </p:nvSpPr>
        <p:spPr>
          <a:xfrm>
            <a:off x="208643" y="3438071"/>
            <a:ext cx="616858" cy="1297215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6214" y="4354286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si (</a:t>
            </a:r>
            <a:r>
              <a:rPr lang="fr-FR" dirty="0" err="1">
                <a:latin typeface="Courier New" charset="0"/>
              </a:rPr>
              <a:t>jeSuisUnMage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</a:t>
            </a: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  … </a:t>
            </a: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fsi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dirty="0"/>
          </a:p>
        </p:txBody>
      </p:sp>
      <p:sp>
        <p:nvSpPr>
          <p:cNvPr id="14" name="Flèche vers la gauche 13"/>
          <p:cNvSpPr/>
          <p:nvPr/>
        </p:nvSpPr>
        <p:spPr>
          <a:xfrm>
            <a:off x="4009557" y="4445008"/>
            <a:ext cx="889000" cy="27214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034643" y="4236357"/>
            <a:ext cx="308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automatique du booléen à la valeur </a:t>
            </a:r>
            <a:r>
              <a:rPr lang="fr-FR" dirty="0">
                <a:latin typeface="Courier New"/>
                <a:cs typeface="Courier New"/>
              </a:rPr>
              <a:t>vrai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16214" y="5554615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si (NON </a:t>
            </a:r>
            <a:r>
              <a:rPr lang="fr-FR" dirty="0" err="1">
                <a:latin typeface="Courier New" charset="0"/>
              </a:rPr>
              <a:t>jeSuisUnMage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</a:t>
            </a: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   … </a:t>
            </a: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fsi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dirty="0"/>
          </a:p>
        </p:txBody>
      </p:sp>
      <p:sp>
        <p:nvSpPr>
          <p:cNvPr id="17" name="Flèche vers la gauche 16"/>
          <p:cNvSpPr/>
          <p:nvPr/>
        </p:nvSpPr>
        <p:spPr>
          <a:xfrm>
            <a:off x="4045843" y="5649686"/>
            <a:ext cx="889000" cy="27214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070929" y="5441035"/>
            <a:ext cx="308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automatique du booléen à la valeur </a:t>
            </a:r>
            <a:r>
              <a:rPr lang="fr-FR" dirty="0">
                <a:latin typeface="Courier New"/>
                <a:cs typeface="Courier New"/>
              </a:rPr>
              <a:t>faux</a:t>
            </a:r>
          </a:p>
        </p:txBody>
      </p:sp>
      <p:grpSp>
        <p:nvGrpSpPr>
          <p:cNvPr id="19" name="Grouper 18"/>
          <p:cNvGrpSpPr/>
          <p:nvPr/>
        </p:nvGrpSpPr>
        <p:grpSpPr>
          <a:xfrm>
            <a:off x="916214" y="3165929"/>
            <a:ext cx="3619500" cy="272142"/>
            <a:chOff x="979714" y="3165929"/>
            <a:chExt cx="3619500" cy="272142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979714" y="3165929"/>
              <a:ext cx="3619500" cy="272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979714" y="3165929"/>
              <a:ext cx="3619500" cy="272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81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0" y="3664528"/>
            <a:ext cx="5122353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5799" y="422476"/>
            <a:ext cx="8031843" cy="91440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E. Types primitifs </a:t>
            </a:r>
            <a:r>
              <a:rPr lang="fr-FR" sz="4000" dirty="0">
                <a:latin typeface="Courier New"/>
                <a:cs typeface="Courier New"/>
              </a:rPr>
              <a:t>entier </a:t>
            </a:r>
            <a:r>
              <a:rPr lang="fr-FR" sz="4000" dirty="0">
                <a:latin typeface="+mn-lt"/>
                <a:cs typeface="Courier New"/>
              </a:rPr>
              <a:t>et</a:t>
            </a:r>
            <a:r>
              <a:rPr lang="fr-FR" sz="4000" dirty="0">
                <a:latin typeface="Courier New"/>
                <a:cs typeface="Courier New"/>
              </a:rPr>
              <a:t> </a:t>
            </a:r>
            <a:r>
              <a:rPr lang="fr-FR" sz="4000" dirty="0" err="1">
                <a:latin typeface="Courier New"/>
                <a:cs typeface="Courier New"/>
              </a:rPr>
              <a:t>entier_naturel</a:t>
            </a:r>
            <a:endParaRPr lang="fr-FR" sz="4000" dirty="0">
              <a:latin typeface="Courier New"/>
              <a:cs typeface="Courier New"/>
            </a:endParaRPr>
          </a:p>
        </p:txBody>
      </p:sp>
      <p:sp>
        <p:nvSpPr>
          <p:cNvPr id="42" name="Text Box 1034"/>
          <p:cNvSpPr txBox="1">
            <a:spLocks noChangeArrowheads="1"/>
          </p:cNvSpPr>
          <p:nvPr/>
        </p:nvSpPr>
        <p:spPr bwMode="auto">
          <a:xfrm>
            <a:off x="2504157" y="2999015"/>
            <a:ext cx="284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(opérateurs arithmétiques)</a:t>
            </a:r>
          </a:p>
        </p:txBody>
      </p:sp>
      <p:sp>
        <p:nvSpPr>
          <p:cNvPr id="43" name="Text Box 1035"/>
          <p:cNvSpPr txBox="1">
            <a:spLocks noChangeArrowheads="1"/>
          </p:cNvSpPr>
          <p:nvPr/>
        </p:nvSpPr>
        <p:spPr bwMode="auto">
          <a:xfrm>
            <a:off x="5277757" y="3008086"/>
            <a:ext cx="222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produisent un </a:t>
            </a:r>
            <a:r>
              <a:rPr lang="fr-FR" i="1" dirty="0"/>
              <a:t>entier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44" name="Text Box 1036"/>
          <p:cNvSpPr txBox="1">
            <a:spLocks noChangeArrowheads="1"/>
          </p:cNvSpPr>
          <p:nvPr/>
        </p:nvSpPr>
        <p:spPr bwMode="auto">
          <a:xfrm>
            <a:off x="1393144" y="1757136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entier</a:t>
            </a:r>
          </a:p>
        </p:txBody>
      </p:sp>
      <p:sp>
        <p:nvSpPr>
          <p:cNvPr id="45" name="Text Box 1037"/>
          <p:cNvSpPr txBox="1">
            <a:spLocks noChangeArrowheads="1"/>
          </p:cNvSpPr>
          <p:nvPr/>
        </p:nvSpPr>
        <p:spPr bwMode="auto">
          <a:xfrm>
            <a:off x="2580594" y="1757136"/>
            <a:ext cx="231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entier_naturel</a:t>
            </a:r>
          </a:p>
        </p:txBody>
      </p:sp>
      <p:sp>
        <p:nvSpPr>
          <p:cNvPr id="46" name="Text Box 1039"/>
          <p:cNvSpPr txBox="1">
            <a:spLocks noChangeArrowheads="1"/>
          </p:cNvSpPr>
          <p:nvPr/>
        </p:nvSpPr>
        <p:spPr bwMode="auto">
          <a:xfrm>
            <a:off x="1393144" y="2519136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sous-ensemble des entiers mathématiques</a:t>
            </a:r>
          </a:p>
        </p:txBody>
      </p:sp>
      <p:sp>
        <p:nvSpPr>
          <p:cNvPr id="47" name="Text Box 1040"/>
          <p:cNvSpPr txBox="1">
            <a:spLocks noChangeArrowheads="1"/>
          </p:cNvSpPr>
          <p:nvPr/>
        </p:nvSpPr>
        <p:spPr bwMode="auto">
          <a:xfrm>
            <a:off x="1393144" y="3417661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+   -   *   /</a:t>
            </a:r>
          </a:p>
        </p:txBody>
      </p:sp>
      <p:grpSp>
        <p:nvGrpSpPr>
          <p:cNvPr id="48" name="Group 1041"/>
          <p:cNvGrpSpPr>
            <a:grpSpLocks/>
          </p:cNvGrpSpPr>
          <p:nvPr/>
        </p:nvGrpSpPr>
        <p:grpSpPr bwMode="auto">
          <a:xfrm>
            <a:off x="3169566" y="3749674"/>
            <a:ext cx="3719512" cy="549275"/>
            <a:chOff x="2736" y="2352"/>
            <a:chExt cx="2343" cy="346"/>
          </a:xfrm>
        </p:grpSpPr>
        <p:sp>
          <p:nvSpPr>
            <p:cNvPr id="49" name="Text Box 1042"/>
            <p:cNvSpPr txBox="1">
              <a:spLocks noChangeArrowheads="1"/>
            </p:cNvSpPr>
            <p:nvPr/>
          </p:nvSpPr>
          <p:spPr bwMode="auto">
            <a:xfrm>
              <a:off x="2880" y="2448"/>
              <a:ext cx="219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division euclidienne (troncature)</a:t>
              </a:r>
            </a:p>
          </p:txBody>
        </p:sp>
        <p:sp>
          <p:nvSpPr>
            <p:cNvPr id="50" name="Freeform 1043"/>
            <p:cNvSpPr>
              <a:spLocks/>
            </p:cNvSpPr>
            <p:nvPr/>
          </p:nvSpPr>
          <p:spPr bwMode="auto">
            <a:xfrm>
              <a:off x="2736" y="2352"/>
              <a:ext cx="144" cy="240"/>
            </a:xfrm>
            <a:custGeom>
              <a:avLst/>
              <a:gdLst>
                <a:gd name="T0" fmla="*/ 144 w 144"/>
                <a:gd name="T1" fmla="*/ 240 h 240"/>
                <a:gd name="T2" fmla="*/ 0 w 144"/>
                <a:gd name="T3" fmla="*/ 240 h 240"/>
                <a:gd name="T4" fmla="*/ 0 w 144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5" name="Text Box 1050"/>
          <p:cNvSpPr txBox="1">
            <a:spLocks noChangeArrowheads="1"/>
          </p:cNvSpPr>
          <p:nvPr/>
        </p:nvSpPr>
        <p:spPr bwMode="auto">
          <a:xfrm>
            <a:off x="859744" y="1436461"/>
            <a:ext cx="21192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E.1 identificateur</a:t>
            </a:r>
          </a:p>
        </p:txBody>
      </p:sp>
      <p:sp>
        <p:nvSpPr>
          <p:cNvPr id="56" name="Text Box 1054"/>
          <p:cNvSpPr txBox="1">
            <a:spLocks noChangeArrowheads="1"/>
          </p:cNvSpPr>
          <p:nvPr/>
        </p:nvSpPr>
        <p:spPr bwMode="auto">
          <a:xfrm>
            <a:off x="859744" y="2122261"/>
            <a:ext cx="1490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E. 2 valeurs</a:t>
            </a:r>
          </a:p>
        </p:txBody>
      </p:sp>
      <p:sp>
        <p:nvSpPr>
          <p:cNvPr id="57" name="Text Box 1055"/>
          <p:cNvSpPr txBox="1">
            <a:spLocks noChangeArrowheads="1"/>
          </p:cNvSpPr>
          <p:nvPr/>
        </p:nvSpPr>
        <p:spPr bwMode="auto">
          <a:xfrm>
            <a:off x="859744" y="2976336"/>
            <a:ext cx="1800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E.3 opérations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87603" y="3856722"/>
            <a:ext cx="347639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x :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entier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(x); </a:t>
            </a:r>
          </a:p>
          <a:p>
            <a:r>
              <a:rPr lang="fr-FR" dirty="0">
                <a:latin typeface="Courier New"/>
                <a:cs typeface="Courier New"/>
              </a:rPr>
              <a:t>x &lt;- 1;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(x); </a:t>
            </a:r>
          </a:p>
          <a:p>
            <a:r>
              <a:rPr lang="fr-FR" dirty="0">
                <a:latin typeface="Courier New"/>
                <a:cs typeface="Courier New"/>
              </a:rPr>
              <a:t>x &lt;- (x + 2)  / 4 * 3;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(x); </a:t>
            </a:r>
          </a:p>
          <a:p>
            <a:r>
              <a:rPr lang="fr-FR" dirty="0">
                <a:latin typeface="Courier New"/>
                <a:cs typeface="Courier New"/>
              </a:rPr>
              <a:t>x &lt;- 1;</a:t>
            </a:r>
          </a:p>
          <a:p>
            <a:r>
              <a:rPr lang="fr-FR" dirty="0">
                <a:latin typeface="Courier New"/>
                <a:cs typeface="Courier New"/>
              </a:rPr>
              <a:t>x &lt;- (x +2) * 3 / 4;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(x);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345215" y="4416878"/>
            <a:ext cx="36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affiche n’importe quoi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45215" y="4910239"/>
            <a:ext cx="7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45215" y="5533571"/>
            <a:ext cx="8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432538" y="6248399"/>
            <a:ext cx="8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86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  <p:bldP spid="46" grpId="0" autoUpdateAnimBg="0"/>
      <p:bldP spid="47" grpId="0" autoUpdateAnimBg="0"/>
      <p:bldP spid="56" grpId="0" autoUpdateAnimBg="0"/>
      <p:bldP spid="57" grpId="0" autoUpdateAnimBg="0"/>
      <p:bldP spid="2" grpId="0"/>
      <p:bldP spid="4" grpId="0"/>
      <p:bldP spid="5" grpId="0"/>
      <p:bldP spid="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37" name="Text Box 1045"/>
          <p:cNvSpPr txBox="1">
            <a:spLocks noChangeArrowheads="1"/>
          </p:cNvSpPr>
          <p:nvPr/>
        </p:nvSpPr>
        <p:spPr bwMode="auto">
          <a:xfrm>
            <a:off x="424543" y="487136"/>
            <a:ext cx="1800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E.4 opérations</a:t>
            </a:r>
          </a:p>
        </p:txBody>
      </p:sp>
      <p:sp>
        <p:nvSpPr>
          <p:cNvPr id="290838" name="Text Box 1046"/>
          <p:cNvSpPr txBox="1">
            <a:spLocks noChangeArrowheads="1"/>
          </p:cNvSpPr>
          <p:nvPr/>
        </p:nvSpPr>
        <p:spPr bwMode="auto">
          <a:xfrm>
            <a:off x="2358571" y="487136"/>
            <a:ext cx="195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(de comparaison)</a:t>
            </a:r>
          </a:p>
        </p:txBody>
      </p:sp>
      <p:sp>
        <p:nvSpPr>
          <p:cNvPr id="290839" name="Text Box 1047"/>
          <p:cNvSpPr txBox="1">
            <a:spLocks noChangeArrowheads="1"/>
          </p:cNvSpPr>
          <p:nvPr/>
        </p:nvSpPr>
        <p:spPr bwMode="auto">
          <a:xfrm>
            <a:off x="4844143" y="487136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produisent un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booleen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290840" name="Text Box 1048"/>
          <p:cNvSpPr txBox="1">
            <a:spLocks noChangeArrowheads="1"/>
          </p:cNvSpPr>
          <p:nvPr/>
        </p:nvSpPr>
        <p:spPr bwMode="auto">
          <a:xfrm>
            <a:off x="957943" y="1112611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&lt;    &lt;=    &gt;    &gt;=</a:t>
            </a:r>
          </a:p>
        </p:txBody>
      </p:sp>
      <p:sp>
        <p:nvSpPr>
          <p:cNvPr id="290842" name="Text Box 1050"/>
          <p:cNvSpPr txBox="1">
            <a:spLocks noChangeArrowheads="1"/>
          </p:cNvSpPr>
          <p:nvPr/>
        </p:nvSpPr>
        <p:spPr bwMode="auto">
          <a:xfrm>
            <a:off x="424543" y="1690461"/>
            <a:ext cx="1800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E.5 opérations</a:t>
            </a:r>
          </a:p>
        </p:txBody>
      </p:sp>
      <p:sp>
        <p:nvSpPr>
          <p:cNvPr id="290843" name="Text Box 1051"/>
          <p:cNvSpPr txBox="1">
            <a:spLocks noChangeArrowheads="1"/>
          </p:cNvSpPr>
          <p:nvPr/>
        </p:nvSpPr>
        <p:spPr bwMode="auto">
          <a:xfrm>
            <a:off x="2601005" y="1690461"/>
            <a:ext cx="128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(d'identité)</a:t>
            </a:r>
          </a:p>
        </p:txBody>
      </p:sp>
      <p:sp>
        <p:nvSpPr>
          <p:cNvPr id="290844" name="Text Box 1052"/>
          <p:cNvSpPr txBox="1">
            <a:spLocks noChangeArrowheads="1"/>
          </p:cNvSpPr>
          <p:nvPr/>
        </p:nvSpPr>
        <p:spPr bwMode="auto">
          <a:xfrm>
            <a:off x="4780643" y="1690461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  <p:sp>
        <p:nvSpPr>
          <p:cNvPr id="290845" name="Text Box 1053"/>
          <p:cNvSpPr txBox="1">
            <a:spLocks noChangeArrowheads="1"/>
          </p:cNvSpPr>
          <p:nvPr/>
        </p:nvSpPr>
        <p:spPr bwMode="auto">
          <a:xfrm>
            <a:off x="967014" y="2159462"/>
            <a:ext cx="307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vaut   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ne_vaut_pas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290848" name="Text Box 1056"/>
          <p:cNvSpPr txBox="1">
            <a:spLocks noChangeArrowheads="1"/>
          </p:cNvSpPr>
          <p:nvPr/>
        </p:nvSpPr>
        <p:spPr bwMode="auto">
          <a:xfrm>
            <a:off x="4234543" y="1106261"/>
            <a:ext cx="199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charset="0"/>
              </a:rPr>
              <a:t>  </a:t>
            </a:r>
            <a:r>
              <a:rPr lang="fr-FR"/>
              <a:t>relation d'ordre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31119" y="2619835"/>
            <a:ext cx="7993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nb1 :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dirty="0">
                <a:latin typeface="Courier New" charset="0"/>
              </a:rPr>
              <a:t>;</a:t>
            </a:r>
          </a:p>
          <a:p>
            <a:r>
              <a:rPr lang="fr-FR" dirty="0">
                <a:latin typeface="Courier New" charset="0"/>
              </a:rPr>
              <a:t>nb1 &lt;- 12;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declarer</a:t>
            </a:r>
            <a:r>
              <a:rPr lang="fr-FR" dirty="0">
                <a:latin typeface="Courier New" charset="0"/>
              </a:rPr>
              <a:t> nb2 :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dirty="0">
                <a:latin typeface="Courier New" charset="0"/>
              </a:rPr>
              <a:t>;</a:t>
            </a:r>
          </a:p>
          <a:p>
            <a:r>
              <a:rPr lang="fr-FR" dirty="0">
                <a:latin typeface="Courier New" charset="0"/>
              </a:rPr>
              <a:t>nb2 &lt;- 5;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declarer</a:t>
            </a:r>
            <a:r>
              <a:rPr lang="fr-FR" dirty="0">
                <a:latin typeface="Courier New" charset="0"/>
              </a:rPr>
              <a:t> nb3 :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</a:rPr>
              <a:t>entier_naturel</a:t>
            </a:r>
            <a:r>
              <a:rPr lang="fr-FR" dirty="0">
                <a:latin typeface="Courier New" charset="0"/>
              </a:rPr>
              <a:t>;</a:t>
            </a:r>
          </a:p>
          <a:p>
            <a:r>
              <a:rPr lang="fr-FR" dirty="0">
                <a:latin typeface="Courier New" charset="0"/>
              </a:rPr>
              <a:t>nb3 &lt;- nb1 / nb2;     // nb3 vaut 2</a:t>
            </a:r>
          </a:p>
          <a:p>
            <a:endParaRPr lang="fr-FR" dirty="0">
              <a:latin typeface="Courier New" charset="0"/>
            </a:endParaRPr>
          </a:p>
          <a:p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si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(nb3 vaut 4)</a:t>
            </a:r>
          </a:p>
          <a:p>
            <a:r>
              <a:rPr lang="fr-FR" dirty="0">
                <a:latin typeface="Courier New" charset="0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</a:t>
            </a:r>
            <a:r>
              <a:rPr lang="fr-FR" dirty="0">
                <a:latin typeface="Courier New" charset="0"/>
                <a:cs typeface="Courier New" charset="0"/>
              </a:rPr>
              <a:t>"nb3 vaut 4");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 charset="0"/>
                <a:cs typeface="Courier New" charset="0"/>
              </a:rPr>
              <a:t>sinon </a:t>
            </a:r>
          </a:p>
          <a:p>
            <a:r>
              <a:rPr lang="fr-FR" dirty="0">
                <a:latin typeface="Courier New" charset="0"/>
                <a:cs typeface="Courier New" charset="0"/>
              </a:rPr>
              <a:t>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  <a:cs typeface="Courier New" charset="0"/>
              </a:rPr>
              <a:t>si</a:t>
            </a:r>
            <a:r>
              <a:rPr lang="fr-FR" dirty="0">
                <a:solidFill>
                  <a:srgbClr val="297FD5"/>
                </a:solidFill>
                <a:latin typeface="Courier New" charset="0"/>
                <a:cs typeface="Courier New" charset="0"/>
              </a:rPr>
              <a:t> </a:t>
            </a:r>
            <a:r>
              <a:rPr lang="fr-FR" dirty="0">
                <a:latin typeface="Courier New" charset="0"/>
                <a:cs typeface="Courier New" charset="0"/>
              </a:rPr>
              <a:t>(nb3 &gt;= 2)</a:t>
            </a:r>
          </a:p>
          <a:p>
            <a:r>
              <a:rPr lang="fr-FR" dirty="0">
                <a:latin typeface="Courier New" charset="0"/>
              </a:rPr>
              <a:t>        </a:t>
            </a:r>
            <a:r>
              <a:rPr lang="fr-FR" b="1" dirty="0">
                <a:solidFill>
                  <a:srgbClr val="297FD5"/>
                </a:solidFill>
                <a:latin typeface="Courier New" charset="0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(</a:t>
            </a:r>
            <a:r>
              <a:rPr lang="fr-FR" dirty="0">
                <a:latin typeface="Courier New" charset="0"/>
                <a:cs typeface="Courier New" charset="0"/>
              </a:rPr>
              <a:t>"nb3 &gt;= 2");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 charset="0"/>
                <a:cs typeface="Courier New" charset="0"/>
              </a:rPr>
              <a:t>    </a:t>
            </a:r>
            <a:r>
              <a:rPr lang="fr-FR" b="1" dirty="0" err="1">
                <a:solidFill>
                  <a:srgbClr val="297FD5"/>
                </a:solidFill>
                <a:latin typeface="Courier New" charset="0"/>
                <a:cs typeface="Courier New" charset="0"/>
              </a:rPr>
              <a:t>fsi</a:t>
            </a:r>
            <a:endParaRPr lang="fr-FR" b="1" dirty="0">
              <a:solidFill>
                <a:srgbClr val="297FD5"/>
              </a:solidFill>
              <a:latin typeface="Courier New" charset="0"/>
              <a:cs typeface="Courier New" charset="0"/>
            </a:endParaRPr>
          </a:p>
          <a:p>
            <a:r>
              <a:rPr lang="fr-FR" b="1" dirty="0" err="1">
                <a:solidFill>
                  <a:srgbClr val="297FD5"/>
                </a:solidFill>
                <a:latin typeface="Courier New" charset="0"/>
                <a:cs typeface="Courier New" charset="0"/>
              </a:rPr>
              <a:t>fsi</a:t>
            </a:r>
            <a:endParaRPr lang="fr-FR" b="1" u="sng" dirty="0">
              <a:solidFill>
                <a:srgbClr val="297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7" grpId="0" autoUpdateAnimBg="0"/>
      <p:bldP spid="290838" grpId="0" autoUpdateAnimBg="0"/>
      <p:bldP spid="290839" grpId="0" autoUpdateAnimBg="0"/>
      <p:bldP spid="290840" grpId="0" autoUpdateAnimBg="0"/>
      <p:bldP spid="290842" grpId="0" autoUpdateAnimBg="0"/>
      <p:bldP spid="290843" grpId="0" autoUpdateAnimBg="0"/>
      <p:bldP spid="290844" grpId="0" autoUpdateAnimBg="0"/>
      <p:bldP spid="290845" grpId="0" autoUpdateAnimBg="0"/>
      <p:bldP spid="290848" grpId="0" autoUpdateAnimBg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45"/>
          <p:cNvSpPr txBox="1">
            <a:spLocks noChangeArrowheads="1"/>
          </p:cNvSpPr>
          <p:nvPr/>
        </p:nvSpPr>
        <p:spPr bwMode="auto">
          <a:xfrm>
            <a:off x="424543" y="487136"/>
            <a:ext cx="4857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E.6 Fonctions mathématiques applicables</a:t>
            </a:r>
          </a:p>
        </p:txBody>
      </p:sp>
      <p:sp>
        <p:nvSpPr>
          <p:cNvPr id="8" name="Text Box 1035"/>
          <p:cNvSpPr txBox="1">
            <a:spLocks noChangeArrowheads="1"/>
          </p:cNvSpPr>
          <p:nvPr/>
        </p:nvSpPr>
        <p:spPr bwMode="auto">
          <a:xfrm>
            <a:off x="5667828" y="498822"/>
            <a:ext cx="222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produisent un </a:t>
            </a:r>
            <a:r>
              <a:rPr lang="fr-FR" i="1" dirty="0"/>
              <a:t>entier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89643" y="1070429"/>
            <a:ext cx="730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modulo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(Ent_1, Ent_2)</a:t>
            </a:r>
          </a:p>
          <a:p>
            <a:r>
              <a:rPr lang="fr-FR" dirty="0">
                <a:cs typeface="Courier New"/>
              </a:rPr>
              <a:t>Retourne le reste de la division entière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6643" y="1796143"/>
            <a:ext cx="70031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x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 </a:t>
            </a:r>
          </a:p>
          <a:p>
            <a:r>
              <a:rPr lang="fr-FR" dirty="0">
                <a:latin typeface="Courier New"/>
                <a:cs typeface="Courier New"/>
              </a:rPr>
              <a:t>x &lt;-10;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y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entier_naturel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  <a:p>
            <a:r>
              <a:rPr lang="fr-FR" dirty="0">
                <a:latin typeface="Courier New"/>
                <a:cs typeface="Courier New"/>
              </a:rPr>
              <a:t>y &lt;-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modulo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(2, 10); // y &lt;-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modulo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(2, x)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(y) ; //2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16643" y="3710214"/>
            <a:ext cx="706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manière plus compacte :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modulo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(2, x));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89643" y="4356545"/>
            <a:ext cx="701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rand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(entier1, entier2)</a:t>
            </a:r>
          </a:p>
          <a:p>
            <a:r>
              <a:rPr lang="fr-FR" dirty="0"/>
              <a:t>Retourne un entier aléatoire dans l’intervalle </a:t>
            </a:r>
            <a:r>
              <a:rPr lang="fr-FR" dirty="0">
                <a:latin typeface="Courier New"/>
                <a:cs typeface="Courier New"/>
              </a:rPr>
              <a:t>[entier1, entier2]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89643" y="5143505"/>
            <a:ext cx="73038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rand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(1,2) vaut 1)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("j ai gagné");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sinon</a:t>
            </a:r>
          </a:p>
          <a:p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("tu as perdu");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fsi</a:t>
            </a:r>
            <a:endParaRPr lang="fr-FR" b="1" dirty="0">
              <a:solidFill>
                <a:srgbClr val="297FD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58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2" grpId="0"/>
      <p:bldP spid="3" grpId="0"/>
      <p:bldP spid="4" grpId="0"/>
      <p:bldP spid="5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0" y="4245100"/>
            <a:ext cx="2591425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42" name="Group 1054"/>
          <p:cNvGrpSpPr>
            <a:grpSpLocks/>
          </p:cNvGrpSpPr>
          <p:nvPr/>
        </p:nvGrpSpPr>
        <p:grpSpPr bwMode="auto">
          <a:xfrm>
            <a:off x="3247572" y="3825875"/>
            <a:ext cx="1854200" cy="549275"/>
            <a:chOff x="2736" y="2352"/>
            <a:chExt cx="1168" cy="346"/>
          </a:xfrm>
        </p:grpSpPr>
        <p:sp>
          <p:nvSpPr>
            <p:cNvPr id="269343" name="Text Box 1055"/>
            <p:cNvSpPr txBox="1">
              <a:spLocks noChangeArrowheads="1"/>
            </p:cNvSpPr>
            <p:nvPr/>
          </p:nvSpPr>
          <p:spPr bwMode="auto">
            <a:xfrm>
              <a:off x="2880" y="2448"/>
              <a:ext cx="102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division réelle</a:t>
              </a:r>
            </a:p>
          </p:txBody>
        </p:sp>
        <p:sp>
          <p:nvSpPr>
            <p:cNvPr id="269344" name="Freeform 1056"/>
            <p:cNvSpPr>
              <a:spLocks/>
            </p:cNvSpPr>
            <p:nvPr/>
          </p:nvSpPr>
          <p:spPr bwMode="auto">
            <a:xfrm>
              <a:off x="2736" y="2352"/>
              <a:ext cx="144" cy="240"/>
            </a:xfrm>
            <a:custGeom>
              <a:avLst/>
              <a:gdLst>
                <a:gd name="T0" fmla="*/ 144 w 144"/>
                <a:gd name="T1" fmla="*/ 240 h 240"/>
                <a:gd name="T2" fmla="*/ 0 w 144"/>
                <a:gd name="T3" fmla="*/ 240 h 240"/>
                <a:gd name="T4" fmla="*/ 0 w 144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69361" name="Text Box 1073"/>
          <p:cNvSpPr txBox="1">
            <a:spLocks noChangeArrowheads="1"/>
          </p:cNvSpPr>
          <p:nvPr/>
        </p:nvSpPr>
        <p:spPr bwMode="auto">
          <a:xfrm>
            <a:off x="914400" y="1173162"/>
            <a:ext cx="21192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F.1 identificateur</a:t>
            </a:r>
          </a:p>
        </p:txBody>
      </p:sp>
      <p:sp>
        <p:nvSpPr>
          <p:cNvPr id="269362" name="Text Box 1074"/>
          <p:cNvSpPr txBox="1">
            <a:spLocks noChangeArrowheads="1"/>
          </p:cNvSpPr>
          <p:nvPr/>
        </p:nvSpPr>
        <p:spPr bwMode="auto">
          <a:xfrm>
            <a:off x="1447800" y="1417864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reel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269363" name="Text Box 1075"/>
          <p:cNvSpPr txBox="1">
            <a:spLocks noChangeArrowheads="1"/>
          </p:cNvSpPr>
          <p:nvPr/>
        </p:nvSpPr>
        <p:spPr bwMode="auto">
          <a:xfrm>
            <a:off x="914400" y="1812925"/>
            <a:ext cx="1426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F.2 valeurs</a:t>
            </a:r>
          </a:p>
        </p:txBody>
      </p:sp>
      <p:sp>
        <p:nvSpPr>
          <p:cNvPr id="269364" name="Text Box 1076"/>
          <p:cNvSpPr txBox="1">
            <a:spLocks noChangeArrowheads="1"/>
          </p:cNvSpPr>
          <p:nvPr/>
        </p:nvSpPr>
        <p:spPr bwMode="auto">
          <a:xfrm>
            <a:off x="1447800" y="2362200"/>
            <a:ext cx="421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sous-ensemble des réels mathématiques</a:t>
            </a:r>
          </a:p>
        </p:txBody>
      </p:sp>
      <p:sp>
        <p:nvSpPr>
          <p:cNvPr id="269368" name="Text Box 1080"/>
          <p:cNvSpPr txBox="1">
            <a:spLocks noChangeArrowheads="1"/>
          </p:cNvSpPr>
          <p:nvPr/>
        </p:nvSpPr>
        <p:spPr bwMode="auto">
          <a:xfrm>
            <a:off x="2654314" y="2887042"/>
            <a:ext cx="284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(opérateurs arithmétiques)</a:t>
            </a:r>
          </a:p>
        </p:txBody>
      </p:sp>
      <p:sp>
        <p:nvSpPr>
          <p:cNvPr id="269369" name="Text Box 1081"/>
          <p:cNvSpPr txBox="1">
            <a:spLocks noChangeArrowheads="1"/>
          </p:cNvSpPr>
          <p:nvPr/>
        </p:nvSpPr>
        <p:spPr bwMode="auto">
          <a:xfrm>
            <a:off x="5597525" y="2885288"/>
            <a:ext cx="224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produisent un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reel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269370" name="Text Box 1082"/>
          <p:cNvSpPr txBox="1">
            <a:spLocks noChangeArrowheads="1"/>
          </p:cNvSpPr>
          <p:nvPr/>
        </p:nvSpPr>
        <p:spPr bwMode="auto">
          <a:xfrm>
            <a:off x="914400" y="2879725"/>
            <a:ext cx="1800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F.3 opérations</a:t>
            </a:r>
          </a:p>
        </p:txBody>
      </p:sp>
      <p:sp>
        <p:nvSpPr>
          <p:cNvPr id="269371" name="Text Box 1083"/>
          <p:cNvSpPr txBox="1">
            <a:spLocks noChangeArrowheads="1"/>
          </p:cNvSpPr>
          <p:nvPr/>
        </p:nvSpPr>
        <p:spPr bwMode="auto">
          <a:xfrm>
            <a:off x="1447800" y="3429000"/>
            <a:ext cx="19854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+   -   *   /</a:t>
            </a:r>
          </a:p>
        </p:txBody>
      </p:sp>
      <p:sp>
        <p:nvSpPr>
          <p:cNvPr id="269372" name="Text Box 1084"/>
          <p:cNvSpPr txBox="1">
            <a:spLocks noChangeArrowheads="1"/>
          </p:cNvSpPr>
          <p:nvPr/>
        </p:nvSpPr>
        <p:spPr bwMode="auto">
          <a:xfrm>
            <a:off x="914400" y="4343400"/>
            <a:ext cx="1800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F.4 opérations</a:t>
            </a:r>
          </a:p>
        </p:txBody>
      </p:sp>
      <p:sp>
        <p:nvSpPr>
          <p:cNvPr id="269373" name="Text Box 1085"/>
          <p:cNvSpPr txBox="1">
            <a:spLocks noChangeArrowheads="1"/>
          </p:cNvSpPr>
          <p:nvPr/>
        </p:nvSpPr>
        <p:spPr bwMode="auto">
          <a:xfrm>
            <a:off x="2553491" y="4343400"/>
            <a:ext cx="195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(de comparaison)</a:t>
            </a:r>
          </a:p>
        </p:txBody>
      </p:sp>
      <p:sp>
        <p:nvSpPr>
          <p:cNvPr id="269374" name="Text Box 1086"/>
          <p:cNvSpPr txBox="1">
            <a:spLocks noChangeArrowheads="1"/>
          </p:cNvSpPr>
          <p:nvPr/>
        </p:nvSpPr>
        <p:spPr bwMode="auto">
          <a:xfrm>
            <a:off x="5334000" y="4375150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  <p:sp>
        <p:nvSpPr>
          <p:cNvPr id="269375" name="Text Box 1087"/>
          <p:cNvSpPr txBox="1">
            <a:spLocks noChangeArrowheads="1"/>
          </p:cNvSpPr>
          <p:nvPr/>
        </p:nvSpPr>
        <p:spPr bwMode="auto">
          <a:xfrm>
            <a:off x="1447800" y="4876800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&lt;    &lt;=    &gt;    &gt;=</a:t>
            </a:r>
          </a:p>
        </p:txBody>
      </p:sp>
      <p:sp>
        <p:nvSpPr>
          <p:cNvPr id="269376" name="Text Box 1088"/>
          <p:cNvSpPr txBox="1">
            <a:spLocks noChangeArrowheads="1"/>
          </p:cNvSpPr>
          <p:nvPr/>
        </p:nvSpPr>
        <p:spPr bwMode="auto">
          <a:xfrm>
            <a:off x="914400" y="5454650"/>
            <a:ext cx="1800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F.5 opérations</a:t>
            </a:r>
          </a:p>
        </p:txBody>
      </p:sp>
      <p:sp>
        <p:nvSpPr>
          <p:cNvPr id="269377" name="Text Box 1089"/>
          <p:cNvSpPr txBox="1">
            <a:spLocks noChangeArrowheads="1"/>
          </p:cNvSpPr>
          <p:nvPr/>
        </p:nvSpPr>
        <p:spPr bwMode="auto">
          <a:xfrm>
            <a:off x="2553491" y="5454650"/>
            <a:ext cx="1284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(d'identité)</a:t>
            </a:r>
          </a:p>
        </p:txBody>
      </p:sp>
      <p:sp>
        <p:nvSpPr>
          <p:cNvPr id="269378" name="Text Box 1090"/>
          <p:cNvSpPr txBox="1">
            <a:spLocks noChangeArrowheads="1"/>
          </p:cNvSpPr>
          <p:nvPr/>
        </p:nvSpPr>
        <p:spPr bwMode="auto">
          <a:xfrm>
            <a:off x="5334000" y="5486400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  <p:sp>
        <p:nvSpPr>
          <p:cNvPr id="269379" name="Text Box 1091"/>
          <p:cNvSpPr txBox="1">
            <a:spLocks noChangeArrowheads="1"/>
          </p:cNvSpPr>
          <p:nvPr/>
        </p:nvSpPr>
        <p:spPr bwMode="auto">
          <a:xfrm>
            <a:off x="1447800" y="6096000"/>
            <a:ext cx="307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vaut    ne_vaut_pas</a:t>
            </a:r>
          </a:p>
        </p:txBody>
      </p:sp>
      <p:sp>
        <p:nvSpPr>
          <p:cNvPr id="269385" name="Text Box 1097"/>
          <p:cNvSpPr txBox="1">
            <a:spLocks noChangeArrowheads="1"/>
          </p:cNvSpPr>
          <p:nvPr/>
        </p:nvSpPr>
        <p:spPr bwMode="auto">
          <a:xfrm>
            <a:off x="4724400" y="4860925"/>
            <a:ext cx="199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charset="0"/>
              </a:rPr>
              <a:t>  </a:t>
            </a:r>
            <a:r>
              <a:rPr lang="fr-FR"/>
              <a:t>relation d'ordre</a:t>
            </a:r>
          </a:p>
        </p:txBody>
      </p:sp>
      <p:sp>
        <p:nvSpPr>
          <p:cNvPr id="269386" name="Text Box 1098"/>
          <p:cNvSpPr txBox="1">
            <a:spLocks noChangeArrowheads="1"/>
          </p:cNvSpPr>
          <p:nvPr/>
        </p:nvSpPr>
        <p:spPr bwMode="auto">
          <a:xfrm>
            <a:off x="5332413" y="1065435"/>
            <a:ext cx="103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littéral : </a:t>
            </a:r>
          </a:p>
        </p:txBody>
      </p:sp>
      <p:sp>
        <p:nvSpPr>
          <p:cNvPr id="269387" name="Text Box 1099"/>
          <p:cNvSpPr txBox="1">
            <a:spLocks noChangeArrowheads="1"/>
          </p:cNvSpPr>
          <p:nvPr/>
        </p:nvSpPr>
        <p:spPr bwMode="auto">
          <a:xfrm>
            <a:off x="5332413" y="1542494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3.5      -21.2e12</a:t>
            </a:r>
          </a:p>
        </p:txBody>
      </p:sp>
      <p:sp>
        <p:nvSpPr>
          <p:cNvPr id="28" name="Titre 2"/>
          <p:cNvSpPr txBox="1">
            <a:spLocks/>
          </p:cNvSpPr>
          <p:nvPr/>
        </p:nvSpPr>
        <p:spPr>
          <a:xfrm>
            <a:off x="685800" y="250119"/>
            <a:ext cx="75438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F. Type primitif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2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62" grpId="0" autoUpdateAnimBg="0"/>
      <p:bldP spid="269363" grpId="0" autoUpdateAnimBg="0"/>
      <p:bldP spid="269364" grpId="0" autoUpdateAnimBg="0"/>
      <p:bldP spid="269368" grpId="0" autoUpdateAnimBg="0"/>
      <p:bldP spid="269369" grpId="0" autoUpdateAnimBg="0"/>
      <p:bldP spid="269370" grpId="0" autoUpdateAnimBg="0"/>
      <p:bldP spid="269371" grpId="0" autoUpdateAnimBg="0"/>
      <p:bldP spid="269372" grpId="0" autoUpdateAnimBg="0"/>
      <p:bldP spid="269373" grpId="0" autoUpdateAnimBg="0"/>
      <p:bldP spid="269374" grpId="0" autoUpdateAnimBg="0"/>
      <p:bldP spid="269375" grpId="0" autoUpdateAnimBg="0"/>
      <p:bldP spid="269376" grpId="0" autoUpdateAnimBg="0"/>
      <p:bldP spid="269377" grpId="0" autoUpdateAnimBg="0"/>
      <p:bldP spid="269378" grpId="0" autoUpdateAnimBg="0"/>
      <p:bldP spid="269379" grpId="0" autoUpdateAnimBg="0"/>
      <p:bldP spid="269385" grpId="0" autoUpdateAnimBg="0"/>
      <p:bldP spid="269386" grpId="0" autoUpdateAnimBg="0"/>
      <p:bldP spid="26938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681" y="4798457"/>
            <a:ext cx="3449389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1" name="Text Box 1031"/>
          <p:cNvSpPr txBox="1">
            <a:spLocks noChangeArrowheads="1"/>
          </p:cNvSpPr>
          <p:nvPr/>
        </p:nvSpPr>
        <p:spPr bwMode="auto">
          <a:xfrm>
            <a:off x="704850" y="3414480"/>
            <a:ext cx="1674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G.3 opérations</a:t>
            </a:r>
          </a:p>
        </p:txBody>
      </p:sp>
      <p:sp>
        <p:nvSpPr>
          <p:cNvPr id="297992" name="Text Box 1032"/>
          <p:cNvSpPr txBox="1">
            <a:spLocks noChangeArrowheads="1"/>
          </p:cNvSpPr>
          <p:nvPr/>
        </p:nvSpPr>
        <p:spPr bwMode="auto">
          <a:xfrm>
            <a:off x="2314974" y="3414480"/>
            <a:ext cx="195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(de comparaison)</a:t>
            </a:r>
          </a:p>
        </p:txBody>
      </p:sp>
      <p:sp>
        <p:nvSpPr>
          <p:cNvPr id="297993" name="Text Box 1033"/>
          <p:cNvSpPr txBox="1">
            <a:spLocks noChangeArrowheads="1"/>
          </p:cNvSpPr>
          <p:nvPr/>
        </p:nvSpPr>
        <p:spPr bwMode="auto">
          <a:xfrm>
            <a:off x="5124450" y="3446230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  <p:sp>
        <p:nvSpPr>
          <p:cNvPr id="297994" name="Text Box 1034"/>
          <p:cNvSpPr txBox="1">
            <a:spLocks noChangeArrowheads="1"/>
          </p:cNvSpPr>
          <p:nvPr/>
        </p:nvSpPr>
        <p:spPr bwMode="auto">
          <a:xfrm>
            <a:off x="1238250" y="4039955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&lt;    &lt;=    &gt;    &gt;=</a:t>
            </a:r>
          </a:p>
        </p:txBody>
      </p:sp>
      <p:sp>
        <p:nvSpPr>
          <p:cNvPr id="297995" name="Text Box 1035"/>
          <p:cNvSpPr txBox="1">
            <a:spLocks noChangeArrowheads="1"/>
          </p:cNvSpPr>
          <p:nvPr/>
        </p:nvSpPr>
        <p:spPr bwMode="auto">
          <a:xfrm>
            <a:off x="704850" y="5548080"/>
            <a:ext cx="1674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G.4 opérations</a:t>
            </a:r>
          </a:p>
        </p:txBody>
      </p:sp>
      <p:sp>
        <p:nvSpPr>
          <p:cNvPr id="297996" name="Text Box 1036"/>
          <p:cNvSpPr txBox="1">
            <a:spLocks noChangeArrowheads="1"/>
          </p:cNvSpPr>
          <p:nvPr/>
        </p:nvSpPr>
        <p:spPr bwMode="auto">
          <a:xfrm>
            <a:off x="2314974" y="5548080"/>
            <a:ext cx="128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(d'identité)</a:t>
            </a:r>
          </a:p>
        </p:txBody>
      </p:sp>
      <p:sp>
        <p:nvSpPr>
          <p:cNvPr id="297997" name="Text Box 1037"/>
          <p:cNvSpPr txBox="1">
            <a:spLocks noChangeArrowheads="1"/>
          </p:cNvSpPr>
          <p:nvPr/>
        </p:nvSpPr>
        <p:spPr bwMode="auto">
          <a:xfrm>
            <a:off x="5124450" y="5548080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booleen</a:t>
            </a:r>
          </a:p>
        </p:txBody>
      </p:sp>
      <p:sp>
        <p:nvSpPr>
          <p:cNvPr id="297998" name="Text Box 1038"/>
          <p:cNvSpPr txBox="1">
            <a:spLocks noChangeArrowheads="1"/>
          </p:cNvSpPr>
          <p:nvPr/>
        </p:nvSpPr>
        <p:spPr bwMode="auto">
          <a:xfrm>
            <a:off x="1238250" y="6233880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vaut   ne_vaut_pas</a:t>
            </a:r>
          </a:p>
        </p:txBody>
      </p:sp>
      <p:sp>
        <p:nvSpPr>
          <p:cNvPr id="298004" name="Rectangle 1044"/>
          <p:cNvSpPr>
            <a:spLocks noChangeArrowheads="1"/>
          </p:cNvSpPr>
          <p:nvPr/>
        </p:nvSpPr>
        <p:spPr bwMode="auto">
          <a:xfrm>
            <a:off x="704850" y="4493983"/>
            <a:ext cx="78295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1800">
                <a:latin typeface="Courier New" charset="0"/>
              </a:rPr>
              <a:t>chiffres </a:t>
            </a:r>
            <a:r>
              <a:rPr lang="fr-FR" sz="1800" b="1">
                <a:latin typeface="Courier New" charset="0"/>
              </a:rPr>
              <a:t>&lt; ... &lt;</a:t>
            </a:r>
            <a:r>
              <a:rPr lang="fr-FR" sz="1800">
                <a:latin typeface="Courier New" charset="0"/>
              </a:rPr>
              <a:t> majuscules </a:t>
            </a:r>
            <a:r>
              <a:rPr lang="fr-FR" sz="1800" b="1">
                <a:latin typeface="Courier New" charset="0"/>
              </a:rPr>
              <a:t>&lt;</a:t>
            </a:r>
            <a:r>
              <a:rPr lang="fr-FR" sz="1800">
                <a:latin typeface="Courier New" charset="0"/>
              </a:rPr>
              <a:t> ...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1800">
                <a:latin typeface="Courier New" charset="0"/>
              </a:rPr>
              <a:t>               </a:t>
            </a:r>
            <a:r>
              <a:rPr lang="fr-FR" sz="1800" b="1">
                <a:latin typeface="Courier New" charset="0"/>
              </a:rPr>
              <a:t>&lt;</a:t>
            </a:r>
            <a:r>
              <a:rPr lang="fr-FR" sz="1800">
                <a:latin typeface="Courier New" charset="0"/>
              </a:rPr>
              <a:t> minuscules </a:t>
            </a:r>
            <a:r>
              <a:rPr lang="fr-FR" sz="1800" b="1">
                <a:latin typeface="Courier New" charset="0"/>
              </a:rPr>
              <a:t>&lt;</a:t>
            </a:r>
            <a:r>
              <a:rPr lang="fr-FR" sz="1800">
                <a:latin typeface="Courier New" charset="0"/>
              </a:rPr>
              <a:t> ... </a:t>
            </a:r>
            <a:r>
              <a:rPr lang="fr-FR" sz="1800" b="1">
                <a:latin typeface="Courier New" charset="0"/>
              </a:rPr>
              <a:t>&lt;</a:t>
            </a:r>
            <a:r>
              <a:rPr lang="fr-FR" sz="1800">
                <a:latin typeface="Courier New" charset="0"/>
              </a:rPr>
              <a:t> caractères accentués</a:t>
            </a:r>
          </a:p>
        </p:txBody>
      </p:sp>
      <p:sp>
        <p:nvSpPr>
          <p:cNvPr id="298010" name="Text Box 1050"/>
          <p:cNvSpPr txBox="1">
            <a:spLocks noChangeArrowheads="1"/>
          </p:cNvSpPr>
          <p:nvPr/>
        </p:nvSpPr>
        <p:spPr bwMode="auto">
          <a:xfrm>
            <a:off x="1238250" y="2347680"/>
            <a:ext cx="155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caractere</a:t>
            </a:r>
          </a:p>
        </p:txBody>
      </p:sp>
      <p:sp>
        <p:nvSpPr>
          <p:cNvPr id="298011" name="Text Box 1051"/>
          <p:cNvSpPr txBox="1">
            <a:spLocks noChangeArrowheads="1"/>
          </p:cNvSpPr>
          <p:nvPr/>
        </p:nvSpPr>
        <p:spPr bwMode="auto">
          <a:xfrm>
            <a:off x="5130800" y="1874605"/>
            <a:ext cx="4037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littéral : symbole entre simples </a:t>
            </a:r>
            <a:r>
              <a:rPr lang="fr-FR" dirty="0" err="1"/>
              <a:t>quotes</a:t>
            </a:r>
            <a:endParaRPr lang="fr-FR" dirty="0"/>
          </a:p>
        </p:txBody>
      </p:sp>
      <p:sp>
        <p:nvSpPr>
          <p:cNvPr id="298012" name="Text Box 1052"/>
          <p:cNvSpPr txBox="1">
            <a:spLocks noChangeArrowheads="1"/>
          </p:cNvSpPr>
          <p:nvPr/>
        </p:nvSpPr>
        <p:spPr bwMode="auto">
          <a:xfrm>
            <a:off x="5124450" y="234768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'a'    '9'</a:t>
            </a:r>
          </a:p>
        </p:txBody>
      </p:sp>
      <p:sp>
        <p:nvSpPr>
          <p:cNvPr id="298013" name="Text Box 1053"/>
          <p:cNvSpPr txBox="1">
            <a:spLocks noChangeArrowheads="1"/>
          </p:cNvSpPr>
          <p:nvPr/>
        </p:nvSpPr>
        <p:spPr bwMode="auto">
          <a:xfrm>
            <a:off x="704850" y="1890480"/>
            <a:ext cx="19609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G.1 identificateur</a:t>
            </a:r>
          </a:p>
        </p:txBody>
      </p:sp>
      <p:sp>
        <p:nvSpPr>
          <p:cNvPr id="298014" name="Text Box 1054"/>
          <p:cNvSpPr txBox="1">
            <a:spLocks noChangeArrowheads="1"/>
          </p:cNvSpPr>
          <p:nvPr/>
        </p:nvSpPr>
        <p:spPr bwMode="auto">
          <a:xfrm>
            <a:off x="704850" y="2789005"/>
            <a:ext cx="1337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G.2 valeurs</a:t>
            </a:r>
          </a:p>
        </p:txBody>
      </p:sp>
      <p:sp>
        <p:nvSpPr>
          <p:cNvPr id="298015" name="Text Box 1055"/>
          <p:cNvSpPr txBox="1">
            <a:spLocks noChangeArrowheads="1"/>
          </p:cNvSpPr>
          <p:nvPr/>
        </p:nvSpPr>
        <p:spPr bwMode="auto">
          <a:xfrm>
            <a:off x="4514850" y="4024080"/>
            <a:ext cx="199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charset="0"/>
              </a:rPr>
              <a:t>  </a:t>
            </a:r>
            <a:r>
              <a:rPr lang="fr-FR"/>
              <a:t>relation d'ordre</a:t>
            </a:r>
          </a:p>
        </p:txBody>
      </p:sp>
      <p:sp>
        <p:nvSpPr>
          <p:cNvPr id="20" name="Titre 2"/>
          <p:cNvSpPr txBox="1">
            <a:spLocks/>
          </p:cNvSpPr>
          <p:nvPr/>
        </p:nvSpPr>
        <p:spPr>
          <a:xfrm>
            <a:off x="462643" y="250119"/>
            <a:ext cx="821871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G. Type primitif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76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 autoUpdateAnimBg="0"/>
      <p:bldP spid="297992" grpId="0" autoUpdateAnimBg="0"/>
      <p:bldP spid="297993" grpId="0" autoUpdateAnimBg="0"/>
      <p:bldP spid="297994" grpId="0" autoUpdateAnimBg="0"/>
      <p:bldP spid="297995" grpId="0" autoUpdateAnimBg="0"/>
      <p:bldP spid="297996" grpId="0" autoUpdateAnimBg="0"/>
      <p:bldP spid="297997" grpId="0" autoUpdateAnimBg="0"/>
      <p:bldP spid="297998" grpId="0" autoUpdateAnimBg="0"/>
      <p:bldP spid="298004" grpId="0" autoUpdateAnimBg="0"/>
      <p:bldP spid="298011" grpId="0"/>
      <p:bldP spid="298012" grpId="0"/>
      <p:bldP spid="298014" grpId="0"/>
      <p:bldP spid="2980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7" name="Rectangle 1033"/>
          <p:cNvSpPr>
            <a:spLocks noChangeArrowheads="1"/>
          </p:cNvSpPr>
          <p:nvPr/>
        </p:nvSpPr>
        <p:spPr bwMode="auto">
          <a:xfrm>
            <a:off x="457200" y="1235075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Expr_log_1 </a:t>
            </a: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ET</a:t>
            </a:r>
            <a:r>
              <a:rPr lang="fr-FR">
                <a:latin typeface="Courier New" charset="0"/>
                <a:cs typeface="+mn-cs"/>
              </a:rPr>
              <a:t> Expr_log_2</a:t>
            </a:r>
          </a:p>
        </p:txBody>
      </p:sp>
      <p:sp>
        <p:nvSpPr>
          <p:cNvPr id="365578" name="Rectangle 1034"/>
          <p:cNvSpPr>
            <a:spLocks noChangeArrowheads="1"/>
          </p:cNvSpPr>
          <p:nvPr/>
        </p:nvSpPr>
        <p:spPr bwMode="auto">
          <a:xfrm>
            <a:off x="762000" y="685800"/>
            <a:ext cx="2217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Mathématiquement </a:t>
            </a:r>
          </a:p>
        </p:txBody>
      </p:sp>
      <p:sp>
        <p:nvSpPr>
          <p:cNvPr id="365579" name="Rectangle 1035"/>
          <p:cNvSpPr>
            <a:spLocks noChangeArrowheads="1"/>
          </p:cNvSpPr>
          <p:nvPr/>
        </p:nvSpPr>
        <p:spPr bwMode="auto">
          <a:xfrm>
            <a:off x="4845050" y="1235075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Expr_log_2 </a:t>
            </a: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ET</a:t>
            </a:r>
            <a:r>
              <a:rPr lang="fr-FR">
                <a:latin typeface="Courier New" charset="0"/>
                <a:cs typeface="+mn-cs"/>
              </a:rPr>
              <a:t> Expr_log_1</a:t>
            </a:r>
          </a:p>
        </p:txBody>
      </p:sp>
      <p:sp>
        <p:nvSpPr>
          <p:cNvPr id="365580" name="Text Box 1036"/>
          <p:cNvSpPr txBox="1">
            <a:spLocks noChangeArrowheads="1"/>
          </p:cNvSpPr>
          <p:nvPr/>
        </p:nvSpPr>
        <p:spPr bwMode="auto">
          <a:xfrm>
            <a:off x="4343400" y="1158875"/>
            <a:ext cx="37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2800">
                <a:cs typeface="+mn-cs"/>
                <a:sym typeface="Symbol" charset="0"/>
              </a:rPr>
              <a:t></a:t>
            </a:r>
            <a:endParaRPr lang="fr-FR" sz="2800">
              <a:cs typeface="+mn-cs"/>
            </a:endParaRPr>
          </a:p>
        </p:txBody>
      </p:sp>
      <p:sp>
        <p:nvSpPr>
          <p:cNvPr id="365582" name="Rectangle 1038"/>
          <p:cNvSpPr>
            <a:spLocks noChangeArrowheads="1"/>
          </p:cNvSpPr>
          <p:nvPr/>
        </p:nvSpPr>
        <p:spPr bwMode="auto">
          <a:xfrm>
            <a:off x="762000" y="1905000"/>
            <a:ext cx="284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Evaluation mathématique </a:t>
            </a:r>
          </a:p>
        </p:txBody>
      </p:sp>
      <p:sp>
        <p:nvSpPr>
          <p:cNvPr id="365583" name="Rectangle 1039"/>
          <p:cNvSpPr>
            <a:spLocks noChangeArrowheads="1"/>
          </p:cNvSpPr>
          <p:nvPr/>
        </p:nvSpPr>
        <p:spPr bwMode="auto">
          <a:xfrm>
            <a:off x="517525" y="3316288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évaluer</a:t>
            </a:r>
            <a:r>
              <a:rPr lang="fr-FR">
                <a:latin typeface="Courier New" charset="0"/>
                <a:cs typeface="+mn-cs"/>
              </a:rPr>
              <a:t> Expr_log_1</a:t>
            </a:r>
          </a:p>
        </p:txBody>
      </p:sp>
      <p:sp>
        <p:nvSpPr>
          <p:cNvPr id="365584" name="Rectangle 1040"/>
          <p:cNvSpPr>
            <a:spLocks noChangeArrowheads="1"/>
          </p:cNvSpPr>
          <p:nvPr/>
        </p:nvSpPr>
        <p:spPr bwMode="auto">
          <a:xfrm>
            <a:off x="517525" y="3925888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évaluer</a:t>
            </a:r>
            <a:r>
              <a:rPr lang="fr-FR">
                <a:latin typeface="Courier New" charset="0"/>
                <a:cs typeface="+mn-cs"/>
              </a:rPr>
              <a:t> Expr_log_2</a:t>
            </a:r>
          </a:p>
        </p:txBody>
      </p:sp>
      <p:sp>
        <p:nvSpPr>
          <p:cNvPr id="365585" name="Line 1041"/>
          <p:cNvSpPr>
            <a:spLocks noChangeShapeType="1"/>
          </p:cNvSpPr>
          <p:nvPr/>
        </p:nvSpPr>
        <p:spPr bwMode="auto">
          <a:xfrm flipH="1">
            <a:off x="3352800" y="35496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65587" name="Line 1043"/>
          <p:cNvSpPr>
            <a:spLocks noChangeShapeType="1"/>
          </p:cNvSpPr>
          <p:nvPr/>
        </p:nvSpPr>
        <p:spPr bwMode="auto">
          <a:xfrm flipH="1">
            <a:off x="3352800" y="41592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65588" name="Rectangle 1044"/>
          <p:cNvSpPr>
            <a:spLocks noChangeArrowheads="1"/>
          </p:cNvSpPr>
          <p:nvPr/>
        </p:nvSpPr>
        <p:spPr bwMode="auto">
          <a:xfrm>
            <a:off x="4114800" y="330517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Res_1</a:t>
            </a:r>
          </a:p>
        </p:txBody>
      </p:sp>
      <p:sp>
        <p:nvSpPr>
          <p:cNvPr id="365589" name="Rectangle 1045"/>
          <p:cNvSpPr>
            <a:spLocks noChangeArrowheads="1"/>
          </p:cNvSpPr>
          <p:nvPr/>
        </p:nvSpPr>
        <p:spPr bwMode="auto">
          <a:xfrm>
            <a:off x="4146550" y="393065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Res_2</a:t>
            </a:r>
          </a:p>
        </p:txBody>
      </p:sp>
      <p:sp>
        <p:nvSpPr>
          <p:cNvPr id="365590" name="Rectangle 1046"/>
          <p:cNvSpPr>
            <a:spLocks noChangeArrowheads="1"/>
          </p:cNvSpPr>
          <p:nvPr/>
        </p:nvSpPr>
        <p:spPr bwMode="auto">
          <a:xfrm>
            <a:off x="5867400" y="3260725"/>
            <a:ext cx="946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>
                <a:cs typeface="+mn-cs"/>
              </a:rPr>
              <a:t>évaluer</a:t>
            </a:r>
            <a:endParaRPr lang="fr-FR">
              <a:latin typeface="Courier New" charset="0"/>
              <a:cs typeface="+mn-cs"/>
            </a:endParaRPr>
          </a:p>
          <a:p>
            <a:pPr>
              <a:defRPr/>
            </a:pPr>
            <a:r>
              <a:rPr lang="fr-FR">
                <a:latin typeface="Courier New" charset="0"/>
                <a:cs typeface="+mn-cs"/>
              </a:rPr>
              <a:t>Res_1</a:t>
            </a:r>
          </a:p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ET</a:t>
            </a:r>
            <a:r>
              <a:rPr lang="fr-FR">
                <a:latin typeface="Courier New" charset="0"/>
                <a:cs typeface="+mn-cs"/>
              </a:rPr>
              <a:t> </a:t>
            </a:r>
          </a:p>
          <a:p>
            <a:pPr>
              <a:defRPr/>
            </a:pPr>
            <a:r>
              <a:rPr lang="fr-FR">
                <a:latin typeface="Courier New" charset="0"/>
                <a:cs typeface="+mn-cs"/>
              </a:rPr>
              <a:t>Res_2</a:t>
            </a:r>
          </a:p>
        </p:txBody>
      </p:sp>
      <p:sp>
        <p:nvSpPr>
          <p:cNvPr id="365593" name="Line 1049"/>
          <p:cNvSpPr>
            <a:spLocks noChangeShapeType="1"/>
          </p:cNvSpPr>
          <p:nvPr/>
        </p:nvSpPr>
        <p:spPr bwMode="auto">
          <a:xfrm flipH="1">
            <a:off x="7010400" y="3886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65594" name="Rectangle 1050"/>
          <p:cNvSpPr>
            <a:spLocks noChangeArrowheads="1"/>
          </p:cNvSpPr>
          <p:nvPr/>
        </p:nvSpPr>
        <p:spPr bwMode="auto">
          <a:xfrm>
            <a:off x="7696200" y="4195763"/>
            <a:ext cx="793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vrai</a:t>
            </a:r>
            <a:endParaRPr lang="fr-FR">
              <a:cs typeface="+mn-cs"/>
            </a:endParaRPr>
          </a:p>
          <a:p>
            <a:pPr>
              <a:defRPr/>
            </a:pPr>
            <a:r>
              <a:rPr lang="fr-FR">
                <a:cs typeface="+mn-cs"/>
              </a:rPr>
              <a:t>ou </a:t>
            </a:r>
          </a:p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faux</a:t>
            </a:r>
            <a:endParaRPr lang="fr-FR">
              <a:latin typeface="Courier New" charset="0"/>
              <a:cs typeface="+mn-cs"/>
            </a:endParaRPr>
          </a:p>
        </p:txBody>
      </p:sp>
      <p:sp>
        <p:nvSpPr>
          <p:cNvPr id="365595" name="Rectangle 1051"/>
          <p:cNvSpPr>
            <a:spLocks noChangeArrowheads="1"/>
          </p:cNvSpPr>
          <p:nvPr/>
        </p:nvSpPr>
        <p:spPr bwMode="auto">
          <a:xfrm>
            <a:off x="4206875" y="4479925"/>
            <a:ext cx="793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vrai</a:t>
            </a:r>
            <a:endParaRPr lang="fr-FR">
              <a:cs typeface="+mn-cs"/>
            </a:endParaRPr>
          </a:p>
          <a:p>
            <a:pPr>
              <a:defRPr/>
            </a:pPr>
            <a:r>
              <a:rPr lang="fr-FR">
                <a:cs typeface="+mn-cs"/>
              </a:rPr>
              <a:t>ou </a:t>
            </a:r>
          </a:p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faux</a:t>
            </a:r>
            <a:endParaRPr lang="fr-FR">
              <a:latin typeface="Courier New" charset="0"/>
              <a:cs typeface="+mn-cs"/>
            </a:endParaRPr>
          </a:p>
        </p:txBody>
      </p:sp>
      <p:sp>
        <p:nvSpPr>
          <p:cNvPr id="365596" name="Rectangle 1052"/>
          <p:cNvSpPr>
            <a:spLocks noChangeArrowheads="1"/>
          </p:cNvSpPr>
          <p:nvPr/>
        </p:nvSpPr>
        <p:spPr bwMode="auto">
          <a:xfrm>
            <a:off x="4175125" y="2193925"/>
            <a:ext cx="793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vrai</a:t>
            </a:r>
            <a:endParaRPr lang="fr-FR">
              <a:cs typeface="+mn-cs"/>
            </a:endParaRPr>
          </a:p>
          <a:p>
            <a:pPr>
              <a:defRPr/>
            </a:pPr>
            <a:r>
              <a:rPr lang="fr-FR">
                <a:cs typeface="+mn-cs"/>
              </a:rPr>
              <a:t>ou </a:t>
            </a:r>
          </a:p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faux</a:t>
            </a:r>
            <a:endParaRPr lang="fr-FR">
              <a:latin typeface="Courier New" charset="0"/>
              <a:cs typeface="+mn-cs"/>
            </a:endParaRPr>
          </a:p>
        </p:txBody>
      </p:sp>
      <p:grpSp>
        <p:nvGrpSpPr>
          <p:cNvPr id="365602" name="Group 1058"/>
          <p:cNvGrpSpPr>
            <a:grpSpLocks/>
          </p:cNvGrpSpPr>
          <p:nvPr/>
        </p:nvGrpSpPr>
        <p:grpSpPr bwMode="auto">
          <a:xfrm>
            <a:off x="5334000" y="3505200"/>
            <a:ext cx="381000" cy="685800"/>
            <a:chOff x="3360" y="2208"/>
            <a:chExt cx="240" cy="432"/>
          </a:xfrm>
        </p:grpSpPr>
        <p:sp>
          <p:nvSpPr>
            <p:cNvPr id="365597" name="Line 1053"/>
            <p:cNvSpPr>
              <a:spLocks noChangeShapeType="1"/>
            </p:cNvSpPr>
            <p:nvPr/>
          </p:nvSpPr>
          <p:spPr bwMode="auto">
            <a:xfrm flipH="1" flipV="1">
              <a:off x="3360" y="2208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365598" name="Line 1054"/>
            <p:cNvSpPr>
              <a:spLocks noChangeShapeType="1"/>
            </p:cNvSpPr>
            <p:nvPr/>
          </p:nvSpPr>
          <p:spPr bwMode="auto">
            <a:xfrm flipH="1">
              <a:off x="3360" y="2496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365599" name="Text Box 1055"/>
          <p:cNvSpPr txBox="1">
            <a:spLocks noChangeArrowheads="1"/>
          </p:cNvSpPr>
          <p:nvPr/>
        </p:nvSpPr>
        <p:spPr bwMode="auto">
          <a:xfrm>
            <a:off x="1143000" y="5715000"/>
            <a:ext cx="660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pas de chronologie (pas de notion de temps en mathématique !)</a:t>
            </a:r>
          </a:p>
        </p:txBody>
      </p:sp>
      <p:sp>
        <p:nvSpPr>
          <p:cNvPr id="365600" name="Rectangle 1056"/>
          <p:cNvSpPr>
            <a:spLocks noChangeArrowheads="1"/>
          </p:cNvSpPr>
          <p:nvPr/>
        </p:nvSpPr>
        <p:spPr bwMode="auto">
          <a:xfrm>
            <a:off x="7804150" y="3641725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225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7" grpId="0" autoUpdateAnimBg="0"/>
      <p:bldP spid="365578" grpId="0" autoUpdateAnimBg="0"/>
      <p:bldP spid="365579" grpId="0" autoUpdateAnimBg="0"/>
      <p:bldP spid="365580" grpId="0" autoUpdateAnimBg="0"/>
      <p:bldP spid="365582" grpId="0" autoUpdateAnimBg="0"/>
      <p:bldP spid="365583" grpId="0" autoUpdateAnimBg="0"/>
      <p:bldP spid="365584" grpId="0" autoUpdateAnimBg="0"/>
      <p:bldP spid="365588" grpId="0" autoUpdateAnimBg="0"/>
      <p:bldP spid="365589" grpId="0" autoUpdateAnimBg="0"/>
      <p:bldP spid="365590" grpId="0" autoUpdateAnimBg="0"/>
      <p:bldP spid="365594" grpId="0" autoUpdateAnimBg="0"/>
      <p:bldP spid="365595" grpId="0" autoUpdateAnimBg="0"/>
      <p:bldP spid="365596" grpId="0" autoUpdateAnimBg="0"/>
      <p:bldP spid="365599" grpId="0" autoUpdateAnimBg="0"/>
      <p:bldP spid="36560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424543" y="370114"/>
            <a:ext cx="2674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F.6 fonctions applicables</a:t>
            </a:r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526142" y="3436257"/>
            <a:ext cx="7249288" cy="320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u="sng" dirty="0"/>
              <a:t>Exemple: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dirty="0"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caract</a:t>
            </a:r>
            <a:r>
              <a:rPr lang="fr-FR" dirty="0">
                <a:latin typeface="Courier New" charset="0"/>
              </a:rPr>
              <a:t> :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caractere</a:t>
            </a:r>
            <a:r>
              <a:rPr lang="fr-FR" dirty="0">
                <a:latin typeface="Courier New" charset="0"/>
              </a:rPr>
              <a:t>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dirty="0" err="1">
                <a:latin typeface="Courier New" charset="0"/>
              </a:rPr>
              <a:t>caract</a:t>
            </a:r>
            <a:r>
              <a:rPr lang="fr-FR" dirty="0">
                <a:latin typeface="Courier New" charset="0"/>
              </a:rPr>
              <a:t>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&lt;-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nImporteQuelCaractere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  <a:r>
              <a:rPr lang="fr-FR" dirty="0">
                <a:latin typeface="Courier New" charset="0"/>
              </a:rPr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dirty="0">
                <a:latin typeface="Courier New" charset="0"/>
              </a:rPr>
              <a:t>...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afficher (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tolower</a:t>
            </a:r>
            <a:r>
              <a:rPr lang="fr-FR" dirty="0">
                <a:latin typeface="Courier New" charset="0"/>
              </a:rPr>
              <a:t> (</a:t>
            </a:r>
            <a:r>
              <a:rPr lang="fr-FR" dirty="0" err="1">
                <a:latin typeface="Courier New" charset="0"/>
              </a:rPr>
              <a:t>caract</a:t>
            </a:r>
            <a:r>
              <a:rPr lang="fr-FR" dirty="0">
                <a:latin typeface="Courier New" charset="0"/>
              </a:rPr>
              <a:t>)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); </a:t>
            </a:r>
            <a:r>
              <a:rPr lang="fr-FR" dirty="0">
                <a:latin typeface="Courier New" charset="0"/>
              </a:rPr>
              <a:t>// </a:t>
            </a:r>
            <a:r>
              <a:rPr lang="fr-FR" dirty="0" err="1">
                <a:latin typeface="Courier New" charset="0"/>
              </a:rPr>
              <a:t>caract</a:t>
            </a:r>
            <a:r>
              <a:rPr lang="fr-FR" dirty="0">
                <a:latin typeface="Courier New" charset="0"/>
              </a:rPr>
              <a:t> en minuscule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afficher (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toupper</a:t>
            </a:r>
            <a:r>
              <a:rPr lang="fr-FR" dirty="0">
                <a:latin typeface="Courier New" charset="0"/>
              </a:rPr>
              <a:t> (</a:t>
            </a:r>
            <a:r>
              <a:rPr lang="fr-FR" dirty="0" err="1">
                <a:latin typeface="Courier New" charset="0"/>
              </a:rPr>
              <a:t>caract</a:t>
            </a:r>
            <a:r>
              <a:rPr lang="fr-FR" dirty="0">
                <a:latin typeface="Courier New" charset="0"/>
              </a:rPr>
              <a:t>)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);</a:t>
            </a:r>
            <a:r>
              <a:rPr lang="fr-FR" dirty="0">
                <a:latin typeface="Courier New" charset="0"/>
              </a:rPr>
              <a:t> // </a:t>
            </a:r>
            <a:r>
              <a:rPr lang="fr-FR" dirty="0" err="1">
                <a:latin typeface="Courier New" charset="0"/>
              </a:rPr>
              <a:t>caract</a:t>
            </a:r>
            <a:r>
              <a:rPr lang="fr-FR" dirty="0">
                <a:latin typeface="Courier New" charset="0"/>
              </a:rPr>
              <a:t> en majuscule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afficher (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succ</a:t>
            </a:r>
            <a:r>
              <a:rPr lang="fr-FR" dirty="0">
                <a:latin typeface="Courier New" charset="0"/>
              </a:rPr>
              <a:t>    (</a:t>
            </a:r>
            <a:r>
              <a:rPr lang="fr-FR" dirty="0" err="1">
                <a:latin typeface="Courier New" charset="0"/>
              </a:rPr>
              <a:t>caract</a:t>
            </a:r>
            <a:r>
              <a:rPr lang="fr-FR" dirty="0">
                <a:latin typeface="Courier New" charset="0"/>
              </a:rPr>
              <a:t>)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);</a:t>
            </a:r>
            <a:r>
              <a:rPr lang="fr-FR" dirty="0">
                <a:latin typeface="Courier New" charset="0"/>
              </a:rPr>
              <a:t> // suivant   de </a:t>
            </a:r>
            <a:r>
              <a:rPr lang="fr-FR" dirty="0" err="1">
                <a:latin typeface="Courier New" charset="0"/>
              </a:rPr>
              <a:t>caract</a:t>
            </a:r>
            <a:endParaRPr lang="fr-FR" dirty="0">
              <a:latin typeface="Courier New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afficher (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pred</a:t>
            </a:r>
            <a:r>
              <a:rPr lang="fr-FR" dirty="0">
                <a:latin typeface="Courier New" charset="0"/>
              </a:rPr>
              <a:t>    (</a:t>
            </a:r>
            <a:r>
              <a:rPr lang="fr-FR" dirty="0" err="1">
                <a:latin typeface="Courier New" charset="0"/>
              </a:rPr>
              <a:t>caract</a:t>
            </a:r>
            <a:r>
              <a:rPr lang="fr-FR" dirty="0">
                <a:latin typeface="Courier New" charset="0"/>
              </a:rPr>
              <a:t>)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);</a:t>
            </a:r>
            <a:r>
              <a:rPr lang="fr-FR" dirty="0">
                <a:latin typeface="Courier New" charset="0"/>
              </a:rPr>
              <a:t> // précédent de </a:t>
            </a:r>
            <a:r>
              <a:rPr lang="fr-FR" dirty="0" err="1">
                <a:latin typeface="Courier New" charset="0"/>
              </a:rPr>
              <a:t>caract</a:t>
            </a:r>
            <a:endParaRPr lang="fr-FR" dirty="0">
              <a:latin typeface="Courier New" charset="0"/>
            </a:endParaRPr>
          </a:p>
        </p:txBody>
      </p:sp>
      <p:sp>
        <p:nvSpPr>
          <p:cNvPr id="299025" name="Rectangle 17"/>
          <p:cNvSpPr>
            <a:spLocks noChangeArrowheads="1"/>
          </p:cNvSpPr>
          <p:nvPr/>
        </p:nvSpPr>
        <p:spPr bwMode="auto">
          <a:xfrm>
            <a:off x="1905000" y="4991100"/>
            <a:ext cx="1219200" cy="1752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4844143" y="370114"/>
            <a:ext cx="300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produisent un 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caractere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6142" y="852714"/>
            <a:ext cx="7529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tolower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unCaract</a:t>
            </a:r>
            <a:r>
              <a:rPr lang="fr-FR" dirty="0">
                <a:latin typeface="Courier New"/>
                <a:cs typeface="Courier New"/>
              </a:rPr>
              <a:t>)</a:t>
            </a:r>
          </a:p>
          <a:p>
            <a:r>
              <a:rPr lang="fr-FR" dirty="0"/>
              <a:t>renvoie le caractère en minuscule (uniquement si c’est une majuscule)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toupper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unCaract</a:t>
            </a:r>
            <a:r>
              <a:rPr lang="fr-FR" dirty="0">
                <a:latin typeface="Courier New"/>
                <a:cs typeface="Courier New"/>
              </a:rPr>
              <a:t>)</a:t>
            </a:r>
          </a:p>
          <a:p>
            <a:r>
              <a:rPr lang="fr-FR" dirty="0"/>
              <a:t>renvoie le caractère en majuscule (uniquement si c’est une minuscule)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succ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unCaract</a:t>
            </a:r>
            <a:r>
              <a:rPr lang="fr-FR" dirty="0">
                <a:latin typeface="Courier New"/>
                <a:cs typeface="Courier New"/>
              </a:rPr>
              <a:t>)</a:t>
            </a:r>
          </a:p>
          <a:p>
            <a:r>
              <a:rPr lang="fr-FR" dirty="0"/>
              <a:t>renvoie le caractère suivant dans l’ordre prédéfinit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pred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unCaract</a:t>
            </a:r>
            <a:r>
              <a:rPr lang="fr-FR" dirty="0">
                <a:latin typeface="Courier New"/>
                <a:cs typeface="Courier New"/>
              </a:rPr>
              <a:t>)</a:t>
            </a:r>
          </a:p>
          <a:p>
            <a:r>
              <a:rPr lang="fr-FR" dirty="0"/>
              <a:t>renvoie le caractère précédant dans l’ordre prédéfinit</a:t>
            </a:r>
          </a:p>
        </p:txBody>
      </p:sp>
    </p:spTree>
    <p:extLst>
      <p:ext uri="{BB962C8B-B14F-4D97-AF65-F5344CB8AC3E}">
        <p14:creationId xmlns:p14="http://schemas.microsoft.com/office/powerpoint/2010/main" val="14269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4" grpId="0" autoUpdateAnimBg="0"/>
      <p:bldP spid="299025" grpId="0" animBg="1"/>
      <p:bldP spid="299026" grpId="0" autoUpdateAnimBg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0" y="5306457"/>
            <a:ext cx="3534853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1447800" y="13716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tableau_de</a:t>
            </a:r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auto">
          <a:xfrm>
            <a:off x="914400" y="1905000"/>
            <a:ext cx="694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permet de regrouper plusieurs valeurs sous un même identificateur</a:t>
            </a:r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4941321" y="2301875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désignées par leur rang </a:t>
            </a:r>
          </a:p>
        </p:txBody>
      </p:sp>
      <p:sp>
        <p:nvSpPr>
          <p:cNvPr id="300044" name="Rectangle 12"/>
          <p:cNvSpPr>
            <a:spLocks noChangeArrowheads="1"/>
          </p:cNvSpPr>
          <p:nvPr/>
        </p:nvSpPr>
        <p:spPr bwMode="auto">
          <a:xfrm>
            <a:off x="492014" y="3404632"/>
            <a:ext cx="1191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u="sng" dirty="0"/>
              <a:t>Exemple :</a:t>
            </a:r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1284515" y="3707039"/>
            <a:ext cx="54485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declarer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fr-FR" dirty="0" err="1">
                <a:latin typeface="Courier New" charset="0"/>
              </a:rPr>
              <a:t>tabReel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: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tableau_de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fr-FR" dirty="0">
                <a:latin typeface="Courier New" charset="0"/>
              </a:rPr>
              <a:t>10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reel</a:t>
            </a:r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;</a:t>
            </a:r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1284515" y="4180114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latin typeface="Courier New" charset="0"/>
              </a:rPr>
              <a:t>TabReel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</a:t>
            </a:r>
          </a:p>
        </p:txBody>
      </p:sp>
      <p:sp>
        <p:nvSpPr>
          <p:cNvPr id="300047" name="Rectangle 15"/>
          <p:cNvSpPr>
            <a:spLocks noChangeArrowheads="1"/>
          </p:cNvSpPr>
          <p:nvPr/>
        </p:nvSpPr>
        <p:spPr bwMode="auto">
          <a:xfrm>
            <a:off x="2808515" y="4180114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dirty="0"/>
              <a:t>désigne l'ensemble des 10 valeurs réelles</a:t>
            </a:r>
          </a:p>
        </p:txBody>
      </p:sp>
      <p:grpSp>
        <p:nvGrpSpPr>
          <p:cNvPr id="300078" name="Group 46"/>
          <p:cNvGrpSpPr>
            <a:grpSpLocks/>
          </p:cNvGrpSpPr>
          <p:nvPr/>
        </p:nvGrpSpPr>
        <p:grpSpPr bwMode="auto">
          <a:xfrm>
            <a:off x="1360715" y="4778836"/>
            <a:ext cx="6096000" cy="685800"/>
            <a:chOff x="960" y="2736"/>
            <a:chExt cx="3840" cy="432"/>
          </a:xfrm>
        </p:grpSpPr>
        <p:sp>
          <p:nvSpPr>
            <p:cNvPr id="300055" name="Rectangle 23"/>
            <p:cNvSpPr>
              <a:spLocks noChangeArrowheads="1"/>
            </p:cNvSpPr>
            <p:nvPr/>
          </p:nvSpPr>
          <p:spPr bwMode="auto">
            <a:xfrm>
              <a:off x="960" y="2736"/>
              <a:ext cx="384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56" name="Line 24"/>
            <p:cNvSpPr>
              <a:spLocks noChangeShapeType="1"/>
            </p:cNvSpPr>
            <p:nvPr/>
          </p:nvSpPr>
          <p:spPr bwMode="auto">
            <a:xfrm>
              <a:off x="1344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57" name="Line 25"/>
            <p:cNvSpPr>
              <a:spLocks noChangeShapeType="1"/>
            </p:cNvSpPr>
            <p:nvPr/>
          </p:nvSpPr>
          <p:spPr bwMode="auto">
            <a:xfrm>
              <a:off x="1728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58" name="Line 26"/>
            <p:cNvSpPr>
              <a:spLocks noChangeShapeType="1"/>
            </p:cNvSpPr>
            <p:nvPr/>
          </p:nvSpPr>
          <p:spPr bwMode="auto">
            <a:xfrm>
              <a:off x="2112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59" name="Line 27"/>
            <p:cNvSpPr>
              <a:spLocks noChangeShapeType="1"/>
            </p:cNvSpPr>
            <p:nvPr/>
          </p:nvSpPr>
          <p:spPr bwMode="auto">
            <a:xfrm>
              <a:off x="2496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60" name="Line 28"/>
            <p:cNvSpPr>
              <a:spLocks noChangeShapeType="1"/>
            </p:cNvSpPr>
            <p:nvPr/>
          </p:nvSpPr>
          <p:spPr bwMode="auto">
            <a:xfrm>
              <a:off x="2880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61" name="Line 29"/>
            <p:cNvSpPr>
              <a:spLocks noChangeShapeType="1"/>
            </p:cNvSpPr>
            <p:nvPr/>
          </p:nvSpPr>
          <p:spPr bwMode="auto">
            <a:xfrm>
              <a:off x="3264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62" name="Line 30"/>
            <p:cNvSpPr>
              <a:spLocks noChangeShapeType="1"/>
            </p:cNvSpPr>
            <p:nvPr/>
          </p:nvSpPr>
          <p:spPr bwMode="auto">
            <a:xfrm>
              <a:off x="3648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63" name="Line 31"/>
            <p:cNvSpPr>
              <a:spLocks noChangeShapeType="1"/>
            </p:cNvSpPr>
            <p:nvPr/>
          </p:nvSpPr>
          <p:spPr bwMode="auto">
            <a:xfrm>
              <a:off x="4032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64" name="Line 32"/>
            <p:cNvSpPr>
              <a:spLocks noChangeShapeType="1"/>
            </p:cNvSpPr>
            <p:nvPr/>
          </p:nvSpPr>
          <p:spPr bwMode="auto">
            <a:xfrm>
              <a:off x="4416" y="273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67" name="Line 35"/>
            <p:cNvSpPr>
              <a:spLocks noChangeShapeType="1"/>
            </p:cNvSpPr>
            <p:nvPr/>
          </p:nvSpPr>
          <p:spPr bwMode="auto">
            <a:xfrm>
              <a:off x="2544" y="2736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0068" name="Line 36"/>
            <p:cNvSpPr>
              <a:spLocks noChangeShapeType="1"/>
            </p:cNvSpPr>
            <p:nvPr/>
          </p:nvSpPr>
          <p:spPr bwMode="auto">
            <a:xfrm>
              <a:off x="2544" y="3168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00079" name="Group 47"/>
          <p:cNvGrpSpPr>
            <a:grpSpLocks/>
          </p:cNvGrpSpPr>
          <p:nvPr/>
        </p:nvGrpSpPr>
        <p:grpSpPr bwMode="auto">
          <a:xfrm>
            <a:off x="1513115" y="5742214"/>
            <a:ext cx="5791200" cy="838200"/>
            <a:chOff x="1200" y="3360"/>
            <a:chExt cx="3648" cy="528"/>
          </a:xfrm>
        </p:grpSpPr>
        <p:sp>
          <p:nvSpPr>
            <p:cNvPr id="300069" name="Rectangle 37"/>
            <p:cNvSpPr>
              <a:spLocks noChangeArrowheads="1"/>
            </p:cNvSpPr>
            <p:nvPr/>
          </p:nvSpPr>
          <p:spPr bwMode="auto">
            <a:xfrm>
              <a:off x="1931" y="3504"/>
              <a:ext cx="29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/>
                <a:t>espace mémoire réservé mais </a:t>
              </a:r>
              <a:r>
                <a:rPr lang="fr-FR" b="1">
                  <a:solidFill>
                    <a:srgbClr val="FF0000"/>
                  </a:solidFill>
                </a:rPr>
                <a:t>pas initialisé</a:t>
              </a:r>
              <a:r>
                <a:rPr lang="fr-FR"/>
                <a:t> </a:t>
              </a:r>
            </a:p>
          </p:txBody>
        </p:sp>
        <p:pic>
          <p:nvPicPr>
            <p:cNvPr id="300070" name="Picture 38" descr="D:\Archives\Images\PanneauxRoutiers\SecuriteRoutiere\SmallAutreDange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360"/>
              <a:ext cx="600" cy="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0077" name="Text Box 45"/>
          <p:cNvSpPr txBox="1">
            <a:spLocks noChangeArrowheads="1"/>
          </p:cNvSpPr>
          <p:nvPr/>
        </p:nvSpPr>
        <p:spPr bwMode="auto">
          <a:xfrm>
            <a:off x="459357" y="1099066"/>
            <a:ext cx="19768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H.1 identificateur</a:t>
            </a:r>
          </a:p>
        </p:txBody>
      </p:sp>
      <p:sp>
        <p:nvSpPr>
          <p:cNvPr id="29" name="Titre 2"/>
          <p:cNvSpPr txBox="1">
            <a:spLocks/>
          </p:cNvSpPr>
          <p:nvPr/>
        </p:nvSpPr>
        <p:spPr>
          <a:xfrm>
            <a:off x="308429" y="250119"/>
            <a:ext cx="8372927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/>
              <a:t>H. Type primitif </a:t>
            </a:r>
            <a:r>
              <a:rPr lang="fr-FR" sz="4800" dirty="0" err="1">
                <a:latin typeface="Courier New"/>
                <a:cs typeface="Courier New"/>
              </a:rPr>
              <a:t>tableau_de</a:t>
            </a:r>
            <a:endParaRPr lang="fr-FR" sz="4800" dirty="0">
              <a:latin typeface="Courier New"/>
              <a:cs typeface="Courier New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9357" y="2680607"/>
            <a:ext cx="564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H.2 modèle général de déclaration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59356" y="3002643"/>
            <a:ext cx="72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nomTab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: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tableau_de</a:t>
            </a:r>
            <a:r>
              <a:rPr lang="fr-FR" dirty="0">
                <a:latin typeface="Courier New"/>
                <a:cs typeface="Courier New"/>
              </a:rPr>
              <a:t> [Taille] </a:t>
            </a:r>
            <a:r>
              <a:rPr lang="fr-FR" b="1" dirty="0" err="1">
                <a:solidFill>
                  <a:schemeClr val="accent2"/>
                </a:solidFill>
                <a:latin typeface="Courier New"/>
                <a:cs typeface="Courier New"/>
              </a:rPr>
              <a:t>typePrimitif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54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2" grpId="0" autoUpdateAnimBg="0"/>
      <p:bldP spid="300043" grpId="0" autoUpdateAnimBg="0"/>
      <p:bldP spid="300044" grpId="0" autoUpdateAnimBg="0"/>
      <p:bldP spid="300045" grpId="0" autoUpdateAnimBg="0"/>
      <p:bldP spid="300046" grpId="0" autoUpdateAnimBg="0"/>
      <p:bldP spid="300047" grpId="0" autoUpdateAnimBg="0"/>
      <p:bldP spid="2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1500" y="417286"/>
            <a:ext cx="644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H.3 Accès à un élément du tableau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1500" y="941381"/>
            <a:ext cx="83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accède au (</a:t>
            </a:r>
            <a:r>
              <a:rPr lang="fr-FR" i="1" dirty="0"/>
              <a:t>i+1)</a:t>
            </a:r>
            <a:r>
              <a:rPr lang="fr-FR" baseline="30000" dirty="0" err="1"/>
              <a:t>ème</a:t>
            </a:r>
            <a:r>
              <a:rPr lang="fr-FR" baseline="30000" dirty="0"/>
              <a:t> </a:t>
            </a:r>
            <a:r>
              <a:rPr lang="fr-FR" dirty="0" err="1"/>
              <a:t>élement</a:t>
            </a:r>
            <a:r>
              <a:rPr lang="fr-FR" dirty="0"/>
              <a:t> du tableau </a:t>
            </a:r>
            <a:r>
              <a:rPr lang="fr-FR" dirty="0">
                <a:latin typeface="Courier New"/>
                <a:cs typeface="Courier New"/>
              </a:rPr>
              <a:t>tab</a:t>
            </a:r>
            <a:r>
              <a:rPr lang="fr-FR" dirty="0"/>
              <a:t> avec la notation entre crochet </a:t>
            </a:r>
            <a:r>
              <a:rPr lang="fr-FR" dirty="0">
                <a:latin typeface="Courier New"/>
                <a:cs typeface="Courier New"/>
              </a:rPr>
              <a:t>tab[i]</a:t>
            </a:r>
            <a:endParaRPr lang="fr-FR" baseline="-25000" dirty="0">
              <a:latin typeface="Courier New"/>
              <a:cs typeface="Courier New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55097" y="1532955"/>
            <a:ext cx="643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La première case du tableau a pour indice 0;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dernière case du tableau à pour indice sa taille – 1;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Aucun contrôle quant à la validité de l’indice n’est effectué lors d’un accès à une case, que ce soit en lecture ou en écriture.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71500" y="3285612"/>
            <a:ext cx="69993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  <a:p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[0] &lt;- 10; //accès en écriture;</a:t>
            </a:r>
          </a:p>
          <a:p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[1] &lt;- 11;</a:t>
            </a:r>
          </a:p>
          <a:p>
            <a:r>
              <a:rPr lang="fr-FR" dirty="0">
                <a:latin typeface="Courier New"/>
                <a:cs typeface="Courier New"/>
              </a:rPr>
              <a:t>…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[0]); //10 – accès en lecture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[10]); //oups boulette</a:t>
            </a:r>
          </a:p>
        </p:txBody>
      </p:sp>
      <p:pic>
        <p:nvPicPr>
          <p:cNvPr id="7" name="Picture 38" descr="D:\Archives\Images\PanneauxRoutiers\SecuriteRoutiere\SmallAutreDang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2" y="1641929"/>
            <a:ext cx="732972" cy="64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oudre les écran bleu 0x0000007b apres un changement de ...">
            <a:extLst>
              <a:ext uri="{FF2B5EF4-FFF2-40B4-BE49-F238E27FC236}">
                <a16:creationId xmlns:a16="http://schemas.microsoft.com/office/drawing/2014/main" id="{C5BD5915-234E-A84B-9E10-61C260C9769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326373" y="4840051"/>
            <a:ext cx="2116624" cy="156891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783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1500" y="417286"/>
            <a:ext cx="644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H.4 Connaître la taille d’un tableau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7290" y="942258"/>
            <a:ext cx="682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unTableau</a:t>
            </a:r>
            <a:r>
              <a:rPr lang="fr-FR" dirty="0">
                <a:latin typeface="Courier New"/>
                <a:cs typeface="Courier New"/>
              </a:rPr>
              <a:t>)</a:t>
            </a:r>
          </a:p>
          <a:p>
            <a:r>
              <a:rPr lang="fr-FR" dirty="0"/>
              <a:t>Renvoie le nombre d’éléments (nombre de cases) du tableau </a:t>
            </a:r>
            <a:r>
              <a:rPr lang="fr-FR" dirty="0" err="1">
                <a:latin typeface="Courier New"/>
                <a:cs typeface="Courier New"/>
              </a:rPr>
              <a:t>unTableau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04645" y="2056581"/>
            <a:ext cx="676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Exemple: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tabReel</a:t>
            </a:r>
            <a:r>
              <a:rPr lang="fr-FR" dirty="0">
                <a:latin typeface="Courier New"/>
                <a:cs typeface="Courier New"/>
              </a:rPr>
              <a:t>)); //10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60516" y="3097161"/>
            <a:ext cx="795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Conséquence : </a:t>
            </a:r>
          </a:p>
          <a:p>
            <a:r>
              <a:rPr lang="fr-FR" b="1" dirty="0">
                <a:solidFill>
                  <a:srgbClr val="FF0000"/>
                </a:solidFill>
              </a:rPr>
              <a:t>Tous les indices valides d’un tableau </a:t>
            </a: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Tab</a:t>
            </a:r>
            <a:r>
              <a:rPr lang="fr-FR" b="1" dirty="0">
                <a:solidFill>
                  <a:srgbClr val="FF0000"/>
                </a:solidFill>
              </a:rPr>
              <a:t> sont dans les bornes</a:t>
            </a: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[0, taille (Tab)[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71500" y="4288488"/>
            <a:ext cx="644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H.5 Initialisation d’un tableau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4645" y="4844143"/>
            <a:ext cx="7749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est obligé d’initialiser le tableau case par case. </a:t>
            </a:r>
          </a:p>
          <a:p>
            <a:r>
              <a:rPr lang="fr-FR" dirty="0"/>
              <a:t>Il est impossible d’initialiser toutes les cases d’un tableau avec une unique instruction.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04645" y="5950857"/>
            <a:ext cx="44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=&gt; Pas de tableaux constants</a:t>
            </a:r>
          </a:p>
        </p:txBody>
      </p:sp>
    </p:spTree>
    <p:extLst>
      <p:ext uri="{BB962C8B-B14F-4D97-AF65-F5344CB8AC3E}">
        <p14:creationId xmlns:p14="http://schemas.microsoft.com/office/powerpoint/2010/main" val="32986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1500" y="417286"/>
            <a:ext cx="644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H.6 les tableaux non dimensionnés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55484" y="1089742"/>
            <a:ext cx="6726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plupart du temps, on ne connaît par la dimension (taille) d’un tableau à l’avance. On veut pouvoir: 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Ajouter de nouveaux éléments;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Supprimer des éléments obsolètes;</a:t>
            </a:r>
          </a:p>
          <a:p>
            <a:r>
              <a:rPr lang="fr-FR" dirty="0"/>
              <a:t>tout en gardant une taille convenable. 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9356" y="2633311"/>
            <a:ext cx="72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nomTab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tableau_de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typePrimitif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1500" y="3854943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Allongement du tableau :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allonger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unTab</a:t>
            </a:r>
            <a:r>
              <a:rPr lang="fr-FR" dirty="0">
                <a:latin typeface="Courier New"/>
                <a:cs typeface="Courier New"/>
              </a:rPr>
              <a:t>, </a:t>
            </a:r>
            <a:r>
              <a:rPr lang="fr-FR" dirty="0" err="1">
                <a:latin typeface="Courier New"/>
                <a:cs typeface="Courier New"/>
              </a:rPr>
              <a:t>nbElem</a:t>
            </a:r>
            <a:r>
              <a:rPr lang="fr-FR" dirty="0">
                <a:latin typeface="Courier New"/>
                <a:cs typeface="Courier New"/>
              </a:rPr>
              <a:t>);</a:t>
            </a:r>
          </a:p>
          <a:p>
            <a:r>
              <a:rPr lang="fr-FR" dirty="0"/>
              <a:t>Ajoute au tableau </a:t>
            </a:r>
            <a:r>
              <a:rPr lang="fr-FR" dirty="0" err="1">
                <a:latin typeface="Courier New"/>
                <a:cs typeface="Courier New"/>
              </a:rPr>
              <a:t>unTab</a:t>
            </a:r>
            <a:r>
              <a:rPr lang="fr-FR" dirty="0"/>
              <a:t>,  </a:t>
            </a:r>
            <a:r>
              <a:rPr lang="fr-FR" dirty="0" err="1">
                <a:latin typeface="Courier New"/>
                <a:cs typeface="Courier New"/>
              </a:rPr>
              <a:t>nbElem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nouvelle</a:t>
            </a:r>
            <a:r>
              <a:rPr lang="fr-FR" b="1" dirty="0">
                <a:solidFill>
                  <a:srgbClr val="FF0000"/>
                </a:solidFill>
              </a:rPr>
              <a:t>s</a:t>
            </a:r>
            <a:r>
              <a:rPr lang="fr-FR" dirty="0"/>
              <a:t> cases à la fin du tableau. =&gt; </a:t>
            </a:r>
            <a:r>
              <a:rPr lang="fr-FR" dirty="0">
                <a:solidFill>
                  <a:srgbClr val="FF0000"/>
                </a:solidFill>
              </a:rPr>
              <a:t>les nouvelles cases ne sont pas initialisées!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55484" y="3121742"/>
            <a:ext cx="561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  <a:p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declarer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 : </a:t>
            </a:r>
            <a:r>
              <a:rPr lang="fr-FR" b="1" dirty="0" err="1">
                <a:solidFill>
                  <a:srgbClr val="297FD5"/>
                </a:solidFill>
                <a:latin typeface="Courier New"/>
                <a:cs typeface="Courier New"/>
              </a:rPr>
              <a:t>tableau_de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entier</a:t>
            </a:r>
            <a:r>
              <a:rPr lang="fr-FR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5484" y="5282322"/>
            <a:ext cx="5612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allonger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, 5);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));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(t</a:t>
            </a:r>
            <a:r>
              <a:rPr lang="fr-FR">
                <a:latin typeface="Courier New"/>
                <a:cs typeface="Courier New"/>
              </a:rPr>
              <a:t>abInt</a:t>
            </a:r>
            <a:r>
              <a:rPr lang="fr-FR" dirty="0">
                <a:latin typeface="Courier New"/>
                <a:cs typeface="Courier New"/>
              </a:rPr>
              <a:t>[0]);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59071" y="5814786"/>
            <a:ext cx="7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5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59071" y="6120621"/>
            <a:ext cx="24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n’importe quoi</a:t>
            </a:r>
          </a:p>
        </p:txBody>
      </p:sp>
    </p:spTree>
    <p:extLst>
      <p:ext uri="{BB962C8B-B14F-4D97-AF65-F5344CB8AC3E}">
        <p14:creationId xmlns:p14="http://schemas.microsoft.com/office/powerpoint/2010/main" val="31831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21102" y="512634"/>
            <a:ext cx="7048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Fixer une nouvelle taille à un tableau :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redimensionner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unTab</a:t>
            </a:r>
            <a:r>
              <a:rPr lang="fr-FR" dirty="0">
                <a:latin typeface="Courier New"/>
                <a:cs typeface="Courier New"/>
              </a:rPr>
              <a:t>, </a:t>
            </a:r>
            <a:r>
              <a:rPr lang="fr-FR" dirty="0" err="1">
                <a:latin typeface="Courier New"/>
                <a:cs typeface="Courier New"/>
              </a:rPr>
              <a:t>nbElem</a:t>
            </a:r>
            <a:r>
              <a:rPr lang="fr-FR" dirty="0">
                <a:latin typeface="Courier New"/>
                <a:cs typeface="Courier New"/>
              </a:rPr>
              <a:t>);</a:t>
            </a:r>
          </a:p>
          <a:p>
            <a:r>
              <a:rPr lang="fr-FR" dirty="0"/>
              <a:t>Fixe la taille du tableau </a:t>
            </a:r>
            <a:r>
              <a:rPr lang="fr-FR" dirty="0" err="1">
                <a:latin typeface="Courier New"/>
                <a:cs typeface="Courier New"/>
              </a:rPr>
              <a:t>unTab</a:t>
            </a:r>
            <a:r>
              <a:rPr lang="fr-FR" dirty="0"/>
              <a:t> à </a:t>
            </a:r>
            <a:r>
              <a:rPr lang="fr-FR" dirty="0" err="1">
                <a:latin typeface="Courier New"/>
                <a:cs typeface="Courier New"/>
              </a:rPr>
              <a:t>nbElem</a:t>
            </a:r>
            <a:r>
              <a:rPr lang="fr-FR" dirty="0">
                <a:latin typeface="Courier New"/>
                <a:cs typeface="Courier New"/>
              </a:rPr>
              <a:t>.</a:t>
            </a:r>
          </a:p>
          <a:p>
            <a:r>
              <a:rPr lang="fr-FR" dirty="0">
                <a:cs typeface="Courier New"/>
              </a:rPr>
              <a:t>On peut soit :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ourier New"/>
              </a:rPr>
              <a:t>Allonger le tableau, auquel cas les nouvelles cases ne sont pas initialisées;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ourier New"/>
              </a:rPr>
              <a:t>Tronquer (raccourcir) le tableau.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21102" y="2708744"/>
            <a:ext cx="4667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Exemple :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redimensionner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, 10);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)); </a:t>
            </a:r>
          </a:p>
          <a:p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[3] &lt;- 13;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latin typeface="Courier New"/>
                <a:cs typeface="Courier New"/>
              </a:rPr>
              <a:t> 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[3]);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redimensionner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, 2);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latin typeface="Courier New"/>
                <a:cs typeface="Courier New"/>
              </a:rPr>
              <a:t> (</a:t>
            </a:r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taille</a:t>
            </a:r>
            <a:r>
              <a:rPr lang="fr-FR" dirty="0">
                <a:latin typeface="Courier New"/>
                <a:cs typeface="Courier New"/>
              </a:rPr>
              <a:t> 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)); </a:t>
            </a:r>
          </a:p>
          <a:p>
            <a:r>
              <a:rPr lang="fr-FR" b="1" dirty="0">
                <a:solidFill>
                  <a:srgbClr val="297FD5"/>
                </a:solidFill>
                <a:latin typeface="Courier New"/>
                <a:cs typeface="Courier New"/>
              </a:rPr>
              <a:t>afficher</a:t>
            </a:r>
            <a:r>
              <a:rPr lang="fr-FR" dirty="0">
                <a:solidFill>
                  <a:srgbClr val="297FD5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(</a:t>
            </a:r>
            <a:r>
              <a:rPr lang="fr-FR" dirty="0" err="1">
                <a:latin typeface="Courier New"/>
                <a:cs typeface="Courier New"/>
              </a:rPr>
              <a:t>tabInt</a:t>
            </a:r>
            <a:r>
              <a:rPr lang="fr-FR" dirty="0">
                <a:latin typeface="Courier New"/>
                <a:cs typeface="Courier New"/>
              </a:rPr>
              <a:t>[3]);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778500" y="33020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69429" y="3782786"/>
            <a:ext cx="64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13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778500" y="4354286"/>
            <a:ext cx="5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/>
                <a:cs typeface="Courier New"/>
              </a:rPr>
              <a:t>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78500" y="4647736"/>
            <a:ext cx="339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Courier New"/>
                <a:cs typeface="Courier New"/>
              </a:rPr>
              <a:t>la case n’existe plus</a:t>
            </a:r>
          </a:p>
        </p:txBody>
      </p:sp>
      <p:pic>
        <p:nvPicPr>
          <p:cNvPr id="8" name="Picture 2" descr="Résoudre les écran bleu 0x0000007b apres un changement de ...">
            <a:extLst>
              <a:ext uri="{FF2B5EF4-FFF2-40B4-BE49-F238E27FC236}">
                <a16:creationId xmlns:a16="http://schemas.microsoft.com/office/drawing/2014/main" id="{7AEC142C-BA81-1242-BA8C-C03BB12B00E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964866" y="5017068"/>
            <a:ext cx="2116624" cy="156891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831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0" y="5887029"/>
            <a:ext cx="5630353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607847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462643" y="250119"/>
            <a:ext cx="821871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I. Type complexe </a:t>
            </a:r>
            <a:r>
              <a:rPr lang="fr-FR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354442" y="1265237"/>
            <a:ext cx="20490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I.1 identificateur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2481722" y="1236166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string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3819525" y="1265237"/>
            <a:ext cx="45939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littéral : suite de caractères entre guillemets</a:t>
            </a:r>
          </a:p>
          <a:p>
            <a:r>
              <a:rPr lang="fr-FR" dirty="0"/>
              <a:t>					(doubles </a:t>
            </a:r>
            <a:r>
              <a:rPr lang="fr-FR" dirty="0" err="1"/>
              <a:t>quotes</a:t>
            </a:r>
            <a:r>
              <a:rPr lang="fr-FR"/>
              <a:t>)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1577975" y="1858962"/>
            <a:ext cx="399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declarer </a:t>
            </a:r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: string;</a:t>
            </a:r>
          </a:p>
          <a:p>
            <a:endParaRPr lang="fr-FR" b="1">
              <a:solidFill>
                <a:schemeClr val="accent2"/>
              </a:solidFill>
              <a:latin typeface="Courier New" charset="0"/>
            </a:endParaRPr>
          </a:p>
          <a:p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&lt;- "AEIOUY</a:t>
            </a:r>
            <a:r>
              <a:rPr lang="fr-FR" b="1">
                <a:solidFill>
                  <a:srgbClr val="FF0000"/>
                </a:solidFill>
                <a:latin typeface="Courier New" charset="0"/>
              </a:rPr>
              <a:t>\"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";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462643" y="2998727"/>
            <a:ext cx="44501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I.2 opérations et fonctions applicables</a:t>
            </a:r>
          </a:p>
        </p:txBody>
      </p:sp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1304925" y="4205287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&lt;    &lt;=    &gt;    &gt;=</a:t>
            </a:r>
          </a:p>
        </p:txBody>
      </p:sp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1304925" y="4814887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vaut  ne_vaut_pas</a:t>
            </a: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497539" y="5228068"/>
            <a:ext cx="2104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/>
              <a:t>I.3 concaténation</a:t>
            </a:r>
          </a:p>
        </p:txBody>
      </p:sp>
      <p:sp>
        <p:nvSpPr>
          <p:cNvPr id="12" name="Text Box 1038"/>
          <p:cNvSpPr txBox="1">
            <a:spLocks noChangeArrowheads="1"/>
          </p:cNvSpPr>
          <p:nvPr/>
        </p:nvSpPr>
        <p:spPr bwMode="auto">
          <a:xfrm>
            <a:off x="2066925" y="5668962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+</a:t>
            </a: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228725" y="3595687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taille (</a:t>
            </a:r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)</a:t>
            </a:r>
          </a:p>
        </p:txBody>
      </p:sp>
      <p:sp>
        <p:nvSpPr>
          <p:cNvPr id="14" name="Text Box 1040"/>
          <p:cNvSpPr txBox="1">
            <a:spLocks noChangeArrowheads="1"/>
          </p:cNvSpPr>
          <p:nvPr/>
        </p:nvSpPr>
        <p:spPr bwMode="auto">
          <a:xfrm>
            <a:off x="695325" y="6034087"/>
            <a:ext cx="506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&lt;- </a:t>
            </a:r>
            <a:r>
              <a:rPr lang="fr-FR">
                <a:latin typeface="Courier New" charset="0"/>
              </a:rPr>
              <a:t>Chaine</a:t>
            </a:r>
            <a:r>
              <a:rPr lang="fr-FR" b="1">
                <a:solidFill>
                  <a:schemeClr val="accent2"/>
                </a:solidFill>
                <a:latin typeface="Courier New" charset="0"/>
              </a:rPr>
              <a:t> + "0123456789";</a:t>
            </a:r>
          </a:p>
        </p:txBody>
      </p:sp>
      <p:sp>
        <p:nvSpPr>
          <p:cNvPr id="15" name="Rectangle 1041"/>
          <p:cNvSpPr>
            <a:spLocks noChangeArrowheads="1"/>
          </p:cNvSpPr>
          <p:nvPr/>
        </p:nvSpPr>
        <p:spPr bwMode="auto">
          <a:xfrm>
            <a:off x="5724525" y="2468562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accent2"/>
                </a:solidFill>
                <a:latin typeface="Courier New" charset="0"/>
              </a:rPr>
              <a:t>AEIOUY"</a:t>
            </a:r>
          </a:p>
        </p:txBody>
      </p:sp>
      <p:grpSp>
        <p:nvGrpSpPr>
          <p:cNvPr id="16" name="Group 1050"/>
          <p:cNvGrpSpPr>
            <a:grpSpLocks/>
          </p:cNvGrpSpPr>
          <p:nvPr/>
        </p:nvGrpSpPr>
        <p:grpSpPr bwMode="auto">
          <a:xfrm>
            <a:off x="3667125" y="2087562"/>
            <a:ext cx="4714875" cy="1752600"/>
            <a:chOff x="2400" y="1200"/>
            <a:chExt cx="2970" cy="1104"/>
          </a:xfrm>
        </p:grpSpPr>
        <p:sp>
          <p:nvSpPr>
            <p:cNvPr id="17" name="Freeform 1042"/>
            <p:cNvSpPr>
              <a:spLocks/>
            </p:cNvSpPr>
            <p:nvPr/>
          </p:nvSpPr>
          <p:spPr bwMode="auto">
            <a:xfrm>
              <a:off x="2400" y="1200"/>
              <a:ext cx="2544" cy="1104"/>
            </a:xfrm>
            <a:custGeom>
              <a:avLst/>
              <a:gdLst>
                <a:gd name="T0" fmla="*/ 0 w 2544"/>
                <a:gd name="T1" fmla="*/ 1104 h 1104"/>
                <a:gd name="T2" fmla="*/ 2544 w 2544"/>
                <a:gd name="T3" fmla="*/ 1104 h 1104"/>
                <a:gd name="T4" fmla="*/ 2544 w 2544"/>
                <a:gd name="T5" fmla="*/ 0 h 1104"/>
                <a:gd name="T6" fmla="*/ 1200 w 2544"/>
                <a:gd name="T7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4" h="1104">
                  <a:moveTo>
                    <a:pt x="0" y="1104"/>
                  </a:moveTo>
                  <a:lnTo>
                    <a:pt x="2544" y="1104"/>
                  </a:lnTo>
                  <a:lnTo>
                    <a:pt x="2544" y="0"/>
                  </a:lnTo>
                  <a:lnTo>
                    <a:pt x="120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Text Box 1046"/>
            <p:cNvSpPr txBox="1">
              <a:spLocks noChangeArrowheads="1"/>
            </p:cNvSpPr>
            <p:nvPr/>
          </p:nvSpPr>
          <p:spPr bwMode="auto">
            <a:xfrm>
              <a:off x="4522" y="1641"/>
              <a:ext cx="84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chaîne vide</a:t>
              </a:r>
            </a:p>
          </p:txBody>
        </p:sp>
      </p:grpSp>
      <p:grpSp>
        <p:nvGrpSpPr>
          <p:cNvPr id="19" name="Group 1049"/>
          <p:cNvGrpSpPr>
            <a:grpSpLocks/>
          </p:cNvGrpSpPr>
          <p:nvPr/>
        </p:nvGrpSpPr>
        <p:grpSpPr bwMode="auto">
          <a:xfrm>
            <a:off x="3667125" y="2620962"/>
            <a:ext cx="2668588" cy="1143000"/>
            <a:chOff x="2400" y="1536"/>
            <a:chExt cx="1681" cy="720"/>
          </a:xfrm>
        </p:grpSpPr>
        <p:sp>
          <p:nvSpPr>
            <p:cNvPr id="20" name="Freeform 1044"/>
            <p:cNvSpPr>
              <a:spLocks/>
            </p:cNvSpPr>
            <p:nvPr/>
          </p:nvSpPr>
          <p:spPr bwMode="auto">
            <a:xfrm>
              <a:off x="2400" y="1536"/>
              <a:ext cx="1248" cy="720"/>
            </a:xfrm>
            <a:custGeom>
              <a:avLst/>
              <a:gdLst>
                <a:gd name="T0" fmla="*/ 0 w 1248"/>
                <a:gd name="T1" fmla="*/ 720 h 720"/>
                <a:gd name="T2" fmla="*/ 1248 w 1248"/>
                <a:gd name="T3" fmla="*/ 720 h 720"/>
                <a:gd name="T4" fmla="*/ 1248 w 1248"/>
                <a:gd name="T5" fmla="*/ 0 h 720"/>
                <a:gd name="T6" fmla="*/ 816 w 1248"/>
                <a:gd name="T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720">
                  <a:moveTo>
                    <a:pt x="0" y="720"/>
                  </a:moveTo>
                  <a:lnTo>
                    <a:pt x="1248" y="720"/>
                  </a:lnTo>
                  <a:lnTo>
                    <a:pt x="1248" y="0"/>
                  </a:lnTo>
                  <a:lnTo>
                    <a:pt x="81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" name="Text Box 1047"/>
            <p:cNvSpPr txBox="1">
              <a:spLocks noChangeArrowheads="1"/>
            </p:cNvSpPr>
            <p:nvPr/>
          </p:nvSpPr>
          <p:spPr bwMode="auto">
            <a:xfrm>
              <a:off x="3207" y="1776"/>
              <a:ext cx="87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7 caractères</a:t>
              </a:r>
            </a:p>
          </p:txBody>
        </p:sp>
      </p:grpSp>
      <p:grpSp>
        <p:nvGrpSpPr>
          <p:cNvPr id="22" name="Group 1051"/>
          <p:cNvGrpSpPr>
            <a:grpSpLocks/>
          </p:cNvGrpSpPr>
          <p:nvPr/>
        </p:nvGrpSpPr>
        <p:grpSpPr bwMode="auto">
          <a:xfrm>
            <a:off x="3667125" y="3916362"/>
            <a:ext cx="4787900" cy="2286000"/>
            <a:chOff x="2400" y="2352"/>
            <a:chExt cx="3016" cy="1440"/>
          </a:xfrm>
        </p:grpSpPr>
        <p:sp>
          <p:nvSpPr>
            <p:cNvPr id="23" name="Freeform 1045"/>
            <p:cNvSpPr>
              <a:spLocks/>
            </p:cNvSpPr>
            <p:nvPr/>
          </p:nvSpPr>
          <p:spPr bwMode="auto">
            <a:xfrm>
              <a:off x="2400" y="2352"/>
              <a:ext cx="2544" cy="1440"/>
            </a:xfrm>
            <a:custGeom>
              <a:avLst/>
              <a:gdLst>
                <a:gd name="T0" fmla="*/ 0 w 2400"/>
                <a:gd name="T1" fmla="*/ 0 h 1440"/>
                <a:gd name="T2" fmla="*/ 2400 w 2400"/>
                <a:gd name="T3" fmla="*/ 0 h 1440"/>
                <a:gd name="T4" fmla="*/ 2400 w 2400"/>
                <a:gd name="T5" fmla="*/ 1440 h 1440"/>
                <a:gd name="T6" fmla="*/ 1392 w 2400"/>
                <a:gd name="T7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0" h="1440">
                  <a:moveTo>
                    <a:pt x="0" y="0"/>
                  </a:moveTo>
                  <a:lnTo>
                    <a:pt x="2400" y="0"/>
                  </a:lnTo>
                  <a:lnTo>
                    <a:pt x="2400" y="1440"/>
                  </a:lnTo>
                  <a:lnTo>
                    <a:pt x="1392" y="14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Text Box 1048"/>
            <p:cNvSpPr txBox="1">
              <a:spLocks noChangeArrowheads="1"/>
            </p:cNvSpPr>
            <p:nvPr/>
          </p:nvSpPr>
          <p:spPr bwMode="auto">
            <a:xfrm>
              <a:off x="4462" y="3062"/>
              <a:ext cx="95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 caractères</a:t>
              </a:r>
            </a:p>
          </p:txBody>
        </p:sp>
      </p:grpSp>
      <p:sp>
        <p:nvSpPr>
          <p:cNvPr id="25" name="Text Box 1034"/>
          <p:cNvSpPr txBox="1">
            <a:spLocks noChangeArrowheads="1"/>
          </p:cNvSpPr>
          <p:nvPr/>
        </p:nvSpPr>
        <p:spPr bwMode="auto">
          <a:xfrm>
            <a:off x="4518025" y="4205287"/>
            <a:ext cx="3797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fr-FR">
                <a:sym typeface="Symbol" charset="0"/>
              </a:rPr>
              <a:t> </a:t>
            </a:r>
            <a:r>
              <a:rPr lang="fr-FR"/>
              <a:t>relation d'ordre (lexicographique)</a:t>
            </a:r>
          </a:p>
        </p:txBody>
      </p:sp>
    </p:spTree>
    <p:extLst>
      <p:ext uri="{BB962C8B-B14F-4D97-AF65-F5344CB8AC3E}">
        <p14:creationId xmlns:p14="http://schemas.microsoft.com/office/powerpoint/2010/main" val="4113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25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69682" y="337181"/>
            <a:ext cx="7543800" cy="914400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861" y="6410921"/>
            <a:ext cx="3153854" cy="426477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alpha val="75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92861" y="1251581"/>
            <a:ext cx="792369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Expressions logiques complexes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Variable (s)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Entrées / Sorties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 primitif </a:t>
            </a:r>
            <a:r>
              <a:rPr lang="fr-FR" dirty="0" err="1">
                <a:latin typeface="Courier New"/>
                <a:cs typeface="Courier New"/>
              </a:rPr>
              <a:t>booleen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/>
              <a:t>Types primitifs </a:t>
            </a:r>
            <a:r>
              <a:rPr lang="fr-FR" dirty="0">
                <a:latin typeface="Courier New"/>
                <a:cs typeface="Courier New"/>
              </a:rPr>
              <a:t>entier</a:t>
            </a:r>
            <a:r>
              <a:rPr lang="fr-FR" dirty="0"/>
              <a:t> et </a:t>
            </a:r>
            <a:r>
              <a:rPr lang="fr-FR" dirty="0" err="1">
                <a:latin typeface="Courier New"/>
                <a:cs typeface="Courier New"/>
              </a:rPr>
              <a:t>entier_naturel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reel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primitif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caractere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Type complexe </a:t>
            </a:r>
            <a:r>
              <a:rPr lang="fr-FR" dirty="0" err="1">
                <a:latin typeface="Courier New"/>
                <a:cs typeface="Courier New"/>
              </a:rPr>
              <a:t>tableau_de</a:t>
            </a:r>
            <a:endParaRPr lang="fr-FR" dirty="0">
              <a:latin typeface="Courier New"/>
              <a:cs typeface="Courier New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Cas particulier : les</a:t>
            </a:r>
            <a:r>
              <a:rPr lang="fr-FR" dirty="0">
                <a:latin typeface="Courier New"/>
                <a:cs typeface="Courier New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tableaux_de</a:t>
            </a:r>
            <a:r>
              <a:rPr lang="fr-FR" dirty="0">
                <a:latin typeface="Courier New"/>
                <a:cs typeface="Courier New"/>
              </a:rPr>
              <a:t> caractères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fr-FR" dirty="0">
                <a:cs typeface="Courier New"/>
              </a:rPr>
              <a:t>Un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11742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38" name="Rectangle 46"/>
          <p:cNvSpPr>
            <a:spLocks noChangeArrowheads="1"/>
          </p:cNvSpPr>
          <p:nvPr/>
        </p:nvSpPr>
        <p:spPr bwMode="auto">
          <a:xfrm>
            <a:off x="3733800" y="1905000"/>
            <a:ext cx="39624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66637" name="Rectangle 45"/>
          <p:cNvSpPr>
            <a:spLocks noChangeArrowheads="1"/>
          </p:cNvSpPr>
          <p:nvPr/>
        </p:nvSpPr>
        <p:spPr bwMode="auto">
          <a:xfrm>
            <a:off x="3860800" y="533400"/>
            <a:ext cx="19050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5945188" y="547688"/>
            <a:ext cx="379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2800">
                <a:cs typeface="+mn-cs"/>
                <a:sym typeface="Symbol" charset="0"/>
              </a:rPr>
              <a:t></a:t>
            </a:r>
            <a:endParaRPr lang="fr-FR" sz="2800">
              <a:cs typeface="+mn-cs"/>
            </a:endParaRPr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609600" y="1981200"/>
            <a:ext cx="705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dirty="0">
                <a:cs typeface="+mn-cs"/>
              </a:rPr>
              <a:t>Evaluation algorithmique des </a:t>
            </a:r>
            <a:r>
              <a:rPr lang="fr-FR" b="1" dirty="0">
                <a:cs typeface="+mn-cs"/>
              </a:rPr>
              <a:t>deux schémas alternatifs imbriqués</a:t>
            </a:r>
            <a:endParaRPr lang="fr-FR" dirty="0">
              <a:cs typeface="+mn-cs"/>
            </a:endParaRPr>
          </a:p>
        </p:txBody>
      </p:sp>
      <p:sp>
        <p:nvSpPr>
          <p:cNvPr id="366628" name="Rectangle 36"/>
          <p:cNvSpPr>
            <a:spLocks noChangeArrowheads="1"/>
          </p:cNvSpPr>
          <p:nvPr/>
        </p:nvSpPr>
        <p:spPr bwMode="auto">
          <a:xfrm>
            <a:off x="609600" y="623888"/>
            <a:ext cx="525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Evaluation algorithmique de la </a:t>
            </a:r>
            <a:r>
              <a:rPr lang="fr-FR" b="1">
                <a:cs typeface="+mn-cs"/>
              </a:rPr>
              <a:t>condition double</a:t>
            </a:r>
            <a:r>
              <a:rPr lang="fr-FR">
                <a:cs typeface="+mn-cs"/>
              </a:rPr>
              <a:t> </a:t>
            </a:r>
          </a:p>
        </p:txBody>
      </p:sp>
      <p:sp>
        <p:nvSpPr>
          <p:cNvPr id="366629" name="Rectangle 37"/>
          <p:cNvSpPr>
            <a:spLocks noChangeArrowheads="1"/>
          </p:cNvSpPr>
          <p:nvPr/>
        </p:nvSpPr>
        <p:spPr bwMode="auto">
          <a:xfrm>
            <a:off x="6392863" y="608013"/>
            <a:ext cx="178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mathématiques </a:t>
            </a:r>
          </a:p>
        </p:txBody>
      </p:sp>
      <p:sp>
        <p:nvSpPr>
          <p:cNvPr id="366631" name="Text Box 39"/>
          <p:cNvSpPr txBox="1">
            <a:spLocks noChangeArrowheads="1"/>
          </p:cNvSpPr>
          <p:nvPr/>
        </p:nvSpPr>
        <p:spPr bwMode="auto">
          <a:xfrm>
            <a:off x="990600" y="1270000"/>
            <a:ext cx="511175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=&gt;</a:t>
            </a:r>
            <a:r>
              <a:rPr lang="fr-FR">
                <a:cs typeface="+mn-cs"/>
              </a:rPr>
              <a:t>  les deux expressions sont </a:t>
            </a:r>
            <a:r>
              <a:rPr lang="fr-FR" b="1">
                <a:solidFill>
                  <a:srgbClr val="FF0000"/>
                </a:solidFill>
                <a:cs typeface="+mn-cs"/>
              </a:rPr>
              <a:t>toujours</a:t>
            </a:r>
            <a:r>
              <a:rPr lang="fr-FR">
                <a:cs typeface="+mn-cs"/>
              </a:rPr>
              <a:t> évaluées</a:t>
            </a:r>
          </a:p>
        </p:txBody>
      </p:sp>
      <p:grpSp>
        <p:nvGrpSpPr>
          <p:cNvPr id="366633" name="Group 41"/>
          <p:cNvGrpSpPr>
            <a:grpSpLocks/>
          </p:cNvGrpSpPr>
          <p:nvPr/>
        </p:nvGrpSpPr>
        <p:grpSpPr bwMode="auto">
          <a:xfrm>
            <a:off x="838200" y="2743200"/>
            <a:ext cx="3048000" cy="3352800"/>
            <a:chOff x="336" y="624"/>
            <a:chExt cx="1920" cy="2112"/>
          </a:xfrm>
        </p:grpSpPr>
        <p:sp>
          <p:nvSpPr>
            <p:cNvPr id="366634" name="Text Box 42"/>
            <p:cNvSpPr txBox="1">
              <a:spLocks noChangeArrowheads="1"/>
            </p:cNvSpPr>
            <p:nvPr/>
          </p:nvSpPr>
          <p:spPr bwMode="auto">
            <a:xfrm>
              <a:off x="700" y="1008"/>
              <a:ext cx="1556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>
                  <a:latin typeface="Courier New" charset="0"/>
                  <a:cs typeface="+mn-cs"/>
                </a:rPr>
                <a:t>Expr_log_2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>
                  <a:latin typeface="Courier New" charset="0"/>
                  <a:cs typeface="+mn-cs"/>
                </a:rPr>
                <a:t>Sequ_1;</a:t>
              </a: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>
                <a:latin typeface="Courier New" charset="0"/>
                <a:cs typeface="+mn-cs"/>
              </a:endParaRPr>
            </a:p>
          </p:txBody>
        </p:sp>
        <p:sp>
          <p:nvSpPr>
            <p:cNvPr id="366635" name="Text Box 43"/>
            <p:cNvSpPr txBox="1">
              <a:spLocks noChangeArrowheads="1"/>
            </p:cNvSpPr>
            <p:nvPr/>
          </p:nvSpPr>
          <p:spPr bwMode="auto">
            <a:xfrm>
              <a:off x="422" y="720"/>
              <a:ext cx="1556" cy="1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>
                  <a:latin typeface="Courier New" charset="0"/>
                  <a:cs typeface="+mn-cs"/>
                </a:rPr>
                <a:t>Expr_log_1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</a:p>
            <a:p>
              <a:pPr algn="l">
                <a:defRPr/>
              </a:pPr>
              <a:endParaRPr lang="fr-FR"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>
                  <a:latin typeface="Courier New" charset="0"/>
                  <a:cs typeface="+mn-cs"/>
                </a:rPr>
                <a:t>Sequ_</a:t>
              </a:r>
              <a:r>
                <a:rPr lang="fr-FR" b="1" i="1">
                  <a:latin typeface="Courier New" charset="0"/>
                  <a:cs typeface="+mn-cs"/>
                </a:rPr>
                <a:t>n</a:t>
              </a:r>
              <a:r>
                <a:rPr lang="fr-FR">
                  <a:latin typeface="Courier New" charset="0"/>
                  <a:cs typeface="+mn-cs"/>
                </a:rPr>
                <a:t>;  </a:t>
              </a:r>
            </a:p>
          </p:txBody>
        </p:sp>
        <p:sp>
          <p:nvSpPr>
            <p:cNvPr id="366636" name="Rectangle 44"/>
            <p:cNvSpPr>
              <a:spLocks noChangeArrowheads="1"/>
            </p:cNvSpPr>
            <p:nvPr/>
          </p:nvSpPr>
          <p:spPr bwMode="auto">
            <a:xfrm>
              <a:off x="336" y="624"/>
              <a:ext cx="1920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38" grpId="0" animBg="1"/>
      <p:bldP spid="366637" grpId="0" animBg="1"/>
      <p:bldP spid="366597" grpId="0" autoUpdateAnimBg="0"/>
      <p:bldP spid="366599" grpId="0" autoUpdateAnimBg="0"/>
      <p:bldP spid="366628" grpId="0" autoUpdateAnimBg="0"/>
      <p:bldP spid="366629" grpId="0" autoUpdateAnimBg="0"/>
      <p:bldP spid="366631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462643" y="250119"/>
            <a:ext cx="8218713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J. Premier </a:t>
            </a:r>
            <a:r>
              <a:rPr lang="fr-FR" dirty="0">
                <a:latin typeface="Courier New"/>
                <a:cs typeface="Courier New"/>
              </a:rPr>
              <a:t>algorithme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08429" y="2816421"/>
            <a:ext cx="4340326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algorithme</a:t>
            </a:r>
            <a:r>
              <a:rPr lang="fr-FR" dirty="0">
                <a:latin typeface="Courier New" charset="0"/>
              </a:rPr>
              <a:t> </a:t>
            </a:r>
            <a:r>
              <a:rPr lang="fr-FR" i="1" dirty="0" err="1">
                <a:latin typeface="Courier New" charset="0"/>
              </a:rPr>
              <a:t>afficherBonjour</a:t>
            </a:r>
            <a:endParaRPr lang="fr-FR" dirty="0">
              <a:latin typeface="Courier New" charset="0"/>
            </a:endParaRPr>
          </a:p>
          <a:p>
            <a:r>
              <a:rPr lang="fr-FR" b="1" dirty="0" err="1">
                <a:solidFill>
                  <a:schemeClr val="accent2"/>
                </a:solidFill>
                <a:latin typeface="Courier New" charset="0"/>
              </a:rPr>
              <a:t>debut</a:t>
            </a:r>
            <a:endParaRPr lang="fr-FR" b="1" dirty="0">
              <a:solidFill>
                <a:schemeClr val="accent2"/>
              </a:solidFill>
              <a:latin typeface="Courier New" charset="0"/>
            </a:endParaRPr>
          </a:p>
          <a:p>
            <a:endParaRPr lang="fr-FR" dirty="0">
              <a:latin typeface="Courier New" charset="0"/>
            </a:endParaRPr>
          </a:p>
          <a:p>
            <a:r>
              <a:rPr lang="fr-FR" dirty="0">
                <a:latin typeface="Courier New" charset="0"/>
              </a:rPr>
              <a:t>    afficher ("Hello world!");</a:t>
            </a:r>
          </a:p>
          <a:p>
            <a:r>
              <a:rPr lang="fr-FR" dirty="0">
                <a:latin typeface="Courier New" charset="0"/>
              </a:rPr>
              <a:t>    </a:t>
            </a:r>
            <a:r>
              <a:rPr lang="fr-FR" dirty="0" err="1">
                <a:latin typeface="Courier New" charset="0"/>
              </a:rPr>
              <a:t>ligne_suivante</a:t>
            </a:r>
            <a:r>
              <a:rPr lang="fr-FR" dirty="0">
                <a:latin typeface="Courier New" charset="0"/>
              </a:rPr>
              <a:t>;</a:t>
            </a:r>
          </a:p>
          <a:p>
            <a:r>
              <a:rPr lang="fr-FR" b="1" dirty="0">
                <a:solidFill>
                  <a:schemeClr val="accent2"/>
                </a:solidFill>
                <a:latin typeface="Courier New" charset="0"/>
              </a:rPr>
              <a:t>fin</a:t>
            </a:r>
            <a:endParaRPr lang="fr-FR" dirty="0">
              <a:latin typeface="Courier New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2643" y="1415143"/>
            <a:ext cx="3598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Afficher "Hello world!"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317500" y="2095500"/>
            <a:ext cx="4354286" cy="1106714"/>
            <a:chOff x="317500" y="2095500"/>
            <a:chExt cx="4354286" cy="1106714"/>
          </a:xfrm>
        </p:grpSpPr>
        <p:sp>
          <p:nvSpPr>
            <p:cNvPr id="7" name="Rectangle 6"/>
            <p:cNvSpPr/>
            <p:nvPr/>
          </p:nvSpPr>
          <p:spPr>
            <a:xfrm>
              <a:off x="317500" y="2816421"/>
              <a:ext cx="1487714" cy="3857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 flipV="1">
              <a:off x="1133929" y="2286000"/>
              <a:ext cx="9071" cy="5304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1143000" y="2286000"/>
              <a:ext cx="6622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1805214" y="2095500"/>
              <a:ext cx="2866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On écrit un algorithme</a:t>
              </a:r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1895929" y="2530929"/>
            <a:ext cx="5633357" cy="671285"/>
            <a:chOff x="1895929" y="2530929"/>
            <a:chExt cx="5633357" cy="671285"/>
          </a:xfrm>
        </p:grpSpPr>
        <p:sp>
          <p:nvSpPr>
            <p:cNvPr id="13" name="Rectangle 12"/>
            <p:cNvSpPr/>
            <p:nvPr/>
          </p:nvSpPr>
          <p:spPr>
            <a:xfrm>
              <a:off x="1895929" y="2816421"/>
              <a:ext cx="2703285" cy="3857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943929" y="2530929"/>
              <a:ext cx="2585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Nom de l’algorithme</a:t>
              </a:r>
            </a:p>
          </p:txBody>
        </p:sp>
        <p:cxnSp>
          <p:nvCxnSpPr>
            <p:cNvPr id="21" name="Connecteur droit avec flèche 20"/>
            <p:cNvCxnSpPr>
              <a:stCxn id="16" idx="1"/>
            </p:cNvCxnSpPr>
            <p:nvPr/>
          </p:nvCxnSpPr>
          <p:spPr>
            <a:xfrm flipH="1">
              <a:off x="4635500" y="2715595"/>
              <a:ext cx="308429" cy="2779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r 7"/>
          <p:cNvGrpSpPr/>
          <p:nvPr/>
        </p:nvGrpSpPr>
        <p:grpSpPr>
          <a:xfrm>
            <a:off x="290284" y="3193146"/>
            <a:ext cx="8608787" cy="396543"/>
            <a:chOff x="290284" y="3193146"/>
            <a:chExt cx="8608787" cy="396543"/>
          </a:xfrm>
        </p:grpSpPr>
        <p:sp>
          <p:nvSpPr>
            <p:cNvPr id="17" name="Rectangle 16"/>
            <p:cNvSpPr/>
            <p:nvPr/>
          </p:nvSpPr>
          <p:spPr>
            <a:xfrm>
              <a:off x="290284" y="3193146"/>
              <a:ext cx="1133929" cy="27214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>
              <a:stCxn id="22" idx="1"/>
            </p:cNvCxnSpPr>
            <p:nvPr/>
          </p:nvCxnSpPr>
          <p:spPr>
            <a:xfrm flipH="1">
              <a:off x="1387929" y="3405023"/>
              <a:ext cx="3646714" cy="58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034643" y="3220357"/>
              <a:ext cx="3864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Marque du début de l’algorithme</a:t>
              </a:r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4943929" y="3589689"/>
            <a:ext cx="2984500" cy="855311"/>
            <a:chOff x="4943929" y="3589689"/>
            <a:chExt cx="2984500" cy="855311"/>
          </a:xfrm>
        </p:grpSpPr>
        <p:sp>
          <p:nvSpPr>
            <p:cNvPr id="24" name="Accolade fermante 23"/>
            <p:cNvSpPr/>
            <p:nvPr/>
          </p:nvSpPr>
          <p:spPr>
            <a:xfrm>
              <a:off x="4943929" y="3589689"/>
              <a:ext cx="317500" cy="85531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5352143" y="3828143"/>
              <a:ext cx="257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Corps de l’algorithme</a:t>
              </a: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254000" y="4209151"/>
            <a:ext cx="7728856" cy="1427444"/>
            <a:chOff x="254000" y="4209151"/>
            <a:chExt cx="7728856" cy="1427444"/>
          </a:xfrm>
        </p:grpSpPr>
        <p:sp>
          <p:nvSpPr>
            <p:cNvPr id="26" name="Rectangle 25"/>
            <p:cNvSpPr/>
            <p:nvPr/>
          </p:nvSpPr>
          <p:spPr>
            <a:xfrm>
              <a:off x="254000" y="4209151"/>
              <a:ext cx="816429" cy="38298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 flipV="1">
              <a:off x="1070429" y="4445000"/>
              <a:ext cx="3038928" cy="1006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4118428" y="5267263"/>
              <a:ext cx="3864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Marque de fin de l’algorithme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2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ext Box 1026"/>
          <p:cNvSpPr txBox="1">
            <a:spLocks noChangeArrowheads="1"/>
          </p:cNvSpPr>
          <p:nvPr/>
        </p:nvSpPr>
        <p:spPr bwMode="auto">
          <a:xfrm>
            <a:off x="5945188" y="547688"/>
            <a:ext cx="379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2800">
                <a:cs typeface="+mn-cs"/>
                <a:sym typeface="Symbol" charset="0"/>
              </a:rPr>
              <a:t></a:t>
            </a:r>
            <a:endParaRPr lang="fr-FR" sz="2800">
              <a:cs typeface="+mn-cs"/>
            </a:endParaRPr>
          </a:p>
        </p:txBody>
      </p:sp>
      <p:sp>
        <p:nvSpPr>
          <p:cNvPr id="443395" name="Rectangle 1027"/>
          <p:cNvSpPr>
            <a:spLocks noChangeArrowheads="1"/>
          </p:cNvSpPr>
          <p:nvPr/>
        </p:nvSpPr>
        <p:spPr bwMode="auto">
          <a:xfrm>
            <a:off x="609600" y="1981200"/>
            <a:ext cx="6799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Evaluation algorithmique des deux schémas alternatifs imbriqués</a:t>
            </a:r>
          </a:p>
        </p:txBody>
      </p:sp>
      <p:sp>
        <p:nvSpPr>
          <p:cNvPr id="443396" name="Rectangle 1028"/>
          <p:cNvSpPr>
            <a:spLocks noChangeArrowheads="1"/>
          </p:cNvSpPr>
          <p:nvPr/>
        </p:nvSpPr>
        <p:spPr bwMode="auto">
          <a:xfrm>
            <a:off x="593725" y="2601913"/>
            <a:ext cx="2606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évaluer</a:t>
            </a:r>
            <a:r>
              <a:rPr lang="fr-FR">
                <a:latin typeface="Courier New" charset="0"/>
                <a:cs typeface="+mn-cs"/>
              </a:rPr>
              <a:t> Expr_log_1</a:t>
            </a:r>
          </a:p>
          <a:p>
            <a:pPr algn="l">
              <a:defRPr/>
            </a:pPr>
            <a:r>
              <a:rPr lang="fr-FR" b="1">
                <a:solidFill>
                  <a:srgbClr val="FF0000"/>
                </a:solidFill>
                <a:cs typeface="+mn-cs"/>
              </a:rPr>
              <a:t>d'abord</a:t>
            </a:r>
            <a:endParaRPr lang="fr-FR">
              <a:latin typeface="Courier New" charset="0"/>
              <a:cs typeface="+mn-cs"/>
            </a:endParaRPr>
          </a:p>
        </p:txBody>
      </p:sp>
      <p:sp>
        <p:nvSpPr>
          <p:cNvPr id="443397" name="Rectangle 1029"/>
          <p:cNvSpPr>
            <a:spLocks noChangeArrowheads="1"/>
          </p:cNvSpPr>
          <p:nvPr/>
        </p:nvSpPr>
        <p:spPr bwMode="auto">
          <a:xfrm>
            <a:off x="593725" y="4017963"/>
            <a:ext cx="2606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évaluer</a:t>
            </a:r>
            <a:r>
              <a:rPr lang="fr-FR">
                <a:latin typeface="Courier New" charset="0"/>
                <a:cs typeface="+mn-cs"/>
              </a:rPr>
              <a:t> Expr_log_2</a:t>
            </a:r>
          </a:p>
          <a:p>
            <a:pPr algn="l">
              <a:defRPr/>
            </a:pPr>
            <a:r>
              <a:rPr lang="fr-FR" b="1">
                <a:solidFill>
                  <a:srgbClr val="FF0000"/>
                </a:solidFill>
                <a:cs typeface="+mn-cs"/>
              </a:rPr>
              <a:t>ensuite</a:t>
            </a:r>
          </a:p>
        </p:txBody>
      </p:sp>
      <p:sp>
        <p:nvSpPr>
          <p:cNvPr id="443398" name="Line 1030"/>
          <p:cNvSpPr>
            <a:spLocks noChangeShapeType="1"/>
          </p:cNvSpPr>
          <p:nvPr/>
        </p:nvSpPr>
        <p:spPr bwMode="auto">
          <a:xfrm flipH="1">
            <a:off x="3276600" y="283527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443399" name="Line 1031"/>
          <p:cNvSpPr>
            <a:spLocks noChangeShapeType="1"/>
          </p:cNvSpPr>
          <p:nvPr/>
        </p:nvSpPr>
        <p:spPr bwMode="auto">
          <a:xfrm flipH="1">
            <a:off x="3276600" y="425132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443400" name="Rectangle 1032"/>
          <p:cNvSpPr>
            <a:spLocks noChangeArrowheads="1"/>
          </p:cNvSpPr>
          <p:nvPr/>
        </p:nvSpPr>
        <p:spPr bwMode="auto">
          <a:xfrm>
            <a:off x="3962400" y="25908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Res_1</a:t>
            </a:r>
          </a:p>
        </p:txBody>
      </p:sp>
      <p:sp>
        <p:nvSpPr>
          <p:cNvPr id="443401" name="Rectangle 1033"/>
          <p:cNvSpPr>
            <a:spLocks noChangeArrowheads="1"/>
          </p:cNvSpPr>
          <p:nvPr/>
        </p:nvSpPr>
        <p:spPr bwMode="auto">
          <a:xfrm>
            <a:off x="3962400" y="402272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Res_2</a:t>
            </a:r>
          </a:p>
        </p:txBody>
      </p:sp>
      <p:sp>
        <p:nvSpPr>
          <p:cNvPr id="443402" name="Rectangle 1034"/>
          <p:cNvSpPr>
            <a:spLocks noChangeArrowheads="1"/>
          </p:cNvSpPr>
          <p:nvPr/>
        </p:nvSpPr>
        <p:spPr bwMode="auto">
          <a:xfrm>
            <a:off x="5105400" y="2590800"/>
            <a:ext cx="793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faux</a:t>
            </a:r>
            <a:endParaRPr lang="fr-FR">
              <a:cs typeface="+mn-cs"/>
            </a:endParaRPr>
          </a:p>
          <a:p>
            <a:pPr>
              <a:defRPr/>
            </a:pPr>
            <a:r>
              <a:rPr lang="fr-FR">
                <a:cs typeface="+mn-cs"/>
              </a:rPr>
              <a:t>ou </a:t>
            </a:r>
          </a:p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vrai</a:t>
            </a:r>
          </a:p>
        </p:txBody>
      </p:sp>
      <p:sp>
        <p:nvSpPr>
          <p:cNvPr id="443403" name="Line 1035"/>
          <p:cNvSpPr>
            <a:spLocks noChangeShapeType="1"/>
          </p:cNvSpPr>
          <p:nvPr/>
        </p:nvSpPr>
        <p:spPr bwMode="auto">
          <a:xfrm flipH="1" flipV="1">
            <a:off x="60960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443404" name="Rectangle 1036"/>
          <p:cNvSpPr>
            <a:spLocks noChangeArrowheads="1"/>
          </p:cNvSpPr>
          <p:nvPr/>
        </p:nvSpPr>
        <p:spPr bwMode="auto">
          <a:xfrm>
            <a:off x="7010400" y="28956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faux</a:t>
            </a:r>
          </a:p>
        </p:txBody>
      </p:sp>
      <p:sp>
        <p:nvSpPr>
          <p:cNvPr id="443405" name="Rectangle 1037"/>
          <p:cNvSpPr>
            <a:spLocks noChangeArrowheads="1"/>
          </p:cNvSpPr>
          <p:nvPr/>
        </p:nvSpPr>
        <p:spPr bwMode="auto">
          <a:xfrm>
            <a:off x="7010400" y="255905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Res</a:t>
            </a:r>
          </a:p>
        </p:txBody>
      </p:sp>
      <p:sp>
        <p:nvSpPr>
          <p:cNvPr id="443406" name="Freeform 1038"/>
          <p:cNvSpPr>
            <a:spLocks/>
          </p:cNvSpPr>
          <p:nvPr/>
        </p:nvSpPr>
        <p:spPr bwMode="auto">
          <a:xfrm flipH="1">
            <a:off x="990600" y="3429000"/>
            <a:ext cx="3962400" cy="533400"/>
          </a:xfrm>
          <a:custGeom>
            <a:avLst/>
            <a:gdLst>
              <a:gd name="T0" fmla="*/ 0 w 1344"/>
              <a:gd name="T1" fmla="*/ 0 h 336"/>
              <a:gd name="T2" fmla="*/ 1344 w 1344"/>
              <a:gd name="T3" fmla="*/ 0 h 336"/>
              <a:gd name="T4" fmla="*/ 1344 w 1344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336">
                <a:moveTo>
                  <a:pt x="0" y="0"/>
                </a:moveTo>
                <a:lnTo>
                  <a:pt x="1344" y="0"/>
                </a:lnTo>
                <a:lnTo>
                  <a:pt x="1344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443407" name="Rectangle 1039"/>
          <p:cNvSpPr>
            <a:spLocks noChangeArrowheads="1"/>
          </p:cNvSpPr>
          <p:nvPr/>
        </p:nvSpPr>
        <p:spPr bwMode="auto">
          <a:xfrm>
            <a:off x="5105400" y="4022725"/>
            <a:ext cx="793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vrai</a:t>
            </a:r>
            <a:endParaRPr lang="fr-FR">
              <a:cs typeface="+mn-cs"/>
            </a:endParaRPr>
          </a:p>
          <a:p>
            <a:pPr>
              <a:defRPr/>
            </a:pPr>
            <a:r>
              <a:rPr lang="fr-FR">
                <a:cs typeface="+mn-cs"/>
              </a:rPr>
              <a:t>ou </a:t>
            </a:r>
          </a:p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faux</a:t>
            </a:r>
            <a:endParaRPr lang="fr-FR">
              <a:latin typeface="Courier New" charset="0"/>
              <a:cs typeface="+mn-cs"/>
            </a:endParaRPr>
          </a:p>
        </p:txBody>
      </p:sp>
      <p:sp>
        <p:nvSpPr>
          <p:cNvPr id="443408" name="Line 1040"/>
          <p:cNvSpPr>
            <a:spLocks noChangeShapeType="1"/>
          </p:cNvSpPr>
          <p:nvPr/>
        </p:nvSpPr>
        <p:spPr bwMode="auto">
          <a:xfrm flipH="1" flipV="1">
            <a:off x="6096000" y="4267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443409" name="Rectangle 1041"/>
          <p:cNvSpPr>
            <a:spLocks noChangeArrowheads="1"/>
          </p:cNvSpPr>
          <p:nvPr/>
        </p:nvSpPr>
        <p:spPr bwMode="auto">
          <a:xfrm>
            <a:off x="7010400" y="4327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vrai</a:t>
            </a:r>
            <a:endParaRPr lang="fr-FR">
              <a:latin typeface="Courier New" charset="0"/>
              <a:cs typeface="+mn-cs"/>
            </a:endParaRPr>
          </a:p>
        </p:txBody>
      </p:sp>
      <p:sp>
        <p:nvSpPr>
          <p:cNvPr id="443410" name="Rectangle 1042"/>
          <p:cNvSpPr>
            <a:spLocks noChangeArrowheads="1"/>
          </p:cNvSpPr>
          <p:nvPr/>
        </p:nvSpPr>
        <p:spPr bwMode="auto">
          <a:xfrm>
            <a:off x="7010400" y="38989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Res</a:t>
            </a:r>
          </a:p>
        </p:txBody>
      </p:sp>
      <p:sp>
        <p:nvSpPr>
          <p:cNvPr id="443411" name="Rectangle 1043"/>
          <p:cNvSpPr>
            <a:spLocks noChangeArrowheads="1"/>
          </p:cNvSpPr>
          <p:nvPr/>
        </p:nvSpPr>
        <p:spPr bwMode="auto">
          <a:xfrm>
            <a:off x="7010400" y="51657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faux</a:t>
            </a:r>
            <a:endParaRPr lang="fr-FR">
              <a:latin typeface="Courier New" charset="0"/>
              <a:cs typeface="+mn-cs"/>
            </a:endParaRPr>
          </a:p>
        </p:txBody>
      </p:sp>
      <p:sp>
        <p:nvSpPr>
          <p:cNvPr id="443412" name="Rectangle 1044"/>
          <p:cNvSpPr>
            <a:spLocks noChangeArrowheads="1"/>
          </p:cNvSpPr>
          <p:nvPr/>
        </p:nvSpPr>
        <p:spPr bwMode="auto">
          <a:xfrm>
            <a:off x="7010400" y="4829175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Res</a:t>
            </a:r>
          </a:p>
        </p:txBody>
      </p:sp>
      <p:grpSp>
        <p:nvGrpSpPr>
          <p:cNvPr id="443413" name="Group 1045"/>
          <p:cNvGrpSpPr>
            <a:grpSpLocks/>
          </p:cNvGrpSpPr>
          <p:nvPr/>
        </p:nvGrpSpPr>
        <p:grpSpPr bwMode="auto">
          <a:xfrm flipH="1">
            <a:off x="6096000" y="4800600"/>
            <a:ext cx="609600" cy="228600"/>
            <a:chOff x="1776" y="2976"/>
            <a:chExt cx="480" cy="192"/>
          </a:xfrm>
        </p:grpSpPr>
        <p:sp>
          <p:nvSpPr>
            <p:cNvPr id="443414" name="Line 1046"/>
            <p:cNvSpPr>
              <a:spLocks noChangeShapeType="1"/>
            </p:cNvSpPr>
            <p:nvPr/>
          </p:nvSpPr>
          <p:spPr bwMode="auto">
            <a:xfrm flipH="1">
              <a:off x="177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443415" name="Freeform 1047"/>
            <p:cNvSpPr>
              <a:spLocks/>
            </p:cNvSpPr>
            <p:nvPr/>
          </p:nvSpPr>
          <p:spPr bwMode="auto">
            <a:xfrm>
              <a:off x="2112" y="2976"/>
              <a:ext cx="144" cy="192"/>
            </a:xfrm>
            <a:custGeom>
              <a:avLst/>
              <a:gdLst>
                <a:gd name="T0" fmla="*/ 144 w 144"/>
                <a:gd name="T1" fmla="*/ 0 h 144"/>
                <a:gd name="T2" fmla="*/ 0 w 144"/>
                <a:gd name="T3" fmla="*/ 0 h 144"/>
                <a:gd name="T4" fmla="*/ 0 w 144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44">
                  <a:moveTo>
                    <a:pt x="144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443416" name="Text Box 1048"/>
          <p:cNvSpPr txBox="1">
            <a:spLocks noChangeArrowheads="1"/>
          </p:cNvSpPr>
          <p:nvPr/>
        </p:nvSpPr>
        <p:spPr bwMode="auto">
          <a:xfrm>
            <a:off x="1295400" y="5842000"/>
            <a:ext cx="6055451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=&gt;</a:t>
            </a:r>
            <a:r>
              <a:rPr lang="fr-FR" dirty="0">
                <a:cs typeface="+mn-cs"/>
              </a:rPr>
              <a:t>  si </a:t>
            </a:r>
            <a:r>
              <a:rPr lang="fr-FR" dirty="0">
                <a:latin typeface="Courier New" charset="0"/>
                <a:cs typeface="+mn-cs"/>
              </a:rPr>
              <a:t>Res_1</a:t>
            </a:r>
            <a:r>
              <a:rPr lang="fr-FR" dirty="0">
                <a:cs typeface="+mn-cs"/>
              </a:rPr>
              <a:t> est </a:t>
            </a: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faux</a:t>
            </a:r>
            <a:r>
              <a:rPr lang="fr-FR" dirty="0">
                <a:cs typeface="+mn-cs"/>
              </a:rPr>
              <a:t>, </a:t>
            </a:r>
            <a:r>
              <a:rPr lang="fr-FR" dirty="0">
                <a:latin typeface="Courier New" charset="0"/>
                <a:cs typeface="+mn-cs"/>
              </a:rPr>
              <a:t>Expr_log_2</a:t>
            </a:r>
            <a:r>
              <a:rPr lang="fr-FR" dirty="0">
                <a:cs typeface="+mn-cs"/>
              </a:rPr>
              <a:t> n'est </a:t>
            </a:r>
            <a:r>
              <a:rPr lang="fr-FR" b="1" dirty="0">
                <a:solidFill>
                  <a:srgbClr val="FF0000"/>
                </a:solidFill>
                <a:cs typeface="+mn-cs"/>
              </a:rPr>
              <a:t>jamais</a:t>
            </a:r>
            <a:r>
              <a:rPr lang="fr-FR" dirty="0">
                <a:cs typeface="+mn-cs"/>
              </a:rPr>
              <a:t> évaluée</a:t>
            </a:r>
          </a:p>
        </p:txBody>
      </p:sp>
      <p:sp>
        <p:nvSpPr>
          <p:cNvPr id="443417" name="Rectangle 1049"/>
          <p:cNvSpPr>
            <a:spLocks noChangeArrowheads="1"/>
          </p:cNvSpPr>
          <p:nvPr/>
        </p:nvSpPr>
        <p:spPr bwMode="auto">
          <a:xfrm>
            <a:off x="609600" y="623888"/>
            <a:ext cx="5154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Evaluation algorithmique de la condition double </a:t>
            </a:r>
          </a:p>
        </p:txBody>
      </p:sp>
      <p:sp>
        <p:nvSpPr>
          <p:cNvPr id="443418" name="Rectangle 1050"/>
          <p:cNvSpPr>
            <a:spLocks noChangeArrowheads="1"/>
          </p:cNvSpPr>
          <p:nvPr/>
        </p:nvSpPr>
        <p:spPr bwMode="auto">
          <a:xfrm>
            <a:off x="6392863" y="608013"/>
            <a:ext cx="178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mathématiques </a:t>
            </a:r>
          </a:p>
        </p:txBody>
      </p:sp>
      <p:sp>
        <p:nvSpPr>
          <p:cNvPr id="443419" name="Text Box 1051"/>
          <p:cNvSpPr txBox="1">
            <a:spLocks noChangeArrowheads="1"/>
          </p:cNvSpPr>
          <p:nvPr/>
        </p:nvSpPr>
        <p:spPr bwMode="auto">
          <a:xfrm>
            <a:off x="990600" y="1270000"/>
            <a:ext cx="511175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=&gt;</a:t>
            </a:r>
            <a:r>
              <a:rPr lang="fr-FR">
                <a:cs typeface="+mn-cs"/>
              </a:rPr>
              <a:t>  les deux expressions sont </a:t>
            </a:r>
            <a:r>
              <a:rPr lang="fr-FR" b="1">
                <a:solidFill>
                  <a:srgbClr val="FF0000"/>
                </a:solidFill>
                <a:cs typeface="+mn-cs"/>
              </a:rPr>
              <a:t>toujours</a:t>
            </a:r>
            <a:r>
              <a:rPr lang="fr-FR">
                <a:cs typeface="+mn-cs"/>
              </a:rPr>
              <a:t> évaluées</a:t>
            </a:r>
          </a:p>
        </p:txBody>
      </p:sp>
    </p:spTree>
    <p:extLst>
      <p:ext uri="{BB962C8B-B14F-4D97-AF65-F5344CB8AC3E}">
        <p14:creationId xmlns:p14="http://schemas.microsoft.com/office/powerpoint/2010/main" val="197691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utoUpdateAnimBg="0"/>
      <p:bldP spid="443397" grpId="0" autoUpdateAnimBg="0"/>
      <p:bldP spid="443400" grpId="0" autoUpdateAnimBg="0"/>
      <p:bldP spid="443401" grpId="0" autoUpdateAnimBg="0"/>
      <p:bldP spid="443402" grpId="0" autoUpdateAnimBg="0"/>
      <p:bldP spid="443404" grpId="0" autoUpdateAnimBg="0"/>
      <p:bldP spid="443405" grpId="0" autoUpdateAnimBg="0"/>
      <p:bldP spid="443407" grpId="0" autoUpdateAnimBg="0"/>
      <p:bldP spid="443409" grpId="0" autoUpdateAnimBg="0"/>
      <p:bldP spid="443410" grpId="0" autoUpdateAnimBg="0"/>
      <p:bldP spid="443411" grpId="0" autoUpdateAnimBg="0"/>
      <p:bldP spid="443412" grpId="0" autoUpdateAnimBg="0"/>
      <p:bldP spid="44341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Problème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669925" y="1131888"/>
            <a:ext cx="70421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si (</a:t>
            </a:r>
            <a:r>
              <a:rPr lang="fr-FR">
                <a:latin typeface="Courier New" charset="0"/>
                <a:cs typeface="+mn-cs"/>
              </a:rPr>
              <a:t>fichier "ADetruire" </a:t>
            </a:r>
            <a:r>
              <a:rPr lang="fr-FR">
                <a:latin typeface="Courier New" charset="0"/>
                <a:cs typeface="+mn-cs"/>
                <a:sym typeface="Symbol" charset="0"/>
              </a:rPr>
              <a:t></a:t>
            </a: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)</a:t>
            </a:r>
          </a:p>
          <a:p>
            <a:pPr algn="l">
              <a:defRPr/>
            </a:pPr>
            <a:endParaRPr lang="fr-FR" b="1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    si (</a:t>
            </a:r>
            <a:r>
              <a:rPr lang="fr-FR">
                <a:latin typeface="Courier New" charset="0"/>
                <a:cs typeface="+mn-cs"/>
              </a:rPr>
              <a:t>date_de_création_fichier "ADetruire" </a:t>
            </a:r>
          </a:p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                              &lt; 01/01/2012</a:t>
            </a: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)</a:t>
            </a:r>
          </a:p>
          <a:p>
            <a:pPr algn="l">
              <a:defRPr/>
            </a:pPr>
            <a:endParaRPr lang="fr-FR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>
                <a:latin typeface="Courier New" charset="0"/>
                <a:cs typeface="+mn-cs"/>
              </a:rPr>
              <a:t>        Effacer fichier "ADetruire";</a:t>
            </a:r>
            <a:endParaRPr lang="fr-FR" b="1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    fsi</a:t>
            </a:r>
          </a:p>
          <a:p>
            <a:pPr algn="l">
              <a:defRPr/>
            </a:pPr>
            <a:r>
              <a:rPr lang="fr-FR" b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</a:p>
        </p:txBody>
      </p:sp>
      <p:grpSp>
        <p:nvGrpSpPr>
          <p:cNvPr id="370708" name="Group 20"/>
          <p:cNvGrpSpPr>
            <a:grpSpLocks/>
          </p:cNvGrpSpPr>
          <p:nvPr/>
        </p:nvGrpSpPr>
        <p:grpSpPr bwMode="auto">
          <a:xfrm>
            <a:off x="1828800" y="533400"/>
            <a:ext cx="7088188" cy="1981200"/>
            <a:chOff x="1152" y="336"/>
            <a:chExt cx="4465" cy="1248"/>
          </a:xfrm>
        </p:grpSpPr>
        <p:grpSp>
          <p:nvGrpSpPr>
            <p:cNvPr id="58379" name="Group 13"/>
            <p:cNvGrpSpPr>
              <a:grpSpLocks/>
            </p:cNvGrpSpPr>
            <p:nvPr/>
          </p:nvGrpSpPr>
          <p:grpSpPr bwMode="auto">
            <a:xfrm>
              <a:off x="2064" y="336"/>
              <a:ext cx="3553" cy="672"/>
              <a:chOff x="2064" y="240"/>
              <a:chExt cx="3553" cy="672"/>
            </a:xfrm>
          </p:grpSpPr>
          <p:sp>
            <p:nvSpPr>
              <p:cNvPr id="370698" name="Text Box 10"/>
              <p:cNvSpPr txBox="1">
                <a:spLocks noChangeArrowheads="1"/>
              </p:cNvSpPr>
              <p:nvPr/>
            </p:nvSpPr>
            <p:spPr bwMode="auto">
              <a:xfrm>
                <a:off x="2064" y="240"/>
                <a:ext cx="355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fr-FR">
                    <a:cs typeface="+mn-cs"/>
                  </a:rPr>
                  <a:t>évaluée seulement si fichier</a:t>
                </a:r>
                <a:r>
                  <a:rPr lang="fr-FR">
                    <a:latin typeface="Courier New" charset="0"/>
                    <a:cs typeface="+mn-cs"/>
                  </a:rPr>
                  <a:t> "ADetruire" </a:t>
                </a:r>
                <a:r>
                  <a:rPr lang="fr-FR">
                    <a:cs typeface="+mn-cs"/>
                  </a:rPr>
                  <a:t>existe </a:t>
                </a:r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3168" y="48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fr-FR">
                  <a:cs typeface="+mn-cs"/>
                </a:endParaRPr>
              </a:p>
            </p:txBody>
          </p:sp>
        </p:grpSp>
        <p:sp>
          <p:nvSpPr>
            <p:cNvPr id="370700" name="Rectangle 12"/>
            <p:cNvSpPr>
              <a:spLocks noChangeArrowheads="1"/>
            </p:cNvSpPr>
            <p:nvPr/>
          </p:nvSpPr>
          <p:spPr bwMode="auto">
            <a:xfrm>
              <a:off x="1152" y="1008"/>
              <a:ext cx="345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370702" name="Text Box 14"/>
          <p:cNvSpPr txBox="1">
            <a:spLocks noChangeArrowheads="1"/>
          </p:cNvSpPr>
          <p:nvPr/>
        </p:nvSpPr>
        <p:spPr bwMode="auto">
          <a:xfrm>
            <a:off x="974725" y="4230253"/>
            <a:ext cx="6737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</a:t>
            </a:r>
            <a:r>
              <a:rPr lang="fr-FR" dirty="0">
                <a:latin typeface="Courier New" charset="0"/>
                <a:cs typeface="+mn-cs"/>
              </a:rPr>
              <a:t>fichier "</a:t>
            </a:r>
            <a:r>
              <a:rPr lang="fr-FR" dirty="0" err="1">
                <a:latin typeface="Courier New" charset="0"/>
                <a:cs typeface="+mn-cs"/>
              </a:rPr>
              <a:t>ADetruire</a:t>
            </a:r>
            <a:r>
              <a:rPr lang="fr-FR" dirty="0">
                <a:latin typeface="Courier New" charset="0"/>
                <a:cs typeface="+mn-cs"/>
              </a:rPr>
              <a:t>" </a:t>
            </a:r>
            <a:r>
              <a:rPr lang="fr-FR" dirty="0">
                <a:latin typeface="Courier New" charset="0"/>
                <a:cs typeface="+mn-cs"/>
                <a:sym typeface="Symbol" charset="0"/>
              </a:rPr>
              <a:t></a:t>
            </a: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 ET</a:t>
            </a: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    </a:t>
            </a:r>
            <a:r>
              <a:rPr lang="fr-FR" dirty="0" err="1">
                <a:latin typeface="Courier New" charset="0"/>
                <a:cs typeface="+mn-cs"/>
              </a:rPr>
              <a:t>date_de_création_fichier</a:t>
            </a:r>
            <a:r>
              <a:rPr lang="fr-FR" dirty="0">
                <a:latin typeface="Courier New" charset="0"/>
                <a:cs typeface="+mn-cs"/>
              </a:rPr>
              <a:t> "</a:t>
            </a:r>
            <a:r>
              <a:rPr lang="fr-FR" dirty="0" err="1">
                <a:latin typeface="Courier New" charset="0"/>
                <a:cs typeface="+mn-cs"/>
              </a:rPr>
              <a:t>ADetruire</a:t>
            </a:r>
            <a:r>
              <a:rPr lang="fr-FR" dirty="0">
                <a:latin typeface="Courier New" charset="0"/>
                <a:cs typeface="+mn-cs"/>
              </a:rPr>
              <a:t>" </a:t>
            </a: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                              &lt; 01/01/2012</a:t>
            </a: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)</a:t>
            </a:r>
          </a:p>
          <a:p>
            <a:pPr algn="l">
              <a:defRPr/>
            </a:pPr>
            <a:endParaRPr lang="fr-FR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    Effacer fichier "</a:t>
            </a:r>
            <a:r>
              <a:rPr lang="fr-FR" dirty="0" err="1">
                <a:latin typeface="Courier New" charset="0"/>
                <a:cs typeface="+mn-cs"/>
              </a:rPr>
              <a:t>ADetruire</a:t>
            </a:r>
            <a:r>
              <a:rPr lang="fr-FR" dirty="0">
                <a:latin typeface="Courier New" charset="0"/>
                <a:cs typeface="+mn-cs"/>
              </a:rPr>
              <a:t>" ;</a:t>
            </a:r>
            <a:endParaRPr lang="fr-FR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endParaRPr lang="fr-FR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b="1" dirty="0">
              <a:solidFill>
                <a:schemeClr val="accent2"/>
              </a:solidFill>
              <a:latin typeface="Courier New" charset="0"/>
              <a:cs typeface="+mn-cs"/>
            </a:endParaRPr>
          </a:p>
        </p:txBody>
      </p:sp>
      <p:grpSp>
        <p:nvGrpSpPr>
          <p:cNvPr id="370709" name="Group 21"/>
          <p:cNvGrpSpPr>
            <a:grpSpLocks/>
          </p:cNvGrpSpPr>
          <p:nvPr/>
        </p:nvGrpSpPr>
        <p:grpSpPr bwMode="auto">
          <a:xfrm>
            <a:off x="1371600" y="3505200"/>
            <a:ext cx="7859713" cy="1752600"/>
            <a:chOff x="864" y="2208"/>
            <a:chExt cx="4951" cy="1104"/>
          </a:xfrm>
        </p:grpSpPr>
        <p:sp>
          <p:nvSpPr>
            <p:cNvPr id="370703" name="Rectangle 15"/>
            <p:cNvSpPr>
              <a:spLocks noChangeArrowheads="1"/>
            </p:cNvSpPr>
            <p:nvPr/>
          </p:nvSpPr>
          <p:spPr bwMode="auto">
            <a:xfrm>
              <a:off x="864" y="2880"/>
              <a:ext cx="379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grpSp>
          <p:nvGrpSpPr>
            <p:cNvPr id="58376" name="Group 19"/>
            <p:cNvGrpSpPr>
              <a:grpSpLocks/>
            </p:cNvGrpSpPr>
            <p:nvPr/>
          </p:nvGrpSpPr>
          <p:grpSpPr bwMode="auto">
            <a:xfrm>
              <a:off x="1395" y="2208"/>
              <a:ext cx="4420" cy="672"/>
              <a:chOff x="1395" y="2208"/>
              <a:chExt cx="4420" cy="672"/>
            </a:xfrm>
          </p:grpSpPr>
          <p:sp>
            <p:nvSpPr>
              <p:cNvPr id="370705" name="Text Box 17"/>
              <p:cNvSpPr txBox="1">
                <a:spLocks noChangeArrowheads="1"/>
              </p:cNvSpPr>
              <p:nvPr/>
            </p:nvSpPr>
            <p:spPr bwMode="auto">
              <a:xfrm>
                <a:off x="1395" y="2208"/>
                <a:ext cx="442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fr-FR">
                    <a:cs typeface="+mn-cs"/>
                  </a:rPr>
                  <a:t>toujours évaluée même si fichier</a:t>
                </a:r>
                <a:r>
                  <a:rPr lang="fr-FR">
                    <a:latin typeface="Courier New" charset="0"/>
                    <a:cs typeface="+mn-cs"/>
                  </a:rPr>
                  <a:t> "ADetruire" </a:t>
                </a:r>
                <a:r>
                  <a:rPr lang="fr-FR">
                    <a:cs typeface="+mn-cs"/>
                  </a:rPr>
                  <a:t>n'existe pas !!! </a:t>
                </a:r>
              </a:p>
            </p:txBody>
          </p:sp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fr-FR"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autoUpdateAnimBg="0"/>
      <p:bldP spid="370695" grpId="0" autoUpdateAnimBg="0"/>
      <p:bldP spid="3707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1066800" y="1752600"/>
            <a:ext cx="67373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si (</a:t>
            </a:r>
            <a:r>
              <a:rPr lang="fr-FR" dirty="0">
                <a:latin typeface="Courier New" charset="0"/>
                <a:cs typeface="+mn-cs"/>
              </a:rPr>
              <a:t>fichier "</a:t>
            </a:r>
            <a:r>
              <a:rPr lang="fr-FR" dirty="0" err="1">
                <a:latin typeface="Courier New" charset="0"/>
                <a:cs typeface="+mn-cs"/>
              </a:rPr>
              <a:t>ADetruire</a:t>
            </a:r>
            <a:r>
              <a:rPr lang="fr-FR" dirty="0">
                <a:latin typeface="Courier New" charset="0"/>
                <a:cs typeface="+mn-cs"/>
              </a:rPr>
              <a:t>" </a:t>
            </a:r>
            <a:r>
              <a:rPr lang="fr-FR" dirty="0">
                <a:latin typeface="Courier New" charset="0"/>
                <a:cs typeface="+mn-cs"/>
                <a:sym typeface="Symbol" charset="0"/>
              </a:rPr>
              <a:t></a:t>
            </a: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 ET</a:t>
            </a: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    </a:t>
            </a:r>
            <a:r>
              <a:rPr lang="fr-FR" dirty="0" err="1">
                <a:latin typeface="Courier New" charset="0"/>
                <a:cs typeface="+mn-cs"/>
              </a:rPr>
              <a:t>date_de_création_fichier</a:t>
            </a:r>
            <a:r>
              <a:rPr lang="fr-FR" dirty="0">
                <a:latin typeface="Courier New" charset="0"/>
                <a:cs typeface="+mn-cs"/>
              </a:rPr>
              <a:t> "</a:t>
            </a:r>
            <a:r>
              <a:rPr lang="fr-FR" dirty="0" err="1">
                <a:latin typeface="Courier New" charset="0"/>
                <a:cs typeface="+mn-cs"/>
              </a:rPr>
              <a:t>ADetruire</a:t>
            </a:r>
            <a:r>
              <a:rPr lang="fr-FR" dirty="0">
                <a:latin typeface="Courier New" charset="0"/>
                <a:cs typeface="+mn-cs"/>
              </a:rPr>
              <a:t>" </a:t>
            </a: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                              &lt; 01/01/2012</a:t>
            </a: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)</a:t>
            </a:r>
          </a:p>
          <a:p>
            <a:pPr algn="l">
              <a:defRPr/>
            </a:pPr>
            <a:endParaRPr lang="fr-FR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dirty="0">
                <a:latin typeface="Courier New" charset="0"/>
                <a:cs typeface="+mn-cs"/>
              </a:rPr>
              <a:t>    Effacer fichier "</a:t>
            </a:r>
            <a:r>
              <a:rPr lang="fr-FR" dirty="0" err="1">
                <a:latin typeface="Courier New" charset="0"/>
                <a:cs typeface="+mn-cs"/>
              </a:rPr>
              <a:t>ADetruire</a:t>
            </a:r>
            <a:r>
              <a:rPr lang="fr-FR" dirty="0">
                <a:latin typeface="Courier New" charset="0"/>
                <a:cs typeface="+mn-cs"/>
              </a:rPr>
              <a:t>" ;</a:t>
            </a:r>
            <a:endParaRPr lang="fr-FR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endParaRPr lang="fr-FR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fr-FR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fsi</a:t>
            </a:r>
            <a:endParaRPr lang="fr-FR" b="1" dirty="0">
              <a:solidFill>
                <a:schemeClr val="accent2"/>
              </a:solidFill>
              <a:latin typeface="Courier New" charset="0"/>
              <a:cs typeface="+mn-cs"/>
            </a:endParaRP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1042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>
                <a:cs typeface="+mn-cs"/>
              </a:rPr>
              <a:t>Solution</a:t>
            </a:r>
          </a:p>
        </p:txBody>
      </p:sp>
      <p:grpSp>
        <p:nvGrpSpPr>
          <p:cNvPr id="371720" name="Group 8"/>
          <p:cNvGrpSpPr>
            <a:grpSpLocks/>
          </p:cNvGrpSpPr>
          <p:nvPr/>
        </p:nvGrpSpPr>
        <p:grpSpPr bwMode="auto">
          <a:xfrm>
            <a:off x="3349625" y="762000"/>
            <a:ext cx="3006725" cy="1082675"/>
            <a:chOff x="2330" y="2198"/>
            <a:chExt cx="1894" cy="682"/>
          </a:xfrm>
        </p:grpSpPr>
        <p:sp>
          <p:nvSpPr>
            <p:cNvPr id="371718" name="Text Box 6"/>
            <p:cNvSpPr txBox="1">
              <a:spLocks noChangeArrowheads="1"/>
            </p:cNvSpPr>
            <p:nvPr/>
          </p:nvSpPr>
          <p:spPr bwMode="auto">
            <a:xfrm>
              <a:off x="2330" y="2198"/>
              <a:ext cx="189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>
                  <a:cs typeface="+mn-cs"/>
                </a:rPr>
                <a:t>"sorte d'opérateur booléen" </a:t>
              </a:r>
            </a:p>
          </p:txBody>
        </p:sp>
        <p:sp>
          <p:nvSpPr>
            <p:cNvPr id="371719" name="Line 7"/>
            <p:cNvSpPr>
              <a:spLocks noChangeShapeType="1"/>
            </p:cNvSpPr>
            <p:nvPr/>
          </p:nvSpPr>
          <p:spPr bwMode="auto">
            <a:xfrm>
              <a:off x="3264" y="244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4928078" y="1712576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accent2"/>
                </a:solidFill>
                <a:latin typeface="Courier New" charset="0"/>
                <a:cs typeface="+mn-cs"/>
              </a:rPr>
              <a:t>_ALORS</a:t>
            </a:r>
          </a:p>
        </p:txBody>
      </p:sp>
    </p:spTree>
    <p:extLst>
      <p:ext uri="{BB962C8B-B14F-4D97-AF65-F5344CB8AC3E}">
        <p14:creationId xmlns:p14="http://schemas.microsoft.com/office/powerpoint/2010/main" val="10274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 autoUpdateAnimBg="0"/>
      <p:bldP spid="371716" grpId="0" autoUpdateAnimBg="0"/>
      <p:bldP spid="3717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818" name="Group 34"/>
          <p:cNvGrpSpPr>
            <a:grpSpLocks/>
          </p:cNvGrpSpPr>
          <p:nvPr/>
        </p:nvGrpSpPr>
        <p:grpSpPr bwMode="auto">
          <a:xfrm>
            <a:off x="533400" y="2047539"/>
            <a:ext cx="3048000" cy="3200400"/>
            <a:chOff x="336" y="720"/>
            <a:chExt cx="1920" cy="2016"/>
          </a:xfrm>
        </p:grpSpPr>
        <p:sp>
          <p:nvSpPr>
            <p:cNvPr id="374788" name="Text Box 4"/>
            <p:cNvSpPr txBox="1">
              <a:spLocks noChangeArrowheads="1"/>
            </p:cNvSpPr>
            <p:nvPr/>
          </p:nvSpPr>
          <p:spPr bwMode="auto">
            <a:xfrm>
              <a:off x="422" y="773"/>
              <a:ext cx="1556" cy="1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 dirty="0">
                  <a:latin typeface="Courier New" charset="0"/>
                  <a:cs typeface="+mn-cs"/>
                </a:rPr>
                <a:t>Expr_log_1</a:t>
              </a: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lnSpc>
                  <a:spcPct val="130000"/>
                </a:lnSpc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 dirty="0">
                  <a:latin typeface="Courier New" charset="0"/>
                  <a:cs typeface="+mn-cs"/>
                </a:rPr>
                <a:t>Sequ_1;</a:t>
              </a:r>
            </a:p>
            <a:p>
              <a:pPr algn="l">
                <a:lnSpc>
                  <a:spcPct val="130000"/>
                </a:lnSpc>
                <a:defRPr/>
              </a:pPr>
              <a:r>
                <a:rPr lang="fr-FR" b="1" dirty="0">
                  <a:solidFill>
                    <a:schemeClr val="accent2"/>
                  </a:solidFill>
                  <a:latin typeface="Courier New" charset="0"/>
                  <a:cs typeface="+mn-cs"/>
                </a:rPr>
                <a:t>sinon</a:t>
              </a:r>
            </a:p>
            <a:p>
              <a:pPr algn="l">
                <a:lnSpc>
                  <a:spcPct val="130000"/>
                </a:lnSpc>
                <a:defRPr/>
              </a:pP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r>
                <a:rPr lang="fr-FR" b="1" dirty="0" err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 b="1" dirty="0">
                <a:solidFill>
                  <a:schemeClr val="accent2"/>
                </a:solidFill>
                <a:latin typeface="Courier New" charset="0"/>
                <a:cs typeface="+mn-cs"/>
              </a:endParaRPr>
            </a:p>
          </p:txBody>
        </p:sp>
        <p:sp>
          <p:nvSpPr>
            <p:cNvPr id="374789" name="Text Box 5"/>
            <p:cNvSpPr txBox="1">
              <a:spLocks noChangeArrowheads="1"/>
            </p:cNvSpPr>
            <p:nvPr/>
          </p:nvSpPr>
          <p:spPr bwMode="auto">
            <a:xfrm>
              <a:off x="624" y="1488"/>
              <a:ext cx="1556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>
                  <a:latin typeface="Courier New" charset="0"/>
                  <a:cs typeface="+mn-cs"/>
                </a:rPr>
                <a:t>Expr_log_2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>
                  <a:latin typeface="Courier New" charset="0"/>
                  <a:cs typeface="+mn-cs"/>
                </a:rPr>
                <a:t>Sequ_1;</a:t>
              </a: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lnSpc>
                  <a:spcPct val="130000"/>
                </a:lnSpc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>
                <a:latin typeface="Courier New" charset="0"/>
                <a:cs typeface="+mn-cs"/>
              </a:endParaRPr>
            </a:p>
          </p:txBody>
        </p:sp>
        <p:sp>
          <p:nvSpPr>
            <p:cNvPr id="374790" name="Rectangle 6"/>
            <p:cNvSpPr>
              <a:spLocks noChangeArrowheads="1"/>
            </p:cNvSpPr>
            <p:nvPr/>
          </p:nvSpPr>
          <p:spPr bwMode="auto">
            <a:xfrm>
              <a:off x="336" y="720"/>
              <a:ext cx="1920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grpSp>
        <p:nvGrpSpPr>
          <p:cNvPr id="374819" name="Group 35"/>
          <p:cNvGrpSpPr>
            <a:grpSpLocks/>
          </p:cNvGrpSpPr>
          <p:nvPr/>
        </p:nvGrpSpPr>
        <p:grpSpPr bwMode="auto">
          <a:xfrm>
            <a:off x="3962400" y="2047539"/>
            <a:ext cx="4800600" cy="1905000"/>
            <a:chOff x="2496" y="720"/>
            <a:chExt cx="3024" cy="1200"/>
          </a:xfrm>
        </p:grpSpPr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2592" y="806"/>
              <a:ext cx="2900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>
                  <a:latin typeface="Courier New" charset="0"/>
                  <a:cs typeface="+mn-cs"/>
                </a:rPr>
                <a:t>Expr_log_1 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OU</a:t>
              </a:r>
              <a:r>
                <a:rPr lang="fr-FR">
                  <a:latin typeface="Courier New" charset="0"/>
                  <a:cs typeface="+mn-cs"/>
                </a:rPr>
                <a:t> Expr_log_2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>
                  <a:latin typeface="Courier New" charset="0"/>
                  <a:cs typeface="+mn-cs"/>
                </a:rPr>
                <a:t>Sequ_1;</a:t>
              </a: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>
                <a:latin typeface="Courier New" charset="0"/>
                <a:cs typeface="+mn-cs"/>
              </a:endParaRPr>
            </a:p>
          </p:txBody>
        </p:sp>
        <p:sp>
          <p:nvSpPr>
            <p:cNvPr id="374793" name="Rectangle 9"/>
            <p:cNvSpPr>
              <a:spLocks noChangeArrowheads="1"/>
            </p:cNvSpPr>
            <p:nvPr/>
          </p:nvSpPr>
          <p:spPr bwMode="auto">
            <a:xfrm>
              <a:off x="2496" y="720"/>
              <a:ext cx="3024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374804" name="Text Box 20"/>
          <p:cNvSpPr txBox="1">
            <a:spLocks noChangeArrowheads="1"/>
          </p:cNvSpPr>
          <p:nvPr/>
        </p:nvSpPr>
        <p:spPr bwMode="auto">
          <a:xfrm>
            <a:off x="838200" y="1285539"/>
            <a:ext cx="122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fr-FR" dirty="0">
                <a:cs typeface="+mn-cs"/>
              </a:rPr>
              <a:t>De même </a:t>
            </a:r>
          </a:p>
        </p:txBody>
      </p:sp>
      <p:grpSp>
        <p:nvGrpSpPr>
          <p:cNvPr id="374820" name="Group 36"/>
          <p:cNvGrpSpPr>
            <a:grpSpLocks/>
          </p:cNvGrpSpPr>
          <p:nvPr/>
        </p:nvGrpSpPr>
        <p:grpSpPr bwMode="auto">
          <a:xfrm>
            <a:off x="3962400" y="4257339"/>
            <a:ext cx="4800600" cy="2286000"/>
            <a:chOff x="2496" y="2112"/>
            <a:chExt cx="3024" cy="1440"/>
          </a:xfrm>
        </p:grpSpPr>
        <p:sp>
          <p:nvSpPr>
            <p:cNvPr id="374805" name="Text Box 21"/>
            <p:cNvSpPr txBox="1">
              <a:spLocks noChangeArrowheads="1"/>
            </p:cNvSpPr>
            <p:nvPr/>
          </p:nvSpPr>
          <p:spPr bwMode="auto">
            <a:xfrm>
              <a:off x="2592" y="2198"/>
              <a:ext cx="2900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si (</a:t>
              </a:r>
              <a:r>
                <a:rPr lang="fr-FR">
                  <a:latin typeface="Courier New" charset="0"/>
                  <a:cs typeface="+mn-cs"/>
                </a:rPr>
                <a:t>Expr_log_1 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OU_SINON</a:t>
              </a:r>
              <a:r>
                <a:rPr lang="fr-FR">
                  <a:latin typeface="Courier New" charset="0"/>
                  <a:cs typeface="+mn-cs"/>
                </a:rPr>
                <a:t> </a:t>
              </a:r>
            </a:p>
            <a:p>
              <a:pPr algn="l">
                <a:defRPr/>
              </a:pPr>
              <a:r>
                <a:rPr lang="fr-FR">
                  <a:latin typeface="Courier New" charset="0"/>
                  <a:cs typeface="+mn-cs"/>
                </a:rPr>
                <a:t>                  Expr_log_2</a:t>
              </a: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)</a:t>
              </a: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    </a:t>
              </a:r>
              <a:r>
                <a:rPr lang="fr-FR">
                  <a:latin typeface="Courier New" charset="0"/>
                  <a:cs typeface="+mn-cs"/>
                </a:rPr>
                <a:t>Sequ_1;</a:t>
              </a: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endParaRPr lang="fr-FR" b="1">
                <a:solidFill>
                  <a:schemeClr val="accent2"/>
                </a:solidFill>
                <a:latin typeface="Courier New" charset="0"/>
                <a:cs typeface="+mn-cs"/>
              </a:endParaRPr>
            </a:p>
            <a:p>
              <a:pPr algn="l">
                <a:defRPr/>
              </a:pPr>
              <a:r>
                <a:rPr lang="fr-FR" b="1">
                  <a:solidFill>
                    <a:schemeClr val="accent2"/>
                  </a:solidFill>
                  <a:latin typeface="Courier New" charset="0"/>
                  <a:cs typeface="+mn-cs"/>
                </a:rPr>
                <a:t>fsi</a:t>
              </a:r>
              <a:endParaRPr lang="fr-FR">
                <a:latin typeface="Courier New" charset="0"/>
                <a:cs typeface="+mn-cs"/>
              </a:endParaRPr>
            </a:p>
          </p:txBody>
        </p:sp>
        <p:sp>
          <p:nvSpPr>
            <p:cNvPr id="374806" name="Rectangle 22"/>
            <p:cNvSpPr>
              <a:spLocks noChangeArrowheads="1"/>
            </p:cNvSpPr>
            <p:nvPr/>
          </p:nvSpPr>
          <p:spPr bwMode="auto">
            <a:xfrm>
              <a:off x="2496" y="2112"/>
              <a:ext cx="302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grpSp>
        <p:nvGrpSpPr>
          <p:cNvPr id="374817" name="Group 33"/>
          <p:cNvGrpSpPr>
            <a:grpSpLocks/>
          </p:cNvGrpSpPr>
          <p:nvPr/>
        </p:nvGrpSpPr>
        <p:grpSpPr bwMode="auto">
          <a:xfrm>
            <a:off x="3657600" y="2657139"/>
            <a:ext cx="228600" cy="228600"/>
            <a:chOff x="2304" y="1104"/>
            <a:chExt cx="144" cy="144"/>
          </a:xfrm>
        </p:grpSpPr>
        <p:sp>
          <p:nvSpPr>
            <p:cNvPr id="374807" name="Line 23"/>
            <p:cNvSpPr>
              <a:spLocks noChangeShapeType="1"/>
            </p:cNvSpPr>
            <p:nvPr/>
          </p:nvSpPr>
          <p:spPr bwMode="auto">
            <a:xfrm>
              <a:off x="2304" y="1152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374808" name="Line 24"/>
            <p:cNvSpPr>
              <a:spLocks noChangeShapeType="1"/>
            </p:cNvSpPr>
            <p:nvPr/>
          </p:nvSpPr>
          <p:spPr bwMode="auto">
            <a:xfrm>
              <a:off x="2304" y="1200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374809" name="Line 25"/>
            <p:cNvSpPr>
              <a:spLocks noChangeShapeType="1"/>
            </p:cNvSpPr>
            <p:nvPr/>
          </p:nvSpPr>
          <p:spPr bwMode="auto">
            <a:xfrm flipV="1">
              <a:off x="2352" y="1104"/>
              <a:ext cx="48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grpSp>
        <p:nvGrpSpPr>
          <p:cNvPr id="374816" name="Group 32"/>
          <p:cNvGrpSpPr>
            <a:grpSpLocks/>
          </p:cNvGrpSpPr>
          <p:nvPr/>
        </p:nvGrpSpPr>
        <p:grpSpPr bwMode="auto">
          <a:xfrm>
            <a:off x="3657600" y="4714539"/>
            <a:ext cx="228600" cy="152400"/>
            <a:chOff x="2304" y="2400"/>
            <a:chExt cx="144" cy="96"/>
          </a:xfrm>
        </p:grpSpPr>
        <p:sp>
          <p:nvSpPr>
            <p:cNvPr id="374810" name="Line 26"/>
            <p:cNvSpPr>
              <a:spLocks noChangeShapeType="1"/>
            </p:cNvSpPr>
            <p:nvPr/>
          </p:nvSpPr>
          <p:spPr bwMode="auto">
            <a:xfrm>
              <a:off x="2304" y="2400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374811" name="Line 27"/>
            <p:cNvSpPr>
              <a:spLocks noChangeShapeType="1"/>
            </p:cNvSpPr>
            <p:nvPr/>
          </p:nvSpPr>
          <p:spPr bwMode="auto">
            <a:xfrm>
              <a:off x="2304" y="2448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374812" name="Line 28"/>
            <p:cNvSpPr>
              <a:spLocks noChangeShapeType="1"/>
            </p:cNvSpPr>
            <p:nvPr/>
          </p:nvSpPr>
          <p:spPr bwMode="auto">
            <a:xfrm>
              <a:off x="2304" y="2496"/>
              <a:ext cx="1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493987" y="512650"/>
            <a:ext cx="346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A.2 Opérateur </a:t>
            </a:r>
            <a:r>
              <a:rPr lang="fr-FR" sz="2000" b="1" dirty="0">
                <a:solidFill>
                  <a:srgbClr val="297FD5"/>
                </a:solidFill>
                <a:latin typeface="Courier New"/>
                <a:cs typeface="Courier New"/>
              </a:rPr>
              <a:t>OU_SINON</a:t>
            </a:r>
          </a:p>
        </p:txBody>
      </p:sp>
    </p:spTree>
    <p:extLst>
      <p:ext uri="{BB962C8B-B14F-4D97-AF65-F5344CB8AC3E}">
        <p14:creationId xmlns:p14="http://schemas.microsoft.com/office/powerpoint/2010/main" val="38516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4" grpId="0" autoUpdateAnimBg="0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{214BADB2-7D7D-7049-9D86-20E5AABE1259}tf10001120</Template>
  <TotalTime>4571</TotalTime>
  <Words>3377</Words>
  <Application>Microsoft Macintosh PowerPoint</Application>
  <PresentationFormat>Affichage à l'écran (4:3)</PresentationFormat>
  <Paragraphs>728</Paragraphs>
  <Slides>50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Gill Sans MT</vt:lpstr>
      <vt:lpstr>Lucida Grande</vt:lpstr>
      <vt:lpstr>Palatino Linotype</vt:lpstr>
      <vt:lpstr>Colis</vt:lpstr>
      <vt:lpstr>Cours d’algorithmique (2)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</vt:lpstr>
      <vt:lpstr>B. Variable(s)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</vt:lpstr>
      <vt:lpstr>C. Entrées / Sorties</vt:lpstr>
      <vt:lpstr>Présentation PowerPoint</vt:lpstr>
      <vt:lpstr>Présentation PowerPoint</vt:lpstr>
      <vt:lpstr>Plan</vt:lpstr>
      <vt:lpstr>D. Type primitif booleen</vt:lpstr>
      <vt:lpstr>Présentation PowerPoint</vt:lpstr>
      <vt:lpstr>Présentation PowerPoint</vt:lpstr>
      <vt:lpstr>Plan</vt:lpstr>
      <vt:lpstr>E. Types primitifs entier et entier_naturel</vt:lpstr>
      <vt:lpstr>Présentation PowerPoint</vt:lpstr>
      <vt:lpstr>Présentation PowerPoint</vt:lpstr>
      <vt:lpstr>Plan</vt:lpstr>
      <vt:lpstr>Présentation PowerPoint</vt:lpstr>
      <vt:lpstr>Plan</vt:lpstr>
      <vt:lpstr>Présentation PowerPoint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</vt:lpstr>
      <vt:lpstr>Présentation PowerPoint</vt:lpstr>
      <vt:lpstr>Plan</vt:lpstr>
      <vt:lpstr>Présentation PowerPoint</vt:lpstr>
    </vt:vector>
  </TitlesOfParts>
  <Company>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Variable(s)</dc:title>
  <dc:creator>Alain Casali</dc:creator>
  <cp:lastModifiedBy>CASALI Alain</cp:lastModifiedBy>
  <cp:revision>46</cp:revision>
  <dcterms:created xsi:type="dcterms:W3CDTF">2013-09-02T13:20:38Z</dcterms:created>
  <dcterms:modified xsi:type="dcterms:W3CDTF">2021-09-10T07:46:11Z</dcterms:modified>
</cp:coreProperties>
</file>